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2" d="100"/>
          <a:sy n="122" d="100"/>
        </p:scale>
        <p:origin x="114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90980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Источник: приложенный пользователем «Доклад.docx», проект «Маугли». Все количественные сведения приведены по данным доклада, без независимой проверки.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500512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Источник: приложенный пользователем «Доклад.docx», проект «Маугли». Все количественные сведения приведены по данным доклада, без независимой проверки.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726627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Источник: приложенный пользователем «Доклад.docx», проект «Маугли». Все количественные сведения приведены по данным доклада, без независимой проверки.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096070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Источник: приложенный пользователем «Доклад.docx», проект «Маугли». Все количественные сведения приведены по данным доклада, без независимой проверки.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139381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Источник: приложенный пользователем «Доклад.docx», проект «Маугли». Все количественные сведения приведены по данным доклада, без независимой проверки.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501519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Источник: приложенный пользователем «Доклад.docx», проект «Маугли». Все количественные сведения приведены по данным доклада, без независимой проверки.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400625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Источник: приложенный пользователем «Доклад.docx», проект «Маугли». Все количественные сведения приведены по данным доклада, без независимой проверки.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501167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Источник: приложенный пользователем «Доклад.docx», проект «Маугли». Все количественные сведения приведены по данным доклада, без независимой проверки.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286593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Источник: приложенный пользователем «Доклад.docx», проект «Маугли». Все количественные сведения приведены по данным доклада, без независимой проверки.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014813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Источник: приложенный пользователем «Доклад.docx», проект «Маугли». Все количественные сведения приведены по данным доклада, без независимой проверки.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169126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Источник: приложенный пользователем «Доклад.docx», проект «Маугли». Все количественные сведения приведены по данным доклада, без независимой проверки.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19370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Источник: приложенный пользователем «Доклад.docx», проект «Маугли». Все количественные сведения приведены по данным доклада, без независимой проверки.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49093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cent rule">
            <a:extLst>
              <a:ext uri="{FF2B5EF4-FFF2-40B4-BE49-F238E27FC236}">
                <a16:creationId xmlns="" xmlns:a16="http://schemas.microsoft.com/office/drawing/2014/main" id="{5CF1012A-C32F-4804-A2A0-CB8A564101A9}"/>
              </a:ext>
            </a:extLst>
          </p:cNvPr>
          <p:cNvSpPr>
            <a:spLocks noGrp="1"/>
          </p:cNvSpPr>
          <p:nvPr/>
        </p:nvSpPr>
        <p:spPr>
          <a:xfrm>
            <a:off x="5791200" y="22098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="" xmlns:a16="http://schemas.microsoft.com/office/drawing/2014/main" id="{C718162F-07C2-4253-8E32-717B2CAF33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3" name="Subtitle">
            <a:extLst>
              <a:ext uri="{FF2B5EF4-FFF2-40B4-BE49-F238E27FC236}">
                <a16:creationId xmlns="" xmlns:a16="http://schemas.microsoft.com/office/drawing/2014/main" id="{06A8061C-ADC4-4AA1-B642-DA5072CAC9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ccent rule">
            <a:extLst>
              <a:ext uri="{FF2B5EF4-FFF2-40B4-BE49-F238E27FC236}">
                <a16:creationId xmlns="" xmlns:a16="http://schemas.microsoft.com/office/drawing/2014/main" id="{0FECF9AE-CDCB-4A53-8EC9-1572AA99B14C}"/>
              </a:ext>
            </a:extLst>
          </p:cNvPr>
          <p:cNvSpPr>
            <a:spLocks noGrp="1"/>
          </p:cNvSpPr>
          <p:nvPr/>
        </p:nvSpPr>
        <p:spPr>
          <a:xfrm>
            <a:off x="5791200" y="24765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Section title">
            <a:extLst>
              <a:ext uri="{FF2B5EF4-FFF2-40B4-BE49-F238E27FC236}">
                <a16:creationId xmlns="" xmlns:a16="http://schemas.microsoft.com/office/drawing/2014/main" id="{B683D421-9C74-42B5-9EAD-CE06575E2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cent rule">
            <a:extLst>
              <a:ext uri="{FF2B5EF4-FFF2-40B4-BE49-F238E27FC236}">
                <a16:creationId xmlns="" xmlns:a16="http://schemas.microsoft.com/office/drawing/2014/main" id="{95C5AC8C-80B1-4159-AB32-7B40CD52E6F2}"/>
              </a:ext>
            </a:extLst>
          </p:cNvPr>
          <p:cNvSpPr>
            <a:spLocks noGrp="1"/>
          </p:cNvSpPr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="" xmlns:a16="http://schemas.microsoft.com/office/drawing/2014/main" id="{9D93FDA2-AC30-4F45-9337-CA9D40882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3" name="Body">
            <a:extLst>
              <a:ext uri="{FF2B5EF4-FFF2-40B4-BE49-F238E27FC236}">
                <a16:creationId xmlns="" xmlns:a16="http://schemas.microsoft.com/office/drawing/2014/main" id="{E2D0823C-D987-44A4-AC32-28EA87F6FF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ccent rule">
            <a:extLst>
              <a:ext uri="{FF2B5EF4-FFF2-40B4-BE49-F238E27FC236}">
                <a16:creationId xmlns="" xmlns:a16="http://schemas.microsoft.com/office/drawing/2014/main" id="{CDD4FA59-BFE2-4D06-BE05-F33765014C29}"/>
              </a:ext>
            </a:extLst>
          </p:cNvPr>
          <p:cNvSpPr>
            <a:spLocks noGrp="1"/>
          </p:cNvSpPr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="" xmlns:a16="http://schemas.microsoft.com/office/drawing/2014/main" id="{63DA1D3B-38AF-4047-94CB-97F1E8212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3" name="Left column">
            <a:extLst>
              <a:ext uri="{FF2B5EF4-FFF2-40B4-BE49-F238E27FC236}">
                <a16:creationId xmlns="" xmlns:a16="http://schemas.microsoft.com/office/drawing/2014/main" id="{2A5F0ECA-3999-434A-99C4-242B0D2B8D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4" name="Right column">
            <a:extLst>
              <a:ext uri="{FF2B5EF4-FFF2-40B4-BE49-F238E27FC236}">
                <a16:creationId xmlns="" xmlns:a16="http://schemas.microsoft.com/office/drawing/2014/main" id="{14F2D7E9-97FB-4582-93E6-4847B3D33AAB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cent rule">
            <a:extLst>
              <a:ext uri="{FF2B5EF4-FFF2-40B4-BE49-F238E27FC236}">
                <a16:creationId xmlns="" xmlns:a16="http://schemas.microsoft.com/office/drawing/2014/main" id="{66375513-EDBE-4087-8B8B-E7D63E8535D4}"/>
              </a:ext>
            </a:extLst>
          </p:cNvPr>
          <p:cNvSpPr>
            <a:spLocks noGrp="1"/>
          </p:cNvSpPr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="" xmlns:a16="http://schemas.microsoft.com/office/drawing/2014/main" id="{9BE8FB44-D76C-4C88-88D9-3C5B6BF4C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3" name="Left column">
            <a:extLst>
              <a:ext uri="{FF2B5EF4-FFF2-40B4-BE49-F238E27FC236}">
                <a16:creationId xmlns="" xmlns:a16="http://schemas.microsoft.com/office/drawing/2014/main" id="{FB4B3A36-08D4-4A8D-A327-77DB8DDAC0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3F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F59228F0-9DFE-4E1B-BA52-A433500BA323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10820400" cy="1066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endParaRPr/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B5CB762D-1063-4B57-B71E-87DB7B0446EB}"/>
              </a:ext>
            </a:extLst>
          </p:cNvPr>
          <p:cNvSpPr>
            <a:spLocks noGrp="1"/>
          </p:cNvSpPr>
          <p:nvPr/>
        </p:nvSpPr>
        <p:spPr>
          <a:xfrm>
            <a:off x="11049000" y="6210300"/>
            <a:ext cx="476250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350" b="0">
                <a:solidFill>
                  <a:srgbClr val="AFC6BC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AFC6BC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00474D28-6128-43AA-852B-ADA3F31AD0B1}"/>
              </a:ext>
            </a:extLst>
          </p:cNvPr>
          <p:cNvSpPr>
            <a:spLocks noGrp="1"/>
          </p:cNvSpPr>
          <p:nvPr/>
        </p:nvSpPr>
        <p:spPr>
          <a:xfrm>
            <a:off x="685800" y="1476375"/>
            <a:ext cx="5715000" cy="1143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6900" b="1">
                <a:solidFill>
                  <a:srgbClr val="F5F3EA"/>
                </a:solidFill>
                <a:latin typeface="DejaVu Sans"/>
                <a:ea typeface="DejaVu Sans"/>
                <a:cs typeface="DejaVu Sans"/>
              </a:defRPr>
            </a:pPr>
            <a:r>
              <a:rPr sz="6900" b="1" dirty="0">
                <a:solidFill>
                  <a:srgbClr val="F5F3EA"/>
                </a:solidFill>
                <a:latin typeface="DejaVu Sans"/>
                <a:ea typeface="DejaVu Sans"/>
                <a:cs typeface="DejaVu Sans"/>
              </a:rPr>
              <a:t>МАУГЛИ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E5416BE1-55CF-451C-8E6A-9CAE694033E7}"/>
              </a:ext>
            </a:extLst>
          </p:cNvPr>
          <p:cNvSpPr>
            <a:spLocks noGrp="1"/>
          </p:cNvSpPr>
          <p:nvPr/>
        </p:nvSpPr>
        <p:spPr>
          <a:xfrm>
            <a:off x="742950" y="2857500"/>
            <a:ext cx="6191250" cy="1190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1">
                <a:solidFill>
                  <a:srgbClr val="F5F3EA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F5F3EA"/>
                </a:solidFill>
                <a:latin typeface="DejaVu Sans"/>
                <a:ea typeface="DejaVu Sans"/>
                <a:cs typeface="DejaVu Sans"/>
              </a:rPr>
              <a:t>Здоровый ребёнок —</a:t>
            </a:r>
          </a:p>
          <a:p>
            <a:pPr>
              <a:defRPr sz="3150" b="1">
                <a:solidFill>
                  <a:srgbClr val="F5F3EA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F5F3EA"/>
                </a:solidFill>
                <a:latin typeface="DejaVu Sans"/>
                <a:ea typeface="DejaVu Sans"/>
                <a:cs typeface="DejaVu Sans"/>
              </a:rPr>
              <a:t>сильное будущее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BECA3C66-BD01-4BD1-9E67-C4ECDF26B933}"/>
              </a:ext>
            </a:extLst>
          </p:cNvPr>
          <p:cNvSpPr>
            <a:spLocks noGrp="1"/>
          </p:cNvSpPr>
          <p:nvPr/>
        </p:nvSpPr>
        <p:spPr>
          <a:xfrm>
            <a:off x="192942" y="4524375"/>
            <a:ext cx="6207858" cy="762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CEDDD4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 dirty="0" err="1">
                <a:solidFill>
                  <a:srgbClr val="CEDDD4"/>
                </a:solidFill>
                <a:latin typeface="DejaVu Sans"/>
                <a:ea typeface="DejaVu Sans"/>
                <a:cs typeface="DejaVu Sans"/>
              </a:rPr>
              <a:t>Муниципальная</a:t>
            </a:r>
            <a:r>
              <a:rPr sz="1875" b="1" dirty="0">
                <a:solidFill>
                  <a:srgbClr val="CEDDD4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1" dirty="0" err="1" smtClean="0">
                <a:solidFill>
                  <a:srgbClr val="CEDDD4"/>
                </a:solidFill>
                <a:latin typeface="DejaVu Sans"/>
                <a:ea typeface="DejaVu Sans"/>
                <a:cs typeface="DejaVu Sans"/>
              </a:rPr>
              <a:t>практика</a:t>
            </a:r>
            <a:r>
              <a:rPr lang="ru-RU" sz="1875" b="1" dirty="0" smtClean="0">
                <a:solidFill>
                  <a:srgbClr val="CEDDD4"/>
                </a:solidFill>
                <a:latin typeface="DejaVu Sans"/>
                <a:ea typeface="DejaVu Sans"/>
                <a:cs typeface="DejaVu Sans"/>
              </a:rPr>
              <a:t> города</a:t>
            </a:r>
            <a:r>
              <a:rPr sz="1875" b="1" dirty="0" smtClean="0">
                <a:solidFill>
                  <a:srgbClr val="CEDDD4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1" dirty="0" err="1">
                <a:solidFill>
                  <a:srgbClr val="CEDDD4"/>
                </a:solidFill>
                <a:latin typeface="DejaVu Sans"/>
                <a:ea typeface="DejaVu Sans"/>
                <a:cs typeface="DejaVu Sans"/>
              </a:rPr>
              <a:t>Владивостока</a:t>
            </a:r>
            <a:endParaRPr sz="1875" b="1" dirty="0">
              <a:solidFill>
                <a:srgbClr val="CEDDD4"/>
              </a:solidFill>
              <a:latin typeface="DejaVu Sans"/>
              <a:ea typeface="DejaVu Sans"/>
              <a:cs typeface="DejaVu Sans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19738" y="167575"/>
            <a:ext cx="2001350" cy="1334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1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868B83B6-48AC-4FE0-A3C8-5B512381B849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10820400" cy="1066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00" b="1">
                <a:solidFill>
                  <a:srgbClr val="173B33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 dirty="0" err="1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Здоровье</a:t>
            </a:r>
            <a:r>
              <a:rPr sz="3600" b="1" dirty="0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3600" b="1" dirty="0" err="1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дошкольников</a:t>
            </a:r>
            <a:r>
              <a:rPr sz="3600" b="1" dirty="0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: </a:t>
            </a:r>
            <a:r>
              <a:rPr sz="3600" b="1" dirty="0" err="1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исходная</a:t>
            </a:r>
            <a:r>
              <a:rPr sz="3600" b="1" dirty="0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3600" b="1" dirty="0" err="1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проблема</a:t>
            </a:r>
            <a:endParaRPr sz="3600" b="1" dirty="0">
              <a:solidFill>
                <a:srgbClr val="173B3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A40AEB5C-9CCD-4A76-9B0E-778F0BD41BCA}"/>
              </a:ext>
            </a:extLst>
          </p:cNvPr>
          <p:cNvSpPr>
            <a:spLocks noGrp="1"/>
          </p:cNvSpPr>
          <p:nvPr/>
        </p:nvSpPr>
        <p:spPr>
          <a:xfrm>
            <a:off x="11049000" y="6210300"/>
            <a:ext cx="476250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350" b="0">
                <a:solidFill>
                  <a:srgbClr val="557169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B106C545-37EC-44B5-BB1F-FC8A50DD75CA}"/>
              </a:ext>
            </a:extLst>
          </p:cNvPr>
          <p:cNvSpPr>
            <a:spLocks noGrp="1"/>
          </p:cNvSpPr>
          <p:nvPr/>
        </p:nvSpPr>
        <p:spPr>
          <a:xfrm>
            <a:off x="685800" y="1952625"/>
            <a:ext cx="4572000" cy="1104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6600" b="1">
                <a:solidFill>
                  <a:srgbClr val="DC703F"/>
                </a:solidFill>
                <a:latin typeface="DejaVu Sans"/>
                <a:ea typeface="DejaVu Sans"/>
                <a:cs typeface="DejaVu Sans"/>
              </a:defRPr>
            </a:pPr>
            <a:r>
              <a:rPr sz="6600" b="1">
                <a:solidFill>
                  <a:srgbClr val="DC703F"/>
                </a:solidFill>
                <a:latin typeface="DejaVu Sans"/>
                <a:ea typeface="DejaVu Sans"/>
                <a:cs typeface="DejaVu Sans"/>
              </a:rPr>
              <a:t>40–45%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7F3DD897-1BD9-451E-80CE-FC5950B7877B}"/>
              </a:ext>
            </a:extLst>
          </p:cNvPr>
          <p:cNvSpPr>
            <a:spLocks noGrp="1"/>
          </p:cNvSpPr>
          <p:nvPr/>
        </p:nvSpPr>
        <p:spPr>
          <a:xfrm>
            <a:off x="685800" y="3124200"/>
            <a:ext cx="4572000" cy="1000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0">
                <a:solidFill>
                  <a:srgbClr val="173B33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дошкольников страдают</a:t>
            </a:r>
          </a:p>
          <a:p>
            <a:pPr>
              <a:defRPr sz="2025" b="0">
                <a:solidFill>
                  <a:srgbClr val="173B33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гиподинамией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5178EBA5-6AC6-4D00-A693-D96A8FCACECD}"/>
              </a:ext>
            </a:extLst>
          </p:cNvPr>
          <p:cNvSpPr>
            <a:spLocks noGrp="1"/>
          </p:cNvSpPr>
          <p:nvPr/>
        </p:nvSpPr>
        <p:spPr>
          <a:xfrm>
            <a:off x="6477000" y="1952625"/>
            <a:ext cx="5143500" cy="1104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6600" b="1">
                <a:solidFill>
                  <a:srgbClr val="DC703F"/>
                </a:solidFill>
                <a:latin typeface="DejaVu Sans"/>
                <a:ea typeface="DejaVu Sans"/>
                <a:cs typeface="DejaVu Sans"/>
              </a:defRPr>
            </a:pPr>
            <a:r>
              <a:rPr sz="6600" b="1">
                <a:solidFill>
                  <a:srgbClr val="DC703F"/>
                </a:solidFill>
                <a:latin typeface="DejaVu Sans"/>
                <a:ea typeface="DejaVu Sans"/>
                <a:cs typeface="DejaVu Sans"/>
              </a:rPr>
              <a:t>1 из 3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C64D1C24-1825-4152-97E5-76426269715B}"/>
              </a:ext>
            </a:extLst>
          </p:cNvPr>
          <p:cNvSpPr>
            <a:spLocks noGrp="1"/>
          </p:cNvSpPr>
          <p:nvPr/>
        </p:nvSpPr>
        <p:spPr>
          <a:xfrm>
            <a:off x="6477000" y="3124200"/>
            <a:ext cx="5143500" cy="1000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0">
                <a:solidFill>
                  <a:srgbClr val="173B33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 dirty="0" err="1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ребёнок</a:t>
            </a:r>
            <a:r>
              <a:rPr sz="2025" b="0" dirty="0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025" b="0" dirty="0" err="1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часто</a:t>
            </a:r>
            <a:r>
              <a:rPr sz="2025" b="0" dirty="0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025" b="0" dirty="0" err="1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болеет</a:t>
            </a:r>
            <a:endParaRPr sz="2025" b="0" dirty="0">
              <a:solidFill>
                <a:srgbClr val="173B3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54AC290A-34CE-4508-BF88-C900F8B93D5F}"/>
              </a:ext>
            </a:extLst>
          </p:cNvPr>
          <p:cNvSpPr>
            <a:spLocks noGrp="1"/>
          </p:cNvSpPr>
          <p:nvPr/>
        </p:nvSpPr>
        <p:spPr>
          <a:xfrm>
            <a:off x="252663" y="4816141"/>
            <a:ext cx="715879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 b="0">
                <a:solidFill>
                  <a:srgbClr val="173B33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 dirty="0" err="1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Проект</a:t>
            </a:r>
            <a:r>
              <a:rPr sz="2250" b="0" dirty="0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ставит</a:t>
            </a:r>
            <a:r>
              <a:rPr sz="2250" b="0" dirty="0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цель</a:t>
            </a:r>
            <a:r>
              <a:rPr sz="2250" b="0" dirty="0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увеличить</a:t>
            </a:r>
            <a:r>
              <a:rPr sz="2250" b="0" dirty="0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двигательную</a:t>
            </a:r>
            <a:r>
              <a:rPr sz="2250" b="0" dirty="0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 smtClean="0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активность</a:t>
            </a:r>
            <a:r>
              <a:rPr lang="ru-RU" sz="2250" dirty="0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smtClean="0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и </a:t>
            </a:r>
            <a:r>
              <a:rPr sz="2250" b="0" dirty="0" err="1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сформировать</a:t>
            </a:r>
            <a:r>
              <a:rPr sz="2250" b="0" dirty="0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привычку</a:t>
            </a:r>
            <a:r>
              <a:rPr sz="2250" b="0" dirty="0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lang="ru-RU" sz="2250" b="0" dirty="0" smtClean="0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                           </a:t>
            </a:r>
            <a:r>
              <a:rPr sz="2250" b="0" dirty="0" smtClean="0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к </a:t>
            </a:r>
            <a:r>
              <a:rPr sz="2250" b="0" dirty="0" err="1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регулярным</a:t>
            </a:r>
            <a:r>
              <a:rPr sz="2250" b="0" dirty="0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занятиям</a:t>
            </a:r>
            <a:r>
              <a:rPr sz="2250" b="0" dirty="0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.</a:t>
            </a:r>
          </a:p>
        </p:txBody>
      </p:sp>
      <p:pic>
        <p:nvPicPr>
          <p:cNvPr id="1028" name="Picture 4" descr="https://storage.mwsapis.ru/primamedia-files/original/6192/6191537.jpg?466212bde2a9998bdde65ccf86f010d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4726" y="3716244"/>
            <a:ext cx="4390524" cy="292518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8417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3F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59E93ED4-77ED-4555-BDC4-06506E7C54E4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10820400" cy="1066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00" b="1">
                <a:solidFill>
                  <a:srgbClr val="F5F3EA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 dirty="0">
                <a:solidFill>
                  <a:srgbClr val="F5F3EA"/>
                </a:solidFill>
                <a:latin typeface="DejaVu Sans"/>
                <a:ea typeface="DejaVu Sans"/>
                <a:cs typeface="DejaVu Sans"/>
              </a:rPr>
              <a:t>«</a:t>
            </a:r>
            <a:r>
              <a:rPr sz="3600" b="1" dirty="0" err="1">
                <a:solidFill>
                  <a:srgbClr val="F5F3EA"/>
                </a:solidFill>
                <a:latin typeface="DejaVu Sans"/>
                <a:ea typeface="DejaVu Sans"/>
                <a:cs typeface="DejaVu Sans"/>
              </a:rPr>
              <a:t>Маугли</a:t>
            </a:r>
            <a:r>
              <a:rPr sz="3600" b="1" dirty="0">
                <a:solidFill>
                  <a:srgbClr val="F5F3EA"/>
                </a:solidFill>
                <a:latin typeface="DejaVu Sans"/>
                <a:ea typeface="DejaVu Sans"/>
                <a:cs typeface="DejaVu Sans"/>
              </a:rPr>
              <a:t>» </a:t>
            </a:r>
            <a:r>
              <a:rPr sz="3600" b="1" dirty="0" err="1">
                <a:solidFill>
                  <a:srgbClr val="F5F3EA"/>
                </a:solidFill>
                <a:latin typeface="DejaVu Sans"/>
                <a:ea typeface="DejaVu Sans"/>
                <a:cs typeface="DejaVu Sans"/>
              </a:rPr>
              <a:t>во</a:t>
            </a:r>
            <a:r>
              <a:rPr sz="3600" b="1" dirty="0">
                <a:solidFill>
                  <a:srgbClr val="F5F3E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3600" b="1" dirty="0" err="1">
                <a:solidFill>
                  <a:srgbClr val="F5F3EA"/>
                </a:solidFill>
                <a:latin typeface="DejaVu Sans"/>
                <a:ea typeface="DejaVu Sans"/>
                <a:cs typeface="DejaVu Sans"/>
              </a:rPr>
              <a:t>Владивостоке</a:t>
            </a:r>
            <a:endParaRPr sz="3600" b="1" dirty="0">
              <a:solidFill>
                <a:srgbClr val="F5F3EA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536BF40D-4FB7-44AA-87DF-9B8EAD0BA484}"/>
              </a:ext>
            </a:extLst>
          </p:cNvPr>
          <p:cNvSpPr>
            <a:spLocks noGrp="1"/>
          </p:cNvSpPr>
          <p:nvPr/>
        </p:nvSpPr>
        <p:spPr>
          <a:xfrm>
            <a:off x="11049000" y="6210300"/>
            <a:ext cx="476250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350" b="0">
                <a:solidFill>
                  <a:srgbClr val="AFC6BC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AFC6BC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4B0D8610-36F3-42F3-9C84-FF75397CE6D6}"/>
              </a:ext>
            </a:extLst>
          </p:cNvPr>
          <p:cNvSpPr>
            <a:spLocks noGrp="1"/>
          </p:cNvSpPr>
          <p:nvPr/>
        </p:nvSpPr>
        <p:spPr>
          <a:xfrm>
            <a:off x="685800" y="1952625"/>
            <a:ext cx="5048250" cy="1104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6600" b="1">
                <a:solidFill>
                  <a:srgbClr val="E6A076"/>
                </a:solidFill>
                <a:latin typeface="DejaVu Sans"/>
                <a:ea typeface="DejaVu Sans"/>
                <a:cs typeface="DejaVu Sans"/>
              </a:defRPr>
            </a:pPr>
            <a:r>
              <a:rPr sz="6600" b="1">
                <a:solidFill>
                  <a:srgbClr val="E6A076"/>
                </a:solidFill>
                <a:latin typeface="DejaVu Sans"/>
                <a:ea typeface="DejaVu Sans"/>
                <a:cs typeface="DejaVu Sans"/>
              </a:rPr>
              <a:t>1 500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64CDD9DB-14CD-45E6-A817-6708CBDEEAD5}"/>
              </a:ext>
            </a:extLst>
          </p:cNvPr>
          <p:cNvSpPr>
            <a:spLocks noGrp="1"/>
          </p:cNvSpPr>
          <p:nvPr/>
        </p:nvSpPr>
        <p:spPr>
          <a:xfrm>
            <a:off x="685800" y="3124200"/>
            <a:ext cx="5048250" cy="1000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0">
                <a:solidFill>
                  <a:srgbClr val="F5F3E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5F3EA"/>
                </a:solidFill>
                <a:latin typeface="DejaVu Sans"/>
                <a:ea typeface="DejaVu Sans"/>
                <a:cs typeface="DejaVu Sans"/>
              </a:rPr>
              <a:t>детей в возрасте 4–7 лет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ABFC0960-10BE-440B-93EB-41574A97B870}"/>
              </a:ext>
            </a:extLst>
          </p:cNvPr>
          <p:cNvSpPr>
            <a:spLocks noGrp="1"/>
          </p:cNvSpPr>
          <p:nvPr/>
        </p:nvSpPr>
        <p:spPr>
          <a:xfrm>
            <a:off x="6667500" y="1952625"/>
            <a:ext cx="4762500" cy="1104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6600" b="1">
                <a:solidFill>
                  <a:srgbClr val="E6A076"/>
                </a:solidFill>
                <a:latin typeface="DejaVu Sans"/>
                <a:ea typeface="DejaVu Sans"/>
                <a:cs typeface="DejaVu Sans"/>
              </a:defRPr>
            </a:pPr>
            <a:r>
              <a:rPr sz="6600" b="1">
                <a:solidFill>
                  <a:srgbClr val="E6A076"/>
                </a:solidFill>
                <a:latin typeface="DejaVu Sans"/>
                <a:ea typeface="DejaVu Sans"/>
                <a:cs typeface="DejaVu Sans"/>
              </a:rPr>
              <a:t>21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C9B646E2-6604-4CE1-AFBE-E31E295C7B20}"/>
              </a:ext>
            </a:extLst>
          </p:cNvPr>
          <p:cNvSpPr>
            <a:spLocks noGrp="1"/>
          </p:cNvSpPr>
          <p:nvPr/>
        </p:nvSpPr>
        <p:spPr>
          <a:xfrm>
            <a:off x="6667500" y="3124200"/>
            <a:ext cx="4762500" cy="1000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0">
                <a:solidFill>
                  <a:srgbClr val="F5F3E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5F3EA"/>
                </a:solidFill>
                <a:latin typeface="DejaVu Sans"/>
                <a:ea typeface="DejaVu Sans"/>
                <a:cs typeface="DejaVu Sans"/>
              </a:rPr>
              <a:t>пилотный муниципальный</a:t>
            </a:r>
          </a:p>
          <a:p>
            <a:pPr>
              <a:defRPr sz="2025" b="0">
                <a:solidFill>
                  <a:srgbClr val="F5F3E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5F3EA"/>
                </a:solidFill>
                <a:latin typeface="DejaVu Sans"/>
                <a:ea typeface="DejaVu Sans"/>
                <a:cs typeface="DejaVu Sans"/>
              </a:rPr>
              <a:t>детский сад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646D28EA-5347-4FB2-B686-1219751F63F1}"/>
              </a:ext>
            </a:extLst>
          </p:cNvPr>
          <p:cNvSpPr>
            <a:spLocks noGrp="1"/>
          </p:cNvSpPr>
          <p:nvPr/>
        </p:nvSpPr>
        <p:spPr>
          <a:xfrm>
            <a:off x="685800" y="4953000"/>
            <a:ext cx="5429250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000" b="1">
                <a:solidFill>
                  <a:srgbClr val="F5F3EA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F5F3EA"/>
                </a:solidFill>
                <a:latin typeface="DejaVu Sans"/>
                <a:ea typeface="DejaVu Sans"/>
                <a:cs typeface="DejaVu Sans"/>
              </a:rPr>
              <a:t>Август 2019 года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0B610665-68F1-4BA9-B935-A98882034152}"/>
              </a:ext>
            </a:extLst>
          </p:cNvPr>
          <p:cNvSpPr>
            <a:spLocks noGrp="1"/>
          </p:cNvSpPr>
          <p:nvPr/>
        </p:nvSpPr>
        <p:spPr>
          <a:xfrm>
            <a:off x="685800" y="5581650"/>
            <a:ext cx="542925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B9CFC5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B9CFC5"/>
                </a:solidFill>
                <a:latin typeface="DejaVu Sans"/>
                <a:ea typeface="DejaVu Sans"/>
                <a:cs typeface="DejaVu Sans"/>
              </a:rPr>
              <a:t>старт проекта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3BEFE682-AA88-40FB-8F07-FCDE85DC6D49}"/>
              </a:ext>
            </a:extLst>
          </p:cNvPr>
          <p:cNvSpPr>
            <a:spLocks noGrp="1"/>
          </p:cNvSpPr>
          <p:nvPr/>
        </p:nvSpPr>
        <p:spPr>
          <a:xfrm>
            <a:off x="6667500" y="4953000"/>
            <a:ext cx="4762500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000" b="1">
                <a:solidFill>
                  <a:srgbClr val="F5F3EA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F5F3EA"/>
                </a:solidFill>
                <a:latin typeface="DejaVu Sans"/>
                <a:ea typeface="DejaVu Sans"/>
                <a:cs typeface="DejaVu Sans"/>
              </a:rPr>
              <a:t>7 лет практики</a:t>
            </a:r>
          </a:p>
        </p:txBody>
      </p:sp>
    </p:spTree>
    <p:extLst>
      <p:ext uri="{BB962C8B-B14F-4D97-AF65-F5344CB8AC3E}">
        <p14:creationId xmlns:p14="http://schemas.microsoft.com/office/powerpoint/2010/main" val="867506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AAF6CDA2-ABE0-4B5C-B328-2B5E21F659CD}"/>
              </a:ext>
            </a:extLst>
          </p:cNvPr>
          <p:cNvSpPr>
            <a:spLocks noGrp="1"/>
          </p:cNvSpPr>
          <p:nvPr/>
        </p:nvSpPr>
        <p:spPr>
          <a:xfrm>
            <a:off x="342900" y="476250"/>
            <a:ext cx="10820400" cy="1066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00" b="1">
                <a:solidFill>
                  <a:srgbClr val="173B33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 dirty="0" err="1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Авторская</a:t>
            </a:r>
            <a:r>
              <a:rPr sz="3600" b="1" dirty="0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3600" b="1" dirty="0" err="1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технология</a:t>
            </a:r>
            <a:r>
              <a:rPr sz="3600" b="1" dirty="0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 А. В. </a:t>
            </a:r>
            <a:r>
              <a:rPr sz="3600" b="1" dirty="0" err="1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Петрова</a:t>
            </a:r>
            <a:endParaRPr sz="3600" b="1" dirty="0">
              <a:solidFill>
                <a:srgbClr val="173B3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E61BACFB-2AA0-41E6-81BB-504D3451DE84}"/>
              </a:ext>
            </a:extLst>
          </p:cNvPr>
          <p:cNvSpPr>
            <a:spLocks noGrp="1"/>
          </p:cNvSpPr>
          <p:nvPr/>
        </p:nvSpPr>
        <p:spPr>
          <a:xfrm>
            <a:off x="11049000" y="6210300"/>
            <a:ext cx="476250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350" b="0">
                <a:solidFill>
                  <a:srgbClr val="557169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669D35CD-99F3-464C-8438-9BEE2912770C}"/>
              </a:ext>
            </a:extLst>
          </p:cNvPr>
          <p:cNvSpPr>
            <a:spLocks noGrp="1"/>
          </p:cNvSpPr>
          <p:nvPr/>
        </p:nvSpPr>
        <p:spPr>
          <a:xfrm>
            <a:off x="685800" y="1895475"/>
            <a:ext cx="10001250" cy="685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00" b="1">
                <a:solidFill>
                  <a:srgbClr val="DC703F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DC703F"/>
                </a:solidFill>
                <a:latin typeface="DejaVu Sans"/>
                <a:ea typeface="DejaVu Sans"/>
                <a:cs typeface="DejaVu Sans"/>
              </a:rPr>
              <a:t>Круговая тренировка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4DEEFF27-9393-4BC8-A232-41B3CD74E525}"/>
              </a:ext>
            </a:extLst>
          </p:cNvPr>
          <p:cNvSpPr>
            <a:spLocks noGrp="1"/>
          </p:cNvSpPr>
          <p:nvPr/>
        </p:nvSpPr>
        <p:spPr>
          <a:xfrm>
            <a:off x="685800" y="2657475"/>
            <a:ext cx="10477500" cy="904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0">
                <a:solidFill>
                  <a:srgbClr val="173B3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Регламентированные упражнения в высоком темпе</a:t>
            </a:r>
          </a:p>
          <a:p>
            <a:pPr>
              <a:defRPr sz="2175" b="0">
                <a:solidFill>
                  <a:srgbClr val="173B3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с кратковременными паузами для отдыха.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A4C77C5C-1090-4156-A94E-7A2E770CCDA9}"/>
              </a:ext>
            </a:extLst>
          </p:cNvPr>
          <p:cNvSpPr>
            <a:spLocks noGrp="1"/>
          </p:cNvSpPr>
          <p:nvPr/>
        </p:nvSpPr>
        <p:spPr>
          <a:xfrm>
            <a:off x="685800" y="3914775"/>
            <a:ext cx="666750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DC703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DC703F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0CC9BA8F-8307-4340-821F-6ECF343EA966}"/>
              </a:ext>
            </a:extLst>
          </p:cNvPr>
          <p:cNvSpPr>
            <a:spLocks noGrp="1"/>
          </p:cNvSpPr>
          <p:nvPr/>
        </p:nvSpPr>
        <p:spPr>
          <a:xfrm>
            <a:off x="1562100" y="3914775"/>
            <a:ext cx="3429000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173B33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 dirty="0" err="1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Основной</a:t>
            </a:r>
            <a:r>
              <a:rPr sz="2025" b="1" dirty="0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025" b="1" dirty="0" err="1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комплекс</a:t>
            </a:r>
            <a:endParaRPr sz="2025" b="1" dirty="0">
              <a:solidFill>
                <a:srgbClr val="173B3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F166C104-ACEC-4588-A3A8-DE16BEBA37B6}"/>
              </a:ext>
            </a:extLst>
          </p:cNvPr>
          <p:cNvSpPr>
            <a:spLocks noGrp="1"/>
          </p:cNvSpPr>
          <p:nvPr/>
        </p:nvSpPr>
        <p:spPr>
          <a:xfrm>
            <a:off x="5095875" y="3914775"/>
            <a:ext cx="6429375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557169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 dirty="0" err="1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Базовые</a:t>
            </a:r>
            <a:r>
              <a:rPr sz="1875" b="0" dirty="0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упражнения</a:t>
            </a:r>
            <a:r>
              <a:rPr sz="1875" b="0" dirty="0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для</a:t>
            </a:r>
            <a:r>
              <a:rPr sz="1875" b="0" dirty="0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каждого</a:t>
            </a:r>
            <a:r>
              <a:rPr sz="1875" b="0" dirty="0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ребёнка</a:t>
            </a:r>
            <a:endParaRPr sz="1875" b="0" dirty="0">
              <a:solidFill>
                <a:srgbClr val="557169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7A49460F-5E57-4B84-A0DD-C28264DA92CD}"/>
              </a:ext>
            </a:extLst>
          </p:cNvPr>
          <p:cNvSpPr>
            <a:spLocks noGrp="1"/>
          </p:cNvSpPr>
          <p:nvPr/>
        </p:nvSpPr>
        <p:spPr>
          <a:xfrm>
            <a:off x="685800" y="4619625"/>
            <a:ext cx="666750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DC703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DC703F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092C913F-1261-474F-A9BD-7E8699B5F80A}"/>
              </a:ext>
            </a:extLst>
          </p:cNvPr>
          <p:cNvSpPr>
            <a:spLocks noGrp="1"/>
          </p:cNvSpPr>
          <p:nvPr/>
        </p:nvSpPr>
        <p:spPr>
          <a:xfrm>
            <a:off x="1562100" y="4619625"/>
            <a:ext cx="3429000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173B33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Направленное развитие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BDE9A335-730E-40A5-86CA-6084C9BEB9DB}"/>
              </a:ext>
            </a:extLst>
          </p:cNvPr>
          <p:cNvSpPr>
            <a:spLocks noGrp="1"/>
          </p:cNvSpPr>
          <p:nvPr/>
        </p:nvSpPr>
        <p:spPr>
          <a:xfrm>
            <a:off x="5095875" y="4619625"/>
            <a:ext cx="6429375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557169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Работа над силой, гибкостью и координацией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3867DC2C-E17F-4E06-8997-51F488919ED8}"/>
              </a:ext>
            </a:extLst>
          </p:cNvPr>
          <p:cNvSpPr>
            <a:spLocks noGrp="1"/>
          </p:cNvSpPr>
          <p:nvPr/>
        </p:nvSpPr>
        <p:spPr>
          <a:xfrm>
            <a:off x="685800" y="5324475"/>
            <a:ext cx="666750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DC703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DC703F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69A03486-FD05-440C-9CA0-DA8F00E1412A}"/>
              </a:ext>
            </a:extLst>
          </p:cNvPr>
          <p:cNvSpPr>
            <a:spLocks noGrp="1"/>
          </p:cNvSpPr>
          <p:nvPr/>
        </p:nvSpPr>
        <p:spPr>
          <a:xfrm>
            <a:off x="1562100" y="5324475"/>
            <a:ext cx="3429000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173B33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Подвижные игры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6DFECD18-338E-4F5A-81AE-8999EA97D839}"/>
              </a:ext>
            </a:extLst>
          </p:cNvPr>
          <p:cNvSpPr>
            <a:spLocks noGrp="1"/>
          </p:cNvSpPr>
          <p:nvPr/>
        </p:nvSpPr>
        <p:spPr>
          <a:xfrm>
            <a:off x="5095875" y="5324475"/>
            <a:ext cx="6429375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557169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Эмоциональная разгрузка и интерес к занятиям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6304" y="859790"/>
            <a:ext cx="4321177" cy="2985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65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52FBF64D-725B-4019-8466-BC7864ACE602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10820400" cy="1066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00" b="1">
                <a:solidFill>
                  <a:srgbClr val="173B33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 dirty="0" err="1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Пять</a:t>
            </a:r>
            <a:r>
              <a:rPr sz="3600" b="1" dirty="0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3600" b="1" dirty="0" err="1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форм</a:t>
            </a:r>
            <a:r>
              <a:rPr sz="3600" b="1" dirty="0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3600" b="1" dirty="0" err="1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занятий</a:t>
            </a:r>
            <a:endParaRPr sz="3600" b="1" dirty="0">
              <a:solidFill>
                <a:srgbClr val="173B3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607AA804-A303-43F4-B4BF-02B7B213F664}"/>
              </a:ext>
            </a:extLst>
          </p:cNvPr>
          <p:cNvSpPr>
            <a:spLocks noGrp="1"/>
          </p:cNvSpPr>
          <p:nvPr/>
        </p:nvSpPr>
        <p:spPr>
          <a:xfrm>
            <a:off x="11049000" y="6210300"/>
            <a:ext cx="476250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350" b="0">
                <a:solidFill>
                  <a:srgbClr val="557169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922EF954-29B6-465A-AF6E-3AC8B0E7858B}"/>
              </a:ext>
            </a:extLst>
          </p:cNvPr>
          <p:cNvSpPr>
            <a:spLocks noGrp="1"/>
          </p:cNvSpPr>
          <p:nvPr/>
        </p:nvSpPr>
        <p:spPr>
          <a:xfrm>
            <a:off x="685800" y="1790700"/>
            <a:ext cx="762000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225" b="1">
                <a:solidFill>
                  <a:srgbClr val="DC703F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DC703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CDAD819C-6C0B-4D1F-A753-17BAF7EF080D}"/>
              </a:ext>
            </a:extLst>
          </p:cNvPr>
          <p:cNvSpPr>
            <a:spLocks noGrp="1"/>
          </p:cNvSpPr>
          <p:nvPr/>
        </p:nvSpPr>
        <p:spPr>
          <a:xfrm>
            <a:off x="1289134" y="1827295"/>
            <a:ext cx="3261059" cy="5429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1">
                <a:solidFill>
                  <a:srgbClr val="173B33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 dirty="0" err="1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Учебная</a:t>
            </a:r>
            <a:endParaRPr sz="2175" b="1" dirty="0">
              <a:solidFill>
                <a:srgbClr val="173B3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27EFE11C-A767-4AA2-9DBB-68B7A1449D06}"/>
              </a:ext>
            </a:extLst>
          </p:cNvPr>
          <p:cNvSpPr>
            <a:spLocks noGrp="1"/>
          </p:cNvSpPr>
          <p:nvPr/>
        </p:nvSpPr>
        <p:spPr>
          <a:xfrm>
            <a:off x="4086727" y="1946048"/>
            <a:ext cx="4286250" cy="5429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557169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 dirty="0" err="1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Освоение</a:t>
            </a:r>
            <a:r>
              <a:rPr sz="1875" b="0" dirty="0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упражнений</a:t>
            </a:r>
            <a:endParaRPr sz="1875" b="0" dirty="0">
              <a:solidFill>
                <a:srgbClr val="557169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F05F71DF-23E9-4987-A993-233BBFC6FB66}"/>
              </a:ext>
            </a:extLst>
          </p:cNvPr>
          <p:cNvSpPr>
            <a:spLocks noGrp="1"/>
          </p:cNvSpPr>
          <p:nvPr/>
        </p:nvSpPr>
        <p:spPr>
          <a:xfrm>
            <a:off x="685800" y="2562225"/>
            <a:ext cx="762000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225" b="1">
                <a:solidFill>
                  <a:srgbClr val="DC703F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DC703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89D2674F-D401-464C-9B47-08E1E3BD582E}"/>
              </a:ext>
            </a:extLst>
          </p:cNvPr>
          <p:cNvSpPr>
            <a:spLocks noGrp="1"/>
          </p:cNvSpPr>
          <p:nvPr/>
        </p:nvSpPr>
        <p:spPr>
          <a:xfrm>
            <a:off x="1289134" y="2621031"/>
            <a:ext cx="3092617" cy="5429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1">
                <a:solidFill>
                  <a:srgbClr val="173B33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 dirty="0" err="1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Учебно-тренировочная</a:t>
            </a:r>
            <a:endParaRPr sz="2175" b="1" dirty="0">
              <a:solidFill>
                <a:srgbClr val="173B3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DC29C218-454B-4782-AA19-F16D2CD8737A}"/>
              </a:ext>
            </a:extLst>
          </p:cNvPr>
          <p:cNvSpPr>
            <a:spLocks noGrp="1"/>
          </p:cNvSpPr>
          <p:nvPr/>
        </p:nvSpPr>
        <p:spPr>
          <a:xfrm>
            <a:off x="4086727" y="2899608"/>
            <a:ext cx="4286250" cy="5429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557169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 dirty="0" err="1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Закрепление</a:t>
            </a:r>
            <a:r>
              <a:rPr sz="1875" b="0" dirty="0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навыков</a:t>
            </a:r>
            <a:endParaRPr sz="1875" b="0" dirty="0">
              <a:solidFill>
                <a:srgbClr val="557169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CAB0B933-D7B2-4112-AA7B-A2F168424152}"/>
              </a:ext>
            </a:extLst>
          </p:cNvPr>
          <p:cNvSpPr>
            <a:spLocks noGrp="1"/>
          </p:cNvSpPr>
          <p:nvPr/>
        </p:nvSpPr>
        <p:spPr>
          <a:xfrm>
            <a:off x="685800" y="3333750"/>
            <a:ext cx="762000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225" b="1">
                <a:solidFill>
                  <a:srgbClr val="DC703F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DC703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4C09D430-1D35-4208-9076-615BC5839262}"/>
              </a:ext>
            </a:extLst>
          </p:cNvPr>
          <p:cNvSpPr>
            <a:spLocks noGrp="1"/>
          </p:cNvSpPr>
          <p:nvPr/>
        </p:nvSpPr>
        <p:spPr>
          <a:xfrm>
            <a:off x="1244798" y="3436517"/>
            <a:ext cx="2575259" cy="5429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1">
                <a:solidFill>
                  <a:srgbClr val="173B33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 dirty="0" err="1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Тренировочная</a:t>
            </a:r>
            <a:endParaRPr sz="2175" b="1" dirty="0">
              <a:solidFill>
                <a:srgbClr val="173B3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3A1786B0-C11F-4F28-BCE1-7584A9E498CD}"/>
              </a:ext>
            </a:extLst>
          </p:cNvPr>
          <p:cNvSpPr>
            <a:spLocks noGrp="1"/>
          </p:cNvSpPr>
          <p:nvPr/>
        </p:nvSpPr>
        <p:spPr>
          <a:xfrm>
            <a:off x="4086727" y="3495336"/>
            <a:ext cx="4286250" cy="5429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557169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 dirty="0" err="1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Развитие</a:t>
            </a:r>
            <a:r>
              <a:rPr sz="1875" b="0" dirty="0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физических</a:t>
            </a:r>
            <a:r>
              <a:rPr sz="1875" b="0" dirty="0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 </a:t>
            </a:r>
            <a:endParaRPr lang="ru-RU" sz="1875" b="0" dirty="0" smtClean="0">
              <a:solidFill>
                <a:srgbClr val="557169"/>
              </a:solidFill>
              <a:latin typeface="DejaVu Sans"/>
              <a:ea typeface="DejaVu Sans"/>
              <a:cs typeface="DejaVu Sans"/>
            </a:endParaRPr>
          </a:p>
          <a:p>
            <a:pPr>
              <a:defRPr sz="1875" b="0">
                <a:solidFill>
                  <a:srgbClr val="557169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 dirty="0" err="1" smtClean="0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качеств</a:t>
            </a:r>
            <a:endParaRPr sz="1875" b="0" dirty="0">
              <a:solidFill>
                <a:srgbClr val="557169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85482589-2F15-4E27-A674-A5BADD31CC44}"/>
              </a:ext>
            </a:extLst>
          </p:cNvPr>
          <p:cNvSpPr>
            <a:spLocks noGrp="1"/>
          </p:cNvSpPr>
          <p:nvPr/>
        </p:nvSpPr>
        <p:spPr>
          <a:xfrm>
            <a:off x="685800" y="4105275"/>
            <a:ext cx="762000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225" b="1">
                <a:solidFill>
                  <a:srgbClr val="DC703F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DC703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045F80E1-C918-47D1-B224-AD15BC04794A}"/>
              </a:ext>
            </a:extLst>
          </p:cNvPr>
          <p:cNvSpPr>
            <a:spLocks noGrp="1"/>
          </p:cNvSpPr>
          <p:nvPr/>
        </p:nvSpPr>
        <p:spPr>
          <a:xfrm>
            <a:off x="1244798" y="4218072"/>
            <a:ext cx="2442912" cy="5429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1">
                <a:solidFill>
                  <a:srgbClr val="173B33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 dirty="0" err="1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Контрольная</a:t>
            </a:r>
            <a:endParaRPr sz="2175" b="1" dirty="0">
              <a:solidFill>
                <a:srgbClr val="173B3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06572A75-2A2F-4269-B7FF-C67C71A14545}"/>
              </a:ext>
            </a:extLst>
          </p:cNvPr>
          <p:cNvSpPr>
            <a:spLocks noGrp="1"/>
          </p:cNvSpPr>
          <p:nvPr/>
        </p:nvSpPr>
        <p:spPr>
          <a:xfrm>
            <a:off x="4086727" y="4200222"/>
            <a:ext cx="4286250" cy="5429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557169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 dirty="0" err="1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Оценка</a:t>
            </a:r>
            <a:r>
              <a:rPr sz="1875" b="0" dirty="0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динамики</a:t>
            </a:r>
            <a:endParaRPr sz="1875" b="0" dirty="0">
              <a:solidFill>
                <a:srgbClr val="557169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2824F170-888C-4FB7-9E2B-83D425B78F25}"/>
              </a:ext>
            </a:extLst>
          </p:cNvPr>
          <p:cNvSpPr>
            <a:spLocks noGrp="1"/>
          </p:cNvSpPr>
          <p:nvPr/>
        </p:nvSpPr>
        <p:spPr>
          <a:xfrm>
            <a:off x="685800" y="4876800"/>
            <a:ext cx="762000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225" b="1">
                <a:solidFill>
                  <a:srgbClr val="DC703F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DC703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632F8828-CA2A-4496-9C65-52BDBD42E9EC}"/>
              </a:ext>
            </a:extLst>
          </p:cNvPr>
          <p:cNvSpPr>
            <a:spLocks noGrp="1"/>
          </p:cNvSpPr>
          <p:nvPr/>
        </p:nvSpPr>
        <p:spPr>
          <a:xfrm>
            <a:off x="1249278" y="4969042"/>
            <a:ext cx="2972301" cy="5429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1">
                <a:solidFill>
                  <a:srgbClr val="173B33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 dirty="0" err="1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Соревновательная</a:t>
            </a:r>
            <a:endParaRPr sz="2175" b="1" dirty="0">
              <a:solidFill>
                <a:srgbClr val="173B3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B2643C92-83F2-44E5-866A-8E685A041A3D}"/>
              </a:ext>
            </a:extLst>
          </p:cNvPr>
          <p:cNvSpPr>
            <a:spLocks noGrp="1"/>
          </p:cNvSpPr>
          <p:nvPr/>
        </p:nvSpPr>
        <p:spPr>
          <a:xfrm>
            <a:off x="4086727" y="4966232"/>
            <a:ext cx="4286250" cy="5429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557169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 dirty="0" err="1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Участие</a:t>
            </a:r>
            <a:r>
              <a:rPr sz="1875" b="0" dirty="0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 в </a:t>
            </a:r>
            <a:r>
              <a:rPr sz="1875" b="0" dirty="0" err="1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стартах</a:t>
            </a:r>
            <a:endParaRPr sz="1875" b="0" dirty="0">
              <a:solidFill>
                <a:srgbClr val="557169"/>
              </a:solidFill>
              <a:latin typeface="DejaVu Sans"/>
              <a:ea typeface="DejaVu Sans"/>
              <a:cs typeface="DejaVu Sans"/>
            </a:endParaRPr>
          </a:p>
        </p:txBody>
      </p:sp>
      <p:pic>
        <p:nvPicPr>
          <p:cNvPr id="2052" name="Picture 4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3551" y="386956"/>
            <a:ext cx="4387375" cy="292308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AutoShape 6" descr="https://i.oneme.ru/i?r=BUE2sh_eZW7g8kugOdIm2NotUN5PB-eZPOUAZ7pOmMdK0_LHa7jPwDMJRcW-X4G1G6m-lVzsyQysV3DaVqjHCp2E&amp;expires=179147400274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" name="AutoShape 8" descr="https://i.oneme.ru/i?r=BUE2sh_eZW7g8kugOdIm2NotUN5PB-eZPOUAZ7pOmMdK0_LHa7jPwDMJRcW-X4G1G6m-lVzsyQysV3DaVqjHCp2E&amp;expires=1791474002745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" name="AutoShape 10" descr="https://i.oneme.ru/i?r=BUE2sh_eZW7g8kugOdIm2NotUN5PB-eZPOUAZ7pOmMdK0_LHa7jPwDMJRcW-X4G1G6m-lVzsyQysV3DaVqjHCp2E&amp;expires=1791474002745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3551" y="3595641"/>
            <a:ext cx="4478313" cy="298554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232858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0C034B49-39B0-4A51-8F5D-BA0DC211280F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10820400" cy="1066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00" b="1">
                <a:solidFill>
                  <a:srgbClr val="173B33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 dirty="0" err="1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Подготовка</a:t>
            </a:r>
            <a:r>
              <a:rPr sz="3600" b="1" dirty="0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 и </a:t>
            </a:r>
            <a:r>
              <a:rPr sz="3600" b="1" dirty="0" err="1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регулярная</a:t>
            </a:r>
            <a:r>
              <a:rPr sz="3600" b="1" dirty="0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3600" b="1" dirty="0" err="1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работа</a:t>
            </a:r>
            <a:endParaRPr sz="3600" b="1" dirty="0">
              <a:solidFill>
                <a:srgbClr val="173B3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B8ADA0F3-00ED-4F52-89D4-BEB5B6FE0E9A}"/>
              </a:ext>
            </a:extLst>
          </p:cNvPr>
          <p:cNvSpPr>
            <a:spLocks noGrp="1"/>
          </p:cNvSpPr>
          <p:nvPr/>
        </p:nvSpPr>
        <p:spPr>
          <a:xfrm>
            <a:off x="11049000" y="6210300"/>
            <a:ext cx="476250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350" b="0">
                <a:solidFill>
                  <a:srgbClr val="557169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0FC6BB75-EFE0-49E4-AFDB-E40A51D3D5C4}"/>
              </a:ext>
            </a:extLst>
          </p:cNvPr>
          <p:cNvSpPr>
            <a:spLocks noGrp="1"/>
          </p:cNvSpPr>
          <p:nvPr/>
        </p:nvSpPr>
        <p:spPr>
          <a:xfrm>
            <a:off x="312821" y="1824038"/>
            <a:ext cx="5000625" cy="1104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6600" b="1">
                <a:solidFill>
                  <a:srgbClr val="DC703F"/>
                </a:solidFill>
                <a:latin typeface="DejaVu Sans"/>
                <a:ea typeface="DejaVu Sans"/>
                <a:cs typeface="DejaVu Sans"/>
              </a:defRPr>
            </a:pPr>
            <a:r>
              <a:rPr sz="6600" b="1" dirty="0">
                <a:solidFill>
                  <a:srgbClr val="DC703F"/>
                </a:solidFill>
                <a:latin typeface="DejaVu Sans"/>
                <a:ea typeface="DejaVu Sans"/>
                <a:cs typeface="DejaVu Sans"/>
              </a:rPr>
              <a:t>21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A1D6FEC7-AF58-4934-B91E-2223291349F5}"/>
              </a:ext>
            </a:extLst>
          </p:cNvPr>
          <p:cNvSpPr>
            <a:spLocks noGrp="1"/>
          </p:cNvSpPr>
          <p:nvPr/>
        </p:nvSpPr>
        <p:spPr>
          <a:xfrm>
            <a:off x="336165" y="2995613"/>
            <a:ext cx="5000625" cy="1000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0">
                <a:solidFill>
                  <a:srgbClr val="173B33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 dirty="0" err="1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сертифицированный</a:t>
            </a:r>
            <a:r>
              <a:rPr sz="2025" b="0" dirty="0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025" b="0" dirty="0" err="1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инструктор</a:t>
            </a:r>
            <a:endParaRPr sz="2025" b="0" dirty="0">
              <a:solidFill>
                <a:srgbClr val="173B3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EFE4355F-9F7F-4CCE-85EE-D374F052E90F}"/>
              </a:ext>
            </a:extLst>
          </p:cNvPr>
          <p:cNvSpPr>
            <a:spLocks noGrp="1"/>
          </p:cNvSpPr>
          <p:nvPr/>
        </p:nvSpPr>
        <p:spPr>
          <a:xfrm>
            <a:off x="7786437" y="1714500"/>
            <a:ext cx="4857750" cy="1104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6600" b="1">
                <a:solidFill>
                  <a:srgbClr val="DC703F"/>
                </a:solidFill>
                <a:latin typeface="DejaVu Sans"/>
                <a:ea typeface="DejaVu Sans"/>
                <a:cs typeface="DejaVu Sans"/>
              </a:defRPr>
            </a:pPr>
            <a:r>
              <a:rPr sz="6600" b="1" dirty="0">
                <a:solidFill>
                  <a:srgbClr val="DC703F"/>
                </a:solidFill>
                <a:latin typeface="DejaVu Sans"/>
                <a:ea typeface="DejaVu Sans"/>
                <a:cs typeface="DejaVu Sans"/>
              </a:rPr>
              <a:t>72 </a:t>
            </a:r>
            <a:r>
              <a:rPr sz="6600" b="1" dirty="0" err="1">
                <a:solidFill>
                  <a:srgbClr val="DC703F"/>
                </a:solidFill>
                <a:latin typeface="DejaVu Sans"/>
                <a:ea typeface="DejaVu Sans"/>
                <a:cs typeface="DejaVu Sans"/>
              </a:rPr>
              <a:t>часа</a:t>
            </a:r>
            <a:endParaRPr sz="6600" b="1" dirty="0">
              <a:solidFill>
                <a:srgbClr val="DC703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CE881722-1ABA-4211-8B06-8710F8842D34}"/>
              </a:ext>
            </a:extLst>
          </p:cNvPr>
          <p:cNvSpPr>
            <a:spLocks noGrp="1"/>
          </p:cNvSpPr>
          <p:nvPr/>
        </p:nvSpPr>
        <p:spPr>
          <a:xfrm>
            <a:off x="7913706" y="3019425"/>
            <a:ext cx="4857750" cy="1000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0">
                <a:solidFill>
                  <a:srgbClr val="173B33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 dirty="0" err="1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обучения</a:t>
            </a:r>
            <a:r>
              <a:rPr sz="2025" b="0" dirty="0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 в «</a:t>
            </a:r>
            <a:r>
              <a:rPr sz="2025" b="0" dirty="0" err="1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Школе</a:t>
            </a:r>
            <a:r>
              <a:rPr sz="2025" b="0" dirty="0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025" b="0" dirty="0" err="1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тренеров</a:t>
            </a:r>
            <a:r>
              <a:rPr sz="2025" b="0" dirty="0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»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6449ECB6-7375-40ED-9ADD-DC11202D460E}"/>
              </a:ext>
            </a:extLst>
          </p:cNvPr>
          <p:cNvSpPr>
            <a:spLocks noGrp="1"/>
          </p:cNvSpPr>
          <p:nvPr/>
        </p:nvSpPr>
        <p:spPr>
          <a:xfrm>
            <a:off x="216568" y="4131469"/>
            <a:ext cx="5000625" cy="1104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6600" b="1">
                <a:solidFill>
                  <a:srgbClr val="DC703F"/>
                </a:solidFill>
                <a:latin typeface="DejaVu Sans"/>
                <a:ea typeface="DejaVu Sans"/>
                <a:cs typeface="DejaVu Sans"/>
              </a:defRPr>
            </a:pPr>
            <a:r>
              <a:rPr sz="6600" b="1" dirty="0">
                <a:solidFill>
                  <a:srgbClr val="DC703F"/>
                </a:solidFill>
                <a:latin typeface="DejaVu Sans"/>
                <a:ea typeface="DejaVu Sans"/>
                <a:cs typeface="DejaVu Sans"/>
              </a:rPr>
              <a:t>2 000+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CC9FFC34-009E-45E3-8F3B-103C279F0A86}"/>
              </a:ext>
            </a:extLst>
          </p:cNvPr>
          <p:cNvSpPr>
            <a:spLocks noGrp="1"/>
          </p:cNvSpPr>
          <p:nvPr/>
        </p:nvSpPr>
        <p:spPr>
          <a:xfrm>
            <a:off x="312821" y="5401008"/>
            <a:ext cx="5000625" cy="1000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0">
                <a:solidFill>
                  <a:srgbClr val="173B33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 dirty="0" err="1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проведённых</a:t>
            </a:r>
            <a:r>
              <a:rPr sz="2025" b="0" dirty="0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025" b="0" dirty="0" err="1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занятий</a:t>
            </a:r>
            <a:endParaRPr sz="2025" b="0" dirty="0">
              <a:solidFill>
                <a:srgbClr val="173B3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F3995CC0-1D8D-4F77-BF99-CE998C03BE48}"/>
              </a:ext>
            </a:extLst>
          </p:cNvPr>
          <p:cNvSpPr>
            <a:spLocks noGrp="1"/>
          </p:cNvSpPr>
          <p:nvPr/>
        </p:nvSpPr>
        <p:spPr>
          <a:xfrm>
            <a:off x="8015037" y="4001211"/>
            <a:ext cx="4857750" cy="1104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6600" b="1">
                <a:solidFill>
                  <a:srgbClr val="DC703F"/>
                </a:solidFill>
                <a:latin typeface="DejaVu Sans"/>
                <a:ea typeface="DejaVu Sans"/>
                <a:cs typeface="DejaVu Sans"/>
              </a:defRPr>
            </a:pPr>
            <a:r>
              <a:rPr sz="6600" b="1" dirty="0">
                <a:solidFill>
                  <a:srgbClr val="DC703F"/>
                </a:solidFill>
                <a:latin typeface="DejaVu Sans"/>
                <a:ea typeface="DejaVu Sans"/>
                <a:cs typeface="DejaVu Sans"/>
              </a:rPr>
              <a:t>21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2F2A7562-87DE-4255-9394-11E0AB5F019F}"/>
              </a:ext>
            </a:extLst>
          </p:cNvPr>
          <p:cNvSpPr>
            <a:spLocks noGrp="1"/>
          </p:cNvSpPr>
          <p:nvPr/>
        </p:nvSpPr>
        <p:spPr>
          <a:xfrm>
            <a:off x="8074879" y="5445793"/>
            <a:ext cx="4857750" cy="1000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0">
                <a:solidFill>
                  <a:srgbClr val="173B33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 dirty="0" err="1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внутрисадовская</a:t>
            </a:r>
            <a:r>
              <a:rPr sz="2025" b="0" dirty="0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025" b="0" dirty="0" err="1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Спартакиада</a:t>
            </a:r>
            <a:endParaRPr sz="2025" b="0" dirty="0">
              <a:solidFill>
                <a:srgbClr val="173B33"/>
              </a:solidFill>
              <a:latin typeface="DejaVu Sans"/>
              <a:ea typeface="DejaVu Sans"/>
              <a:cs typeface="DejaVu Sans"/>
            </a:endParaRPr>
          </a:p>
          <a:p>
            <a:pPr>
              <a:defRPr sz="2025" b="0">
                <a:solidFill>
                  <a:srgbClr val="173B33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 dirty="0" err="1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ежегодно</a:t>
            </a:r>
            <a:r>
              <a:rPr sz="2025" b="0" dirty="0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 и </a:t>
            </a:r>
            <a:r>
              <a:rPr sz="2025" b="0" dirty="0" err="1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районные</a:t>
            </a:r>
            <a:r>
              <a:rPr sz="2025" b="0" dirty="0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025" b="0" dirty="0" err="1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старты</a:t>
            </a:r>
            <a:endParaRPr sz="2025" b="0" dirty="0">
              <a:solidFill>
                <a:srgbClr val="173B33"/>
              </a:solidFill>
              <a:latin typeface="DejaVu Sans"/>
              <a:ea typeface="DejaVu Sans"/>
              <a:cs typeface="DejaVu Sans"/>
            </a:endParaRPr>
          </a:p>
        </p:txBody>
      </p:sp>
      <p:pic>
        <p:nvPicPr>
          <p:cNvPr id="3074" name="Picture 2" descr="https://vestiprim.ru/uploads/posts/2024-06/2p8a185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9623" y="2810000"/>
            <a:ext cx="4123925" cy="304841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40280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3F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C954D039-F8A9-46CE-8832-BD2FBDBF8A6F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10820400" cy="1066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00" b="1">
                <a:solidFill>
                  <a:srgbClr val="F5F3EA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 dirty="0" err="1">
                <a:solidFill>
                  <a:srgbClr val="F5F3EA"/>
                </a:solidFill>
                <a:latin typeface="DejaVu Sans"/>
                <a:ea typeface="DejaVu Sans"/>
                <a:cs typeface="DejaVu Sans"/>
              </a:rPr>
              <a:t>Результаты</a:t>
            </a:r>
            <a:r>
              <a:rPr sz="3600" b="1" dirty="0">
                <a:solidFill>
                  <a:srgbClr val="F5F3E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3600" b="1" dirty="0" err="1">
                <a:solidFill>
                  <a:srgbClr val="F5F3EA"/>
                </a:solidFill>
                <a:latin typeface="DejaVu Sans"/>
                <a:ea typeface="DejaVu Sans"/>
                <a:cs typeface="DejaVu Sans"/>
              </a:rPr>
              <a:t>мониторинга</a:t>
            </a:r>
            <a:endParaRPr sz="3600" b="1" dirty="0">
              <a:solidFill>
                <a:srgbClr val="F5F3EA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48500F9E-FB96-448C-8739-F25567362CBC}"/>
              </a:ext>
            </a:extLst>
          </p:cNvPr>
          <p:cNvSpPr>
            <a:spLocks noGrp="1"/>
          </p:cNvSpPr>
          <p:nvPr/>
        </p:nvSpPr>
        <p:spPr>
          <a:xfrm>
            <a:off x="11049000" y="6210300"/>
            <a:ext cx="476250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350" b="0">
                <a:solidFill>
                  <a:srgbClr val="AFC6BC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AFC6BC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1F504B57-9281-4A82-8122-3F726E5563D4}"/>
              </a:ext>
            </a:extLst>
          </p:cNvPr>
          <p:cNvSpPr>
            <a:spLocks noGrp="1"/>
          </p:cNvSpPr>
          <p:nvPr/>
        </p:nvSpPr>
        <p:spPr>
          <a:xfrm>
            <a:off x="685800" y="1857375"/>
            <a:ext cx="5524500" cy="1104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6600" b="1">
                <a:solidFill>
                  <a:srgbClr val="E6A076"/>
                </a:solidFill>
                <a:latin typeface="DejaVu Sans"/>
                <a:ea typeface="DejaVu Sans"/>
                <a:cs typeface="DejaVu Sans"/>
              </a:defRPr>
            </a:pPr>
            <a:r>
              <a:rPr sz="6600" b="1">
                <a:solidFill>
                  <a:srgbClr val="E6A076"/>
                </a:solidFill>
                <a:latin typeface="DejaVu Sans"/>
                <a:ea typeface="DejaVu Sans"/>
                <a:cs typeface="DejaVu Sans"/>
              </a:rPr>
              <a:t>−15–20%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920B2520-BB96-4C40-AEB8-0EE941296B65}"/>
              </a:ext>
            </a:extLst>
          </p:cNvPr>
          <p:cNvSpPr>
            <a:spLocks noGrp="1"/>
          </p:cNvSpPr>
          <p:nvPr/>
        </p:nvSpPr>
        <p:spPr>
          <a:xfrm>
            <a:off x="685800" y="3028950"/>
            <a:ext cx="5524500" cy="1000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0">
                <a:solidFill>
                  <a:srgbClr val="F5F3E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5F3EA"/>
                </a:solidFill>
                <a:latin typeface="DejaVu Sans"/>
                <a:ea typeface="DejaVu Sans"/>
                <a:cs typeface="DejaVu Sans"/>
              </a:rPr>
              <a:t>заболеваемость, включая ОРВИ,</a:t>
            </a:r>
          </a:p>
          <a:p>
            <a:pPr>
              <a:defRPr sz="2025" b="0">
                <a:solidFill>
                  <a:srgbClr val="F5F3E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5F3EA"/>
                </a:solidFill>
                <a:latin typeface="DejaVu Sans"/>
                <a:ea typeface="DejaVu Sans"/>
                <a:cs typeface="DejaVu Sans"/>
              </a:rPr>
              <a:t>по сравнению с контрольными группами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D2625D1C-3447-483D-8BF1-0929FFCB4EA2}"/>
              </a:ext>
            </a:extLst>
          </p:cNvPr>
          <p:cNvSpPr>
            <a:spLocks noGrp="1"/>
          </p:cNvSpPr>
          <p:nvPr/>
        </p:nvSpPr>
        <p:spPr>
          <a:xfrm>
            <a:off x="7048500" y="1857375"/>
            <a:ext cx="4476750" cy="1104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6600" b="1">
                <a:solidFill>
                  <a:srgbClr val="E6A076"/>
                </a:solidFill>
                <a:latin typeface="DejaVu Sans"/>
                <a:ea typeface="DejaVu Sans"/>
                <a:cs typeface="DejaVu Sans"/>
              </a:defRPr>
            </a:pPr>
            <a:r>
              <a:rPr sz="6600" b="1">
                <a:solidFill>
                  <a:srgbClr val="E6A076"/>
                </a:solidFill>
                <a:latin typeface="DejaVu Sans"/>
                <a:ea typeface="DejaVu Sans"/>
                <a:cs typeface="DejaVu Sans"/>
              </a:rPr>
              <a:t>85%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2C0641D6-48A0-450D-B99D-87B4479E7E9E}"/>
              </a:ext>
            </a:extLst>
          </p:cNvPr>
          <p:cNvSpPr>
            <a:spLocks noGrp="1"/>
          </p:cNvSpPr>
          <p:nvPr/>
        </p:nvSpPr>
        <p:spPr>
          <a:xfrm>
            <a:off x="7048500" y="3028950"/>
            <a:ext cx="4476750" cy="1000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0">
                <a:solidFill>
                  <a:srgbClr val="F5F3E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5F3EA"/>
                </a:solidFill>
                <a:latin typeface="DejaVu Sans"/>
                <a:ea typeface="DejaVu Sans"/>
                <a:cs typeface="DejaVu Sans"/>
              </a:rPr>
              <a:t>детей показали положительную</a:t>
            </a:r>
          </a:p>
          <a:p>
            <a:pPr>
              <a:defRPr sz="2025" b="0">
                <a:solidFill>
                  <a:srgbClr val="F5F3E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5F3EA"/>
                </a:solidFill>
                <a:latin typeface="DejaVu Sans"/>
                <a:ea typeface="DejaVu Sans"/>
                <a:cs typeface="DejaVu Sans"/>
              </a:rPr>
              <a:t>динамику физических тестов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DB1ADD96-1CDD-487B-AC92-59AE2FA55E4E}"/>
              </a:ext>
            </a:extLst>
          </p:cNvPr>
          <p:cNvSpPr>
            <a:spLocks noGrp="1"/>
          </p:cNvSpPr>
          <p:nvPr/>
        </p:nvSpPr>
        <p:spPr>
          <a:xfrm>
            <a:off x="685800" y="4733925"/>
            <a:ext cx="10668000" cy="9144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0">
                <a:solidFill>
                  <a:srgbClr val="F5F3EA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5F3EA"/>
                </a:solidFill>
                <a:latin typeface="DejaVu Sans"/>
                <a:ea typeface="DejaVu Sans"/>
                <a:cs typeface="DejaVu Sans"/>
              </a:rPr>
              <a:t>В докладе также отмечены улучшение осанки, сна</a:t>
            </a:r>
          </a:p>
          <a:p>
            <a:pPr>
              <a:defRPr sz="2100" b="0">
                <a:solidFill>
                  <a:srgbClr val="F5F3EA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5F3EA"/>
                </a:solidFill>
                <a:latin typeface="DejaVu Sans"/>
                <a:ea typeface="DejaVu Sans"/>
                <a:cs typeface="DejaVu Sans"/>
              </a:rPr>
              <a:t>и аппетита, снижение психологических барьеров.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F7E9D817-665D-4F5F-850A-EC0E737A460F}"/>
              </a:ext>
            </a:extLst>
          </p:cNvPr>
          <p:cNvSpPr>
            <a:spLocks noGrp="1"/>
          </p:cNvSpPr>
          <p:nvPr/>
        </p:nvSpPr>
        <p:spPr>
          <a:xfrm>
            <a:off x="685800" y="5981700"/>
            <a:ext cx="10572750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350" b="0">
                <a:solidFill>
                  <a:srgbClr val="B9CFC5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B9CFC5"/>
                </a:solidFill>
                <a:latin typeface="DejaVu Sans"/>
                <a:ea typeface="DejaVu Sans"/>
                <a:cs typeface="DejaVu Sans"/>
              </a:rPr>
              <a:t>По данным доклада. Описание выборки и первичные результаты не приложены.</a:t>
            </a:r>
          </a:p>
        </p:txBody>
      </p:sp>
    </p:spTree>
    <p:extLst>
      <p:ext uri="{BB962C8B-B14F-4D97-AF65-F5344CB8AC3E}">
        <p14:creationId xmlns:p14="http://schemas.microsoft.com/office/powerpoint/2010/main" val="1952332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5747DF36-F476-410E-812E-A6B705A0BC8B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10820400" cy="1066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00" b="1">
                <a:solidFill>
                  <a:srgbClr val="173B33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 dirty="0" err="1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Межведомственное</a:t>
            </a:r>
            <a:r>
              <a:rPr sz="3600" b="1" dirty="0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3600" b="1" dirty="0" err="1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взаимодействие</a:t>
            </a:r>
            <a:endParaRPr sz="3600" b="1" dirty="0">
              <a:solidFill>
                <a:srgbClr val="173B3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86373641-5854-40CF-A662-9444991685B7}"/>
              </a:ext>
            </a:extLst>
          </p:cNvPr>
          <p:cNvSpPr>
            <a:spLocks noGrp="1"/>
          </p:cNvSpPr>
          <p:nvPr/>
        </p:nvSpPr>
        <p:spPr>
          <a:xfrm>
            <a:off x="11049000" y="6210300"/>
            <a:ext cx="476250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350" b="0">
                <a:solidFill>
                  <a:srgbClr val="557169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E39912B1-48B5-4F42-8CF8-7127909C3E98}"/>
              </a:ext>
            </a:extLst>
          </p:cNvPr>
          <p:cNvSpPr>
            <a:spLocks noGrp="1"/>
          </p:cNvSpPr>
          <p:nvPr/>
        </p:nvSpPr>
        <p:spPr>
          <a:xfrm>
            <a:off x="912309" y="1549317"/>
            <a:ext cx="2952750" cy="1238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7950" b="1">
                <a:solidFill>
                  <a:srgbClr val="DC703F"/>
                </a:solidFill>
                <a:latin typeface="DejaVu Sans"/>
                <a:ea typeface="DejaVu Sans"/>
                <a:cs typeface="DejaVu Sans"/>
              </a:defRPr>
            </a:pPr>
            <a:r>
              <a:rPr sz="7950" b="1">
                <a:solidFill>
                  <a:srgbClr val="DC703F"/>
                </a:solidFill>
                <a:latin typeface="DejaVu Sans"/>
                <a:ea typeface="DejaVu Sans"/>
                <a:cs typeface="DejaVu Sans"/>
              </a:rPr>
              <a:t>49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201A3046-A338-4AD5-AB98-0813EB570599}"/>
              </a:ext>
            </a:extLst>
          </p:cNvPr>
          <p:cNvSpPr>
            <a:spLocks noGrp="1"/>
          </p:cNvSpPr>
          <p:nvPr/>
        </p:nvSpPr>
        <p:spPr>
          <a:xfrm>
            <a:off x="685800" y="2767390"/>
            <a:ext cx="3095625" cy="1047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325" b="1">
                <a:solidFill>
                  <a:srgbClr val="173B33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 dirty="0" err="1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организаций</a:t>
            </a:r>
            <a:endParaRPr sz="2325" b="1" dirty="0">
              <a:solidFill>
                <a:srgbClr val="173B33"/>
              </a:solidFill>
              <a:latin typeface="DejaVu Sans"/>
              <a:ea typeface="DejaVu Sans"/>
              <a:cs typeface="DejaVu Sans"/>
            </a:endParaRPr>
          </a:p>
          <a:p>
            <a:pPr>
              <a:defRPr sz="2325" b="1">
                <a:solidFill>
                  <a:srgbClr val="173B33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 dirty="0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и </a:t>
            </a:r>
            <a:r>
              <a:rPr sz="2325" b="1" dirty="0" err="1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ведомств</a:t>
            </a:r>
            <a:endParaRPr sz="2325" b="1" dirty="0">
              <a:solidFill>
                <a:srgbClr val="173B3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7830DAB5-8C97-4FA6-A7CF-56B488C5CC34}"/>
              </a:ext>
            </a:extLst>
          </p:cNvPr>
          <p:cNvSpPr>
            <a:spLocks noGrp="1"/>
          </p:cNvSpPr>
          <p:nvPr/>
        </p:nvSpPr>
        <p:spPr>
          <a:xfrm>
            <a:off x="5237747" y="1685925"/>
            <a:ext cx="714375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173B33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 dirty="0" err="1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Образование</a:t>
            </a:r>
            <a:r>
              <a:rPr sz="2025" b="1" dirty="0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 и </a:t>
            </a:r>
            <a:r>
              <a:rPr sz="2025" b="1" dirty="0" err="1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спорт</a:t>
            </a:r>
            <a:endParaRPr sz="2025" b="1" dirty="0">
              <a:solidFill>
                <a:srgbClr val="173B3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50CE4CA8-3A39-45CB-BDF4-D81638016EDD}"/>
              </a:ext>
            </a:extLst>
          </p:cNvPr>
          <p:cNvSpPr>
            <a:spLocks noGrp="1"/>
          </p:cNvSpPr>
          <p:nvPr/>
        </p:nvSpPr>
        <p:spPr>
          <a:xfrm>
            <a:off x="5237747" y="2206291"/>
            <a:ext cx="7143750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557169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 dirty="0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21 ДОУ, </a:t>
            </a:r>
            <a:r>
              <a:rPr sz="1650" b="0" dirty="0" err="1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городские</a:t>
            </a:r>
            <a:r>
              <a:rPr sz="1650" b="0" dirty="0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650" b="0" dirty="0" err="1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управления</a:t>
            </a:r>
            <a:r>
              <a:rPr sz="1650" b="0" dirty="0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sz="1650" b="0" dirty="0" err="1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судейство</a:t>
            </a:r>
            <a:r>
              <a:rPr sz="1650" b="0" dirty="0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650" b="0" dirty="0" err="1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стартов</a:t>
            </a:r>
            <a:endParaRPr sz="1650" b="0" dirty="0">
              <a:solidFill>
                <a:srgbClr val="557169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5A2F2575-D04A-4547-804C-F6D7B65E2B41}"/>
              </a:ext>
            </a:extLst>
          </p:cNvPr>
          <p:cNvSpPr>
            <a:spLocks noGrp="1"/>
          </p:cNvSpPr>
          <p:nvPr/>
        </p:nvSpPr>
        <p:spPr>
          <a:xfrm>
            <a:off x="5237747" y="2717633"/>
            <a:ext cx="714375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173B33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 dirty="0" err="1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Здравоохранение</a:t>
            </a:r>
            <a:endParaRPr sz="2025" b="1" dirty="0">
              <a:solidFill>
                <a:srgbClr val="173B3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01474620-7B43-4255-8A83-2DC1514F1C75}"/>
              </a:ext>
            </a:extLst>
          </p:cNvPr>
          <p:cNvSpPr>
            <a:spLocks noGrp="1"/>
          </p:cNvSpPr>
          <p:nvPr/>
        </p:nvSpPr>
        <p:spPr>
          <a:xfrm>
            <a:off x="5237747" y="3138488"/>
            <a:ext cx="7143750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557169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 dirty="0" err="1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Минздрав</a:t>
            </a:r>
            <a:r>
              <a:rPr sz="1650" b="0" dirty="0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650" b="0" dirty="0" err="1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Приморья</a:t>
            </a:r>
            <a:r>
              <a:rPr sz="1650" b="0" dirty="0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sz="1650" b="0" dirty="0" err="1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поликлиники</a:t>
            </a:r>
            <a:r>
              <a:rPr sz="1650" b="0" dirty="0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sz="1650" b="0" dirty="0" err="1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мониторинг</a:t>
            </a:r>
            <a:endParaRPr sz="1650" b="0" dirty="0">
              <a:solidFill>
                <a:srgbClr val="557169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A362BE2C-F815-4154-9E52-55C3D8D2C221}"/>
              </a:ext>
            </a:extLst>
          </p:cNvPr>
          <p:cNvSpPr>
            <a:spLocks noGrp="1"/>
          </p:cNvSpPr>
          <p:nvPr/>
        </p:nvSpPr>
        <p:spPr>
          <a:xfrm>
            <a:off x="5237747" y="3521869"/>
            <a:ext cx="714375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173B33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 dirty="0" err="1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Вузы</a:t>
            </a:r>
            <a:endParaRPr sz="2025" b="1" dirty="0">
              <a:solidFill>
                <a:srgbClr val="173B3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B6C8E1DB-4593-4129-AE9E-4DF3CE36E934}"/>
              </a:ext>
            </a:extLst>
          </p:cNvPr>
          <p:cNvSpPr>
            <a:spLocks noGrp="1"/>
          </p:cNvSpPr>
          <p:nvPr/>
        </p:nvSpPr>
        <p:spPr>
          <a:xfrm>
            <a:off x="5237747" y="3929063"/>
            <a:ext cx="7143750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557169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ДВФУ, ВГУЭС и 70 студентов-волонтёров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4A6B4BD0-FCBC-4923-B373-48679A16A9F0}"/>
              </a:ext>
            </a:extLst>
          </p:cNvPr>
          <p:cNvSpPr>
            <a:spLocks noGrp="1"/>
          </p:cNvSpPr>
          <p:nvPr/>
        </p:nvSpPr>
        <p:spPr>
          <a:xfrm>
            <a:off x="5237747" y="4314825"/>
            <a:ext cx="714375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173B33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 dirty="0" err="1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Бизнес</a:t>
            </a:r>
            <a:r>
              <a:rPr sz="2025" b="1" dirty="0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 и НКО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0F7F058B-CC47-44D6-838F-AEE9797E3AA7}"/>
              </a:ext>
            </a:extLst>
          </p:cNvPr>
          <p:cNvSpPr>
            <a:spLocks noGrp="1"/>
          </p:cNvSpPr>
          <p:nvPr/>
        </p:nvSpPr>
        <p:spPr>
          <a:xfrm>
            <a:off x="5237747" y="4743450"/>
            <a:ext cx="7143750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557169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 dirty="0" err="1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Спонсорская</a:t>
            </a:r>
            <a:r>
              <a:rPr sz="1650" b="0" dirty="0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650" b="0" dirty="0" err="1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поддержка</a:t>
            </a:r>
            <a:r>
              <a:rPr sz="1650" b="0" dirty="0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 и </a:t>
            </a:r>
            <a:r>
              <a:rPr sz="1650" b="0" dirty="0" err="1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инклюзивный</a:t>
            </a:r>
            <a:r>
              <a:rPr sz="1650" b="0" dirty="0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650" b="0" dirty="0" err="1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компонент</a:t>
            </a:r>
            <a:endParaRPr sz="1650" b="0" dirty="0">
              <a:solidFill>
                <a:srgbClr val="557169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D3304359-7ADB-49B3-9A41-BCCF31E342AB}"/>
              </a:ext>
            </a:extLst>
          </p:cNvPr>
          <p:cNvSpPr>
            <a:spLocks noGrp="1"/>
          </p:cNvSpPr>
          <p:nvPr/>
        </p:nvSpPr>
        <p:spPr>
          <a:xfrm>
            <a:off x="5237747" y="5141118"/>
            <a:ext cx="714375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173B33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 dirty="0" err="1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Родители</a:t>
            </a:r>
            <a:endParaRPr sz="2025" b="1" dirty="0">
              <a:solidFill>
                <a:srgbClr val="173B3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4B3018A3-4733-43B7-A50F-D5E10FE7E7A5}"/>
              </a:ext>
            </a:extLst>
          </p:cNvPr>
          <p:cNvSpPr>
            <a:spLocks noGrp="1"/>
          </p:cNvSpPr>
          <p:nvPr/>
        </p:nvSpPr>
        <p:spPr>
          <a:xfrm>
            <a:off x="5237747" y="5569743"/>
            <a:ext cx="7143750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557169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 dirty="0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3 000 </a:t>
            </a:r>
            <a:r>
              <a:rPr sz="1650" b="0" dirty="0" err="1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семей</a:t>
            </a:r>
            <a:r>
              <a:rPr sz="1650" b="0" dirty="0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sz="1650" b="0" dirty="0" err="1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охват</a:t>
            </a:r>
            <a:r>
              <a:rPr sz="1650" b="0" dirty="0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650" b="0" dirty="0" err="1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более</a:t>
            </a:r>
            <a:r>
              <a:rPr sz="1650" b="0" dirty="0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 80</a:t>
            </a:r>
            <a:r>
              <a:rPr sz="1650" b="0" dirty="0" smtClean="0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%</a:t>
            </a:r>
            <a:endParaRPr sz="1650" b="0" dirty="0">
              <a:solidFill>
                <a:srgbClr val="557169"/>
              </a:solidFill>
              <a:latin typeface="DejaVu Sans"/>
              <a:ea typeface="DejaVu Sans"/>
              <a:cs typeface="DejaVu Sans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843" y="3999374"/>
            <a:ext cx="4005683" cy="266878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943234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A7266563-52D7-47BC-9106-127B42F0526A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10820400" cy="1066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00" b="1">
                <a:solidFill>
                  <a:srgbClr val="173B33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 dirty="0" err="1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Планы</a:t>
            </a:r>
            <a:r>
              <a:rPr sz="3600" b="1" dirty="0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3600" b="1" dirty="0" err="1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расширения</a:t>
            </a:r>
            <a:r>
              <a:rPr sz="3600" b="1" dirty="0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3600" b="1" dirty="0" err="1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проекта</a:t>
            </a:r>
            <a:endParaRPr sz="3600" b="1" dirty="0">
              <a:solidFill>
                <a:srgbClr val="173B3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C24E9B39-E157-403D-9AD5-7684E5FF9B65}"/>
              </a:ext>
            </a:extLst>
          </p:cNvPr>
          <p:cNvSpPr>
            <a:spLocks noGrp="1"/>
          </p:cNvSpPr>
          <p:nvPr/>
        </p:nvSpPr>
        <p:spPr>
          <a:xfrm>
            <a:off x="11049000" y="6210300"/>
            <a:ext cx="476250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350" b="0">
                <a:solidFill>
                  <a:srgbClr val="557169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BD48D6DB-957F-4102-9102-2738ABDBF8A4}"/>
              </a:ext>
            </a:extLst>
          </p:cNvPr>
          <p:cNvSpPr>
            <a:spLocks noGrp="1"/>
          </p:cNvSpPr>
          <p:nvPr/>
        </p:nvSpPr>
        <p:spPr>
          <a:xfrm>
            <a:off x="229575" y="1971675"/>
            <a:ext cx="762000" cy="762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525" b="1">
                <a:solidFill>
                  <a:srgbClr val="DC703F"/>
                </a:solidFill>
                <a:latin typeface="DejaVu Sans"/>
                <a:ea typeface="DejaVu Sans"/>
                <a:cs typeface="DejaVu Sans"/>
              </a:defRPr>
            </a:pPr>
            <a:r>
              <a:rPr sz="3525" b="1" dirty="0">
                <a:solidFill>
                  <a:srgbClr val="DC703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37504B36-B0DB-4418-B5DE-7940A7F0D57D}"/>
              </a:ext>
            </a:extLst>
          </p:cNvPr>
          <p:cNvSpPr>
            <a:spLocks noGrp="1"/>
          </p:cNvSpPr>
          <p:nvPr/>
        </p:nvSpPr>
        <p:spPr>
          <a:xfrm>
            <a:off x="801103" y="1873292"/>
            <a:ext cx="9620250" cy="4667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325" b="1">
                <a:solidFill>
                  <a:srgbClr val="173B33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 dirty="0" err="1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Владивосток</a:t>
            </a:r>
            <a:endParaRPr sz="2325" b="1" dirty="0">
              <a:solidFill>
                <a:srgbClr val="173B3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92FF0178-9204-4C7B-8065-9661BE097163}"/>
              </a:ext>
            </a:extLst>
          </p:cNvPr>
          <p:cNvSpPr>
            <a:spLocks noGrp="1"/>
          </p:cNvSpPr>
          <p:nvPr/>
        </p:nvSpPr>
        <p:spPr>
          <a:xfrm>
            <a:off x="801103" y="2487655"/>
            <a:ext cx="6046870" cy="809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950" b="0">
                <a:solidFill>
                  <a:srgbClr val="557169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 dirty="0" err="1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Поэтапное</a:t>
            </a:r>
            <a:r>
              <a:rPr sz="1950" b="0" dirty="0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950" b="0" dirty="0" err="1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внедрение</a:t>
            </a:r>
            <a:r>
              <a:rPr sz="1950" b="0" dirty="0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 в 100+ </a:t>
            </a:r>
            <a:r>
              <a:rPr sz="1950" b="0" dirty="0" err="1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муниципальных</a:t>
            </a:r>
            <a:r>
              <a:rPr sz="1950" b="0" dirty="0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 ДОУ</a:t>
            </a:r>
          </a:p>
          <a:p>
            <a:pPr>
              <a:defRPr sz="1950" b="0">
                <a:solidFill>
                  <a:srgbClr val="557169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 dirty="0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и </a:t>
            </a:r>
            <a:r>
              <a:rPr sz="1950" b="0" dirty="0" err="1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интеграция</a:t>
            </a:r>
            <a:r>
              <a:rPr sz="1950" b="0" dirty="0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 в </a:t>
            </a:r>
            <a:r>
              <a:rPr sz="1950" b="0" dirty="0" err="1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муниципальное</a:t>
            </a:r>
            <a:r>
              <a:rPr sz="1950" b="0" dirty="0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950" b="0" dirty="0" err="1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задание</a:t>
            </a:r>
            <a:endParaRPr sz="1950" b="0" dirty="0">
              <a:solidFill>
                <a:srgbClr val="557169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7FDBE59B-56D9-428B-9CE1-C6348F0C05F8}"/>
              </a:ext>
            </a:extLst>
          </p:cNvPr>
          <p:cNvSpPr>
            <a:spLocks noGrp="1"/>
          </p:cNvSpPr>
          <p:nvPr/>
        </p:nvSpPr>
        <p:spPr>
          <a:xfrm>
            <a:off x="303045" y="3306304"/>
            <a:ext cx="762000" cy="762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525" b="1">
                <a:solidFill>
                  <a:srgbClr val="DC703F"/>
                </a:solidFill>
                <a:latin typeface="DejaVu Sans"/>
                <a:ea typeface="DejaVu Sans"/>
                <a:cs typeface="DejaVu Sans"/>
              </a:defRPr>
            </a:pPr>
            <a:r>
              <a:rPr sz="3525" b="1" dirty="0">
                <a:solidFill>
                  <a:srgbClr val="DC703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C4C655CA-D34A-48A3-8211-0B02619481D0}"/>
              </a:ext>
            </a:extLst>
          </p:cNvPr>
          <p:cNvSpPr>
            <a:spLocks noGrp="1"/>
          </p:cNvSpPr>
          <p:nvPr/>
        </p:nvSpPr>
        <p:spPr>
          <a:xfrm>
            <a:off x="801103" y="3295338"/>
            <a:ext cx="9620250" cy="4667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325" b="1">
                <a:solidFill>
                  <a:srgbClr val="173B33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 dirty="0" err="1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Приморский</a:t>
            </a:r>
            <a:r>
              <a:rPr sz="2325" b="1" dirty="0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1" dirty="0" err="1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край</a:t>
            </a:r>
            <a:endParaRPr sz="2325" b="1" dirty="0">
              <a:solidFill>
                <a:srgbClr val="173B3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116D54CC-BBEF-4F60-8901-2FB7B83F998E}"/>
              </a:ext>
            </a:extLst>
          </p:cNvPr>
          <p:cNvSpPr>
            <a:spLocks noGrp="1"/>
          </p:cNvSpPr>
          <p:nvPr/>
        </p:nvSpPr>
        <p:spPr>
          <a:xfrm>
            <a:off x="801103" y="3785626"/>
            <a:ext cx="9620250" cy="809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950" b="0">
                <a:solidFill>
                  <a:srgbClr val="557169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 dirty="0" err="1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Тиражирование</a:t>
            </a:r>
            <a:r>
              <a:rPr sz="1950" b="0" dirty="0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 в </a:t>
            </a:r>
            <a:r>
              <a:rPr sz="1950" b="0" dirty="0" err="1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Артём</a:t>
            </a:r>
            <a:r>
              <a:rPr sz="1950" b="0" dirty="0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sz="1950" b="0" dirty="0" err="1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Находку</a:t>
            </a:r>
            <a:r>
              <a:rPr sz="1950" b="0" dirty="0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sz="1950" b="0" dirty="0" err="1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Уссурийск</a:t>
            </a:r>
            <a:endParaRPr sz="1950" b="0" dirty="0">
              <a:solidFill>
                <a:srgbClr val="557169"/>
              </a:solidFill>
              <a:latin typeface="DejaVu Sans"/>
              <a:ea typeface="DejaVu Sans"/>
              <a:cs typeface="DejaVu Sans"/>
            </a:endParaRPr>
          </a:p>
          <a:p>
            <a:pPr>
              <a:defRPr sz="1950" b="0">
                <a:solidFill>
                  <a:srgbClr val="557169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 dirty="0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и </a:t>
            </a:r>
            <a:r>
              <a:rPr sz="1950" b="0" dirty="0" err="1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Большой</a:t>
            </a:r>
            <a:r>
              <a:rPr sz="1950" b="0" dirty="0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950" b="0" dirty="0" err="1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Камень</a:t>
            </a:r>
            <a:r>
              <a:rPr sz="1950" b="0" dirty="0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. </a:t>
            </a:r>
            <a:r>
              <a:rPr sz="1950" b="0" dirty="0" err="1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Центр</a:t>
            </a:r>
            <a:r>
              <a:rPr sz="1950" b="0" dirty="0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950" b="0" dirty="0" err="1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подготовки</a:t>
            </a:r>
            <a:r>
              <a:rPr sz="1950" b="0" dirty="0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950" b="0" dirty="0" err="1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инструкторов</a:t>
            </a:r>
            <a:endParaRPr sz="1950" b="0" dirty="0">
              <a:solidFill>
                <a:srgbClr val="557169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7E71A14B-C260-4F83-BAEF-09B5FEB1D595}"/>
              </a:ext>
            </a:extLst>
          </p:cNvPr>
          <p:cNvSpPr>
            <a:spLocks noGrp="1"/>
          </p:cNvSpPr>
          <p:nvPr/>
        </p:nvSpPr>
        <p:spPr>
          <a:xfrm>
            <a:off x="312889" y="4640933"/>
            <a:ext cx="762000" cy="762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525" b="1">
                <a:solidFill>
                  <a:srgbClr val="DC703F"/>
                </a:solidFill>
                <a:latin typeface="DejaVu Sans"/>
                <a:ea typeface="DejaVu Sans"/>
                <a:cs typeface="DejaVu Sans"/>
              </a:defRPr>
            </a:pPr>
            <a:r>
              <a:rPr sz="3525" b="1" dirty="0">
                <a:solidFill>
                  <a:srgbClr val="DC703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DE7DD7A7-0C2B-47B9-A140-EFC39CB8FF2D}"/>
              </a:ext>
            </a:extLst>
          </p:cNvPr>
          <p:cNvSpPr>
            <a:spLocks noGrp="1"/>
          </p:cNvSpPr>
          <p:nvPr/>
        </p:nvSpPr>
        <p:spPr>
          <a:xfrm>
            <a:off x="888833" y="4614549"/>
            <a:ext cx="9620250" cy="4667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325" b="1">
                <a:solidFill>
                  <a:srgbClr val="173B33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 dirty="0" err="1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Цифровые</a:t>
            </a:r>
            <a:r>
              <a:rPr sz="2325" b="1" dirty="0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1" dirty="0" err="1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инструменты</a:t>
            </a:r>
            <a:endParaRPr sz="2325" b="1" dirty="0">
              <a:solidFill>
                <a:srgbClr val="173B3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81BD8BA8-014D-4AC7-AAC0-7401F684C1BF}"/>
              </a:ext>
            </a:extLst>
          </p:cNvPr>
          <p:cNvSpPr>
            <a:spLocks noGrp="1"/>
          </p:cNvSpPr>
          <p:nvPr/>
        </p:nvSpPr>
        <p:spPr>
          <a:xfrm>
            <a:off x="888833" y="5186244"/>
            <a:ext cx="9620250" cy="809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950" b="0">
                <a:solidFill>
                  <a:srgbClr val="557169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 dirty="0" err="1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Приложение</a:t>
            </a:r>
            <a:r>
              <a:rPr sz="1950" b="0" dirty="0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950" b="0" dirty="0" err="1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для</a:t>
            </a:r>
            <a:r>
              <a:rPr sz="1950" b="0" dirty="0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950" b="0" dirty="0" err="1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родителей</a:t>
            </a:r>
            <a:r>
              <a:rPr sz="1950" b="0" dirty="0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sz="1950" b="0" dirty="0" err="1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электронный</a:t>
            </a:r>
            <a:r>
              <a:rPr sz="1950" b="0" dirty="0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950" b="0" dirty="0" err="1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паспорт</a:t>
            </a:r>
            <a:endParaRPr sz="1950" b="0" dirty="0">
              <a:solidFill>
                <a:srgbClr val="557169"/>
              </a:solidFill>
              <a:latin typeface="DejaVu Sans"/>
              <a:ea typeface="DejaVu Sans"/>
              <a:cs typeface="DejaVu Sans"/>
            </a:endParaRPr>
          </a:p>
          <a:p>
            <a:pPr>
              <a:defRPr sz="1950" b="0">
                <a:solidFill>
                  <a:srgbClr val="557169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 dirty="0" err="1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здоровья</a:t>
            </a:r>
            <a:r>
              <a:rPr sz="1950" b="0" dirty="0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 и </a:t>
            </a:r>
            <a:r>
              <a:rPr sz="1950" b="0" dirty="0" err="1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адаптационный</a:t>
            </a:r>
            <a:r>
              <a:rPr sz="1950" b="0" dirty="0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950" b="0" dirty="0" err="1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модуль</a:t>
            </a:r>
            <a:r>
              <a:rPr sz="1950" b="0" dirty="0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950" b="0" dirty="0" err="1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для</a:t>
            </a:r>
            <a:r>
              <a:rPr sz="1950" b="0" dirty="0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950" b="0" dirty="0" err="1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детей</a:t>
            </a:r>
            <a:r>
              <a:rPr sz="1950" b="0" dirty="0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 с ОВЗ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2072" y="391655"/>
            <a:ext cx="4358438" cy="29056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3470" y="3638550"/>
            <a:ext cx="4315641" cy="28752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3626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3F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EC3A59E9-8120-4E2C-8CCD-99340436596F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10820400" cy="1066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00" b="1">
                <a:solidFill>
                  <a:srgbClr val="F5F3EA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 dirty="0" err="1">
                <a:solidFill>
                  <a:srgbClr val="F5F3EA"/>
                </a:solidFill>
                <a:latin typeface="DejaVu Sans"/>
                <a:ea typeface="DejaVu Sans"/>
                <a:cs typeface="DejaVu Sans"/>
              </a:rPr>
              <a:t>Партнёрство</a:t>
            </a:r>
            <a:r>
              <a:rPr sz="3600" b="1" dirty="0">
                <a:solidFill>
                  <a:srgbClr val="F5F3EA"/>
                </a:solidFill>
                <a:latin typeface="DejaVu Sans"/>
                <a:ea typeface="DejaVu Sans"/>
                <a:cs typeface="DejaVu Sans"/>
              </a:rPr>
              <a:t> и </a:t>
            </a:r>
            <a:r>
              <a:rPr sz="3600" b="1" dirty="0" err="1">
                <a:solidFill>
                  <a:srgbClr val="F5F3EA"/>
                </a:solidFill>
                <a:latin typeface="DejaVu Sans"/>
                <a:ea typeface="DejaVu Sans"/>
                <a:cs typeface="DejaVu Sans"/>
              </a:rPr>
              <a:t>тиражирование</a:t>
            </a:r>
            <a:endParaRPr sz="3600" b="1" dirty="0">
              <a:solidFill>
                <a:srgbClr val="F5F3EA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5F136DFF-6500-4F96-91B8-D2EDA2CFAB83}"/>
              </a:ext>
            </a:extLst>
          </p:cNvPr>
          <p:cNvSpPr>
            <a:spLocks noGrp="1"/>
          </p:cNvSpPr>
          <p:nvPr/>
        </p:nvSpPr>
        <p:spPr>
          <a:xfrm>
            <a:off x="11049000" y="6210300"/>
            <a:ext cx="476250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350" b="0">
                <a:solidFill>
                  <a:srgbClr val="AFC6BC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AFC6BC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02D584C3-4C6C-4076-AC64-54BD5AD4AD7A}"/>
              </a:ext>
            </a:extLst>
          </p:cNvPr>
          <p:cNvSpPr>
            <a:spLocks noGrp="1"/>
          </p:cNvSpPr>
          <p:nvPr/>
        </p:nvSpPr>
        <p:spPr>
          <a:xfrm>
            <a:off x="685800" y="1962150"/>
            <a:ext cx="10572750" cy="1466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900" b="1">
                <a:solidFill>
                  <a:srgbClr val="F5F3EA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F5F3EA"/>
                </a:solidFill>
                <a:latin typeface="DejaVu Sans"/>
                <a:ea typeface="DejaVu Sans"/>
                <a:cs typeface="DejaVu Sans"/>
              </a:rPr>
              <a:t>Регулярная физическая активность</a:t>
            </a:r>
          </a:p>
          <a:p>
            <a:pPr>
              <a:defRPr sz="3900" b="1">
                <a:solidFill>
                  <a:srgbClr val="F5F3EA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F5F3EA"/>
                </a:solidFill>
                <a:latin typeface="DejaVu Sans"/>
                <a:ea typeface="DejaVu Sans"/>
                <a:cs typeface="DejaVu Sans"/>
              </a:rPr>
              <a:t>с раннего возраста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D3E6C0F2-C2CA-4EF5-B20C-A57DCF8F15C8}"/>
              </a:ext>
            </a:extLst>
          </p:cNvPr>
          <p:cNvSpPr>
            <a:spLocks noGrp="1"/>
          </p:cNvSpPr>
          <p:nvPr/>
        </p:nvSpPr>
        <p:spPr>
          <a:xfrm>
            <a:off x="685800" y="3688180"/>
            <a:ext cx="10668000" cy="1047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 b="0">
                <a:solidFill>
                  <a:srgbClr val="C7DAD0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C7DAD0"/>
                </a:solidFill>
                <a:latin typeface="DejaVu Sans"/>
                <a:ea typeface="DejaVu Sans"/>
                <a:cs typeface="DejaVu Sans"/>
              </a:rPr>
              <a:t>Авторская методика и подготовленные инструкторы</a:t>
            </a:r>
          </a:p>
          <a:p>
            <a:pPr>
              <a:defRPr sz="2250" b="0">
                <a:solidFill>
                  <a:srgbClr val="C7DAD0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C7DAD0"/>
                </a:solidFill>
                <a:latin typeface="DejaVu Sans"/>
                <a:ea typeface="DejaVu Sans"/>
                <a:cs typeface="DejaVu Sans"/>
              </a:rPr>
              <a:t>поддерживают системную работу в детских садах.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022568A4-BE32-47A5-8462-F4C1A4D7596B}"/>
              </a:ext>
            </a:extLst>
          </p:cNvPr>
          <p:cNvSpPr>
            <a:spLocks noGrp="1"/>
          </p:cNvSpPr>
          <p:nvPr/>
        </p:nvSpPr>
        <p:spPr>
          <a:xfrm>
            <a:off x="685800" y="5305425"/>
            <a:ext cx="1066800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550" b="1">
                <a:solidFill>
                  <a:srgbClr val="E6A076"/>
                </a:solidFill>
                <a:latin typeface="DejaVu Sans"/>
                <a:ea typeface="DejaVu Sans"/>
                <a:cs typeface="DejaVu Sans"/>
              </a:defRPr>
            </a:pPr>
            <a:r>
              <a:rPr sz="2800" b="1" dirty="0" err="1">
                <a:solidFill>
                  <a:srgbClr val="E6A076"/>
                </a:solidFill>
                <a:latin typeface="DejaVu Sans"/>
                <a:ea typeface="DejaVu Sans"/>
                <a:cs typeface="DejaVu Sans"/>
              </a:rPr>
              <a:t>Проект</a:t>
            </a:r>
            <a:r>
              <a:rPr sz="2800" b="1" dirty="0">
                <a:solidFill>
                  <a:srgbClr val="E6A076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800" b="1" dirty="0" err="1">
                <a:solidFill>
                  <a:srgbClr val="E6A076"/>
                </a:solidFill>
                <a:latin typeface="DejaVu Sans"/>
                <a:ea typeface="DejaVu Sans"/>
                <a:cs typeface="DejaVu Sans"/>
              </a:rPr>
              <a:t>открыт</a:t>
            </a:r>
            <a:r>
              <a:rPr sz="2800" b="1" dirty="0">
                <a:solidFill>
                  <a:srgbClr val="E6A076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800" b="1" dirty="0" err="1">
                <a:solidFill>
                  <a:srgbClr val="E6A076"/>
                </a:solidFill>
                <a:latin typeface="DejaVu Sans"/>
                <a:ea typeface="DejaVu Sans"/>
                <a:cs typeface="DejaVu Sans"/>
              </a:rPr>
              <a:t>для</a:t>
            </a:r>
            <a:r>
              <a:rPr sz="2800" b="1" dirty="0">
                <a:solidFill>
                  <a:srgbClr val="E6A076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800" b="1" dirty="0" err="1">
                <a:solidFill>
                  <a:srgbClr val="E6A076"/>
                </a:solidFill>
                <a:latin typeface="DejaVu Sans"/>
                <a:ea typeface="DejaVu Sans"/>
                <a:cs typeface="DejaVu Sans"/>
              </a:rPr>
              <a:t>партнёрства</a:t>
            </a:r>
            <a:endParaRPr sz="2800" b="1" dirty="0">
              <a:solidFill>
                <a:srgbClr val="E6A076"/>
              </a:solidFill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7066200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A7266563-52D7-47BC-9106-127B42F0526A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10820400" cy="1066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00" b="1">
                <a:solidFill>
                  <a:srgbClr val="173B33"/>
                </a:solidFill>
                <a:latin typeface="DejaVu Sans"/>
                <a:ea typeface="DejaVu Sans"/>
                <a:cs typeface="DejaVu Sans"/>
              </a:defRPr>
            </a:pPr>
            <a:r>
              <a:rPr lang="ru-RU" sz="3300" b="1" dirty="0">
                <a:solidFill>
                  <a:srgbClr val="173B33"/>
                </a:solidFill>
                <a:latin typeface="DejaVu Sans"/>
                <a:ea typeface="DejaVu Sans"/>
                <a:cs typeface="DejaVu Sans"/>
              </a:rPr>
              <a:t>МАУГЛИ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C24E9B39-E157-403D-9AD5-7684E5FF9B65}"/>
              </a:ext>
            </a:extLst>
          </p:cNvPr>
          <p:cNvSpPr>
            <a:spLocks noGrp="1"/>
          </p:cNvSpPr>
          <p:nvPr/>
        </p:nvSpPr>
        <p:spPr>
          <a:xfrm>
            <a:off x="11049000" y="6210300"/>
            <a:ext cx="476250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350" b="0">
                <a:solidFill>
                  <a:srgbClr val="557169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557169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81BD8BA8-014D-4AC7-AAC0-7401F684C1BF}"/>
              </a:ext>
            </a:extLst>
          </p:cNvPr>
          <p:cNvSpPr>
            <a:spLocks noGrp="1"/>
          </p:cNvSpPr>
          <p:nvPr/>
        </p:nvSpPr>
        <p:spPr>
          <a:xfrm>
            <a:off x="1847850" y="5143500"/>
            <a:ext cx="9620250" cy="809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950" b="0">
                <a:solidFill>
                  <a:srgbClr val="557169"/>
                </a:solidFill>
                <a:latin typeface="DejaVu Sans"/>
                <a:ea typeface="DejaVu Sans"/>
                <a:cs typeface="DejaVu Sans"/>
              </a:defRPr>
            </a:pPr>
            <a:endParaRPr sz="1950" dirty="0">
              <a:solidFill>
                <a:srgbClr val="557169"/>
              </a:solidFill>
              <a:latin typeface="DejaVu Sans"/>
              <a:ea typeface="DejaVu Sans"/>
              <a:cs typeface="DejaVu Sans"/>
            </a:endParaRPr>
          </a:p>
        </p:txBody>
      </p:sp>
      <p:pic>
        <p:nvPicPr>
          <p:cNvPr id="14" name="158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706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F59228F0-9DFE-4E1B-BA52-A433500BA323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10820400" cy="1066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endParaRPr/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B5CB762D-1063-4B57-B71E-87DB7B0446EB}"/>
              </a:ext>
            </a:extLst>
          </p:cNvPr>
          <p:cNvSpPr>
            <a:spLocks noGrp="1"/>
          </p:cNvSpPr>
          <p:nvPr/>
        </p:nvSpPr>
        <p:spPr>
          <a:xfrm>
            <a:off x="11049000" y="6210300"/>
            <a:ext cx="476250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350" b="0">
                <a:solidFill>
                  <a:srgbClr val="AFC6BC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AFC6BC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00474D28-6128-43AA-852B-ADA3F31AD0B1}"/>
              </a:ext>
            </a:extLst>
          </p:cNvPr>
          <p:cNvSpPr>
            <a:spLocks noGrp="1"/>
          </p:cNvSpPr>
          <p:nvPr/>
        </p:nvSpPr>
        <p:spPr>
          <a:xfrm>
            <a:off x="1937085" y="99646"/>
            <a:ext cx="5715000" cy="1143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6900" b="1">
                <a:solidFill>
                  <a:srgbClr val="F5F3EA"/>
                </a:solidFill>
                <a:latin typeface="DejaVu Sans"/>
                <a:ea typeface="DejaVu Sans"/>
                <a:cs typeface="DejaVu Sans"/>
              </a:defRPr>
            </a:pPr>
            <a:r>
              <a:rPr sz="6900" b="1" dirty="0">
                <a:solidFill>
                  <a:srgbClr val="F5F3EA"/>
                </a:solidFill>
                <a:latin typeface="DejaVu Sans"/>
                <a:ea typeface="DejaVu Sans"/>
                <a:cs typeface="DejaVu Sans"/>
              </a:rPr>
              <a:t>МАУГЛИ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E5416BE1-55CF-451C-8E6A-9CAE694033E7}"/>
              </a:ext>
            </a:extLst>
          </p:cNvPr>
          <p:cNvSpPr>
            <a:spLocks noGrp="1"/>
          </p:cNvSpPr>
          <p:nvPr/>
        </p:nvSpPr>
        <p:spPr>
          <a:xfrm>
            <a:off x="1937085" y="1166812"/>
            <a:ext cx="6191250" cy="1190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1">
                <a:solidFill>
                  <a:srgbClr val="F5F3EA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 dirty="0" err="1">
                <a:solidFill>
                  <a:srgbClr val="F5F3EA"/>
                </a:solidFill>
                <a:latin typeface="DejaVu Sans"/>
                <a:ea typeface="DejaVu Sans"/>
                <a:cs typeface="DejaVu Sans"/>
              </a:rPr>
              <a:t>Здоровый</a:t>
            </a:r>
            <a:r>
              <a:rPr sz="3150" b="1" dirty="0">
                <a:solidFill>
                  <a:srgbClr val="F5F3E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3150" b="1" dirty="0" err="1">
                <a:solidFill>
                  <a:srgbClr val="F5F3EA"/>
                </a:solidFill>
                <a:latin typeface="DejaVu Sans"/>
                <a:ea typeface="DejaVu Sans"/>
                <a:cs typeface="DejaVu Sans"/>
              </a:rPr>
              <a:t>ребёнок</a:t>
            </a:r>
            <a:r>
              <a:rPr sz="3150" b="1" dirty="0">
                <a:solidFill>
                  <a:srgbClr val="F5F3EA"/>
                </a:solidFill>
                <a:latin typeface="DejaVu Sans"/>
                <a:ea typeface="DejaVu Sans"/>
                <a:cs typeface="DejaVu Sans"/>
              </a:rPr>
              <a:t> —</a:t>
            </a:r>
          </a:p>
          <a:p>
            <a:pPr>
              <a:defRPr sz="3150" b="1">
                <a:solidFill>
                  <a:srgbClr val="F5F3EA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 dirty="0" err="1">
                <a:solidFill>
                  <a:srgbClr val="F5F3EA"/>
                </a:solidFill>
                <a:latin typeface="DejaVu Sans"/>
                <a:ea typeface="DejaVu Sans"/>
                <a:cs typeface="DejaVu Sans"/>
              </a:rPr>
              <a:t>сильное</a:t>
            </a:r>
            <a:r>
              <a:rPr sz="3150" b="1" dirty="0">
                <a:solidFill>
                  <a:srgbClr val="F5F3E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3150" b="1" dirty="0" err="1">
                <a:solidFill>
                  <a:srgbClr val="F5F3EA"/>
                </a:solidFill>
                <a:latin typeface="DejaVu Sans"/>
                <a:ea typeface="DejaVu Sans"/>
                <a:cs typeface="DejaVu Sans"/>
              </a:rPr>
              <a:t>будущее</a:t>
            </a:r>
            <a:endParaRPr sz="3150" b="1" dirty="0">
              <a:solidFill>
                <a:srgbClr val="F5F3EA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BECA3C66-BD01-4BD1-9E67-C4ECDF26B933}"/>
              </a:ext>
            </a:extLst>
          </p:cNvPr>
          <p:cNvSpPr>
            <a:spLocks noGrp="1"/>
          </p:cNvSpPr>
          <p:nvPr/>
        </p:nvSpPr>
        <p:spPr>
          <a:xfrm>
            <a:off x="848381" y="2349927"/>
            <a:ext cx="6207858" cy="762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CEDDD4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 dirty="0" err="1">
                <a:solidFill>
                  <a:srgbClr val="CEDDD4"/>
                </a:solidFill>
                <a:latin typeface="DejaVu Sans"/>
                <a:ea typeface="DejaVu Sans"/>
                <a:cs typeface="DejaVu Sans"/>
              </a:rPr>
              <a:t>Муниципальная</a:t>
            </a:r>
            <a:r>
              <a:rPr sz="1875" b="1" dirty="0">
                <a:solidFill>
                  <a:srgbClr val="CEDDD4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1" dirty="0" err="1" smtClean="0">
                <a:solidFill>
                  <a:srgbClr val="CEDDD4"/>
                </a:solidFill>
                <a:latin typeface="DejaVu Sans"/>
                <a:ea typeface="DejaVu Sans"/>
                <a:cs typeface="DejaVu Sans"/>
              </a:rPr>
              <a:t>практика</a:t>
            </a:r>
            <a:r>
              <a:rPr lang="ru-RU" sz="1875" b="1" dirty="0" smtClean="0">
                <a:solidFill>
                  <a:srgbClr val="CEDDD4"/>
                </a:solidFill>
                <a:latin typeface="DejaVu Sans"/>
                <a:ea typeface="DejaVu Sans"/>
                <a:cs typeface="DejaVu Sans"/>
              </a:rPr>
              <a:t> города</a:t>
            </a:r>
            <a:r>
              <a:rPr sz="1875" b="1" dirty="0" smtClean="0">
                <a:solidFill>
                  <a:srgbClr val="CEDDD4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1" dirty="0" err="1">
                <a:solidFill>
                  <a:srgbClr val="CEDDD4"/>
                </a:solidFill>
                <a:latin typeface="DejaVu Sans"/>
                <a:ea typeface="DejaVu Sans"/>
                <a:cs typeface="DejaVu Sans"/>
              </a:rPr>
              <a:t>Владивостока</a:t>
            </a:r>
            <a:endParaRPr sz="1875" b="1" dirty="0">
              <a:solidFill>
                <a:srgbClr val="CEDDD4"/>
              </a:solidFill>
              <a:latin typeface="DejaVu Sans"/>
              <a:ea typeface="DejaVu Sans"/>
              <a:cs typeface="DejaVu Sans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7706" y="142142"/>
            <a:ext cx="1587012" cy="105800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381" y="2971799"/>
            <a:ext cx="3565360" cy="356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74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636</Words>
  <Application>Microsoft Office PowerPoint</Application>
  <DocSecurity>0</DocSecurity>
  <PresentationFormat>Широкоэкранный</PresentationFormat>
  <Paragraphs>132</Paragraphs>
  <Slides>12</Slides>
  <Notes>12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Aptos</vt:lpstr>
      <vt:lpstr>DejaVu Sans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Сергей</cp:lastModifiedBy>
  <cp:revision>11</cp:revision>
  <dcterms:created xsi:type="dcterms:W3CDTF">2026-10-07T09:25:22Z</dcterms:created>
  <dcterms:modified xsi:type="dcterms:W3CDTF">2026-10-07T22:34:52Z</dcterms:modified>
</cp:coreProperties>
</file>