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_rels/presentation.xml.rels" ContentType="application/vnd.openxmlformats-package.relationships+xml"/>
  <Override PartName="/ppt/media/image28.jpeg" ContentType="image/jpeg"/>
  <Override PartName="/ppt/media/image6.jpeg" ContentType="image/jpeg"/>
  <Override PartName="/ppt/media/image15.png" ContentType="image/png"/>
  <Override PartName="/ppt/media/image8.png" ContentType="image/png"/>
  <Override PartName="/ppt/media/image14.jpeg" ContentType="image/jpeg"/>
  <Override PartName="/ppt/media/image4.jpeg" ContentType="image/jpeg"/>
  <Override PartName="/ppt/media/image26.jpeg" ContentType="image/jpeg"/>
  <Override PartName="/ppt/media/image5.png" ContentType="image/png"/>
  <Override PartName="/ppt/media/image9.png" ContentType="image/png"/>
  <Override PartName="/ppt/media/image11.jpeg" ContentType="image/jpeg"/>
  <Override PartName="/ppt/media/image13.png" ContentType="image/png"/>
  <Override PartName="/ppt/media/image16.png" ContentType="image/png"/>
  <Override PartName="/ppt/media/image7.png" ContentType="image/png"/>
  <Override PartName="/ppt/media/image12.jpeg" ContentType="image/jpeg"/>
  <Override PartName="/ppt/media/image31.jpeg" ContentType="image/jpeg"/>
  <Override PartName="/ppt/media/image18.jpeg" ContentType="image/jpeg"/>
  <Override PartName="/ppt/media/image17.png" ContentType="image/png"/>
  <Override PartName="/ppt/media/image20.jpeg" ContentType="image/jpeg"/>
  <Override PartName="/ppt/media/image19.png" ContentType="image/png"/>
  <Override PartName="/ppt/media/image21.png" ContentType="image/png"/>
  <Override PartName="/ppt/media/image23.jpeg" ContentType="image/jpeg"/>
  <Override PartName="/ppt/media/image10.png" ContentType="image/png"/>
  <Override PartName="/ppt/media/image1.jpeg" ContentType="image/jpeg"/>
  <Override PartName="/ppt/media/image22.png" ContentType="image/png"/>
  <Override PartName="/ppt/media/image2.jpeg" ContentType="image/jpeg"/>
  <Override PartName="/ppt/media/image24.jpeg" ContentType="image/jpeg"/>
  <Override PartName="/ppt/media/image29.png" ContentType="image/png"/>
  <Override PartName="/ppt/media/image3.jpeg" ContentType="image/jpeg"/>
  <Override PartName="/ppt/media/image30.png" ContentType="image/png"/>
  <Override PartName="/ppt/media/image25.jpeg" ContentType="image/jpeg"/>
  <Override PartName="/ppt/media/image27.jpeg" ContentType="image/jpeg"/>
  <Override PartName="/ppt/slides/slide1.xml" ContentType="application/vnd.openxmlformats-officedocument.presentationml.slide+xml"/>
  <Override PartName="/ppt/slides/_rels/slide9.xml.rels" ContentType="application/vnd.openxmlformats-package.relationships+xml"/>
  <Override PartName="/ppt/slides/_rels/slide8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12192000" cy="68580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страница ОТКР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65240" cy="1137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4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b="0" lang="ru-RU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65240" cy="3970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страница ЗАКР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ОБЛОЖКА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64880" cy="113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64880" cy="3969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trike="noStrike" u="none">
                <a:solidFill>
                  <a:srgbClr val="163c5c"/>
                </a:solidFill>
                <a:effectLst/>
                <a:uFillTx/>
                <a:latin typeface="TT Norms Pro"/>
              </a:rPr>
              <a:t>Для правки структуры щёлкните мышью</a:t>
            </a:r>
            <a:endParaRPr b="0" lang="ru-RU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trike="noStrike" u="none">
                <a:solidFill>
                  <a:srgbClr val="163c5c"/>
                </a:solidFill>
                <a:effectLst/>
                <a:uFillTx/>
                <a:latin typeface="TT Norms Pro"/>
              </a:rPr>
              <a:t>Второй уровень структуры</a:t>
            </a:r>
            <a:endParaRPr b="0" lang="ru-RU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163c5c"/>
                </a:solidFill>
                <a:effectLst/>
                <a:uFillTx/>
                <a:latin typeface="TT Norms Pro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163c5c"/>
                </a:solidFill>
                <a:effectLst/>
                <a:uFillTx/>
                <a:latin typeface="TT Norms Pro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163c5c"/>
                </a:solidFill>
                <a:effectLst/>
                <a:uFillTx/>
                <a:latin typeface="TT Norms Pro"/>
              </a:rPr>
              <a:t>Пятый уровень структуры</a:t>
            </a:r>
            <a:endParaRPr b="0" lang="ru-RU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163c5c"/>
                </a:solidFill>
                <a:effectLst/>
                <a:uFillTx/>
                <a:latin typeface="TT Norms Pro"/>
              </a:rPr>
              <a:t>Шестой уровень структуры</a:t>
            </a:r>
            <a:endParaRPr b="0" lang="ru-RU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163c5c"/>
                </a:solidFill>
                <a:effectLst/>
                <a:uFillTx/>
                <a:latin typeface="TT Norms Pro"/>
              </a:rPr>
              <a:t>Седьмой уровень структуры</a:t>
            </a:r>
            <a:endParaRPr b="0" lang="ru-RU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ОБЛОЖКА последний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image" Target="../media/image5.png"/><Relationship Id="rId3" Type="http://schemas.openxmlformats.org/officeDocument/2006/relationships/slideLayout" Target="../slideLayouts/slideLayout3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image" Target="../media/image11.jpeg"/><Relationship Id="rId3" Type="http://schemas.openxmlformats.org/officeDocument/2006/relationships/image" Target="../media/image12.jpeg"/><Relationship Id="rId4" Type="http://schemas.openxmlformats.org/officeDocument/2006/relationships/image" Target="../media/image13.png"/><Relationship Id="rId5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image" Target="../media/image14.jpeg"/><Relationship Id="rId3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image" Target="../media/image15.png"/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slideLayout" Target="../slideLayouts/slideLayout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8.jpeg"/><Relationship Id="rId2" Type="http://schemas.openxmlformats.org/officeDocument/2006/relationships/image" Target="../media/image19.png"/><Relationship Id="rId3" Type="http://schemas.openxmlformats.org/officeDocument/2006/relationships/image" Target="../media/image20.jpeg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6" Type="http://schemas.openxmlformats.org/officeDocument/2006/relationships/slideLayout" Target="../slideLayouts/slideLayout1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23.jpeg"/><Relationship Id="rId2" Type="http://schemas.openxmlformats.org/officeDocument/2006/relationships/image" Target="../media/image24.jpeg"/><Relationship Id="rId3" Type="http://schemas.openxmlformats.org/officeDocument/2006/relationships/image" Target="../media/image25.jpeg"/><Relationship Id="rId4" Type="http://schemas.openxmlformats.org/officeDocument/2006/relationships/image" Target="../media/image26.jpeg"/><Relationship Id="rId5" Type="http://schemas.openxmlformats.org/officeDocument/2006/relationships/image" Target="../media/image27.jpeg"/><Relationship Id="rId6" Type="http://schemas.openxmlformats.org/officeDocument/2006/relationships/image" Target="../media/image28.jpeg"/><Relationship Id="rId7" Type="http://schemas.openxmlformats.org/officeDocument/2006/relationships/slideLayout" Target="../slideLayouts/slideLayout1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image" Target="../media/image29.png"/><Relationship Id="rId3" Type="http://schemas.openxmlformats.org/officeDocument/2006/relationships/image" Target="../media/image30.png"/><Relationship Id="rId4" Type="http://schemas.openxmlformats.org/officeDocument/2006/relationships/image" Target="../media/image30.png"/><Relationship Id="rId5" Type="http://schemas.openxmlformats.org/officeDocument/2006/relationships/image" Target="../media/image30.png"/><Relationship Id="rId6" Type="http://schemas.openxmlformats.org/officeDocument/2006/relationships/image" Target="../media/image30.png"/><Relationship Id="rId7" Type="http://schemas.openxmlformats.org/officeDocument/2006/relationships/slideLayout" Target="../slideLayouts/slideLayout1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image" Target="../media/image31.jpeg"/><Relationship Id="rId3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"/>
          <p:cNvSpPr/>
          <p:nvPr/>
        </p:nvSpPr>
        <p:spPr>
          <a:xfrm>
            <a:off x="1428840" y="1746360"/>
            <a:ext cx="9293040" cy="2471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15000"/>
              </a:lnSpc>
            </a:pPr>
            <a:r>
              <a:rPr b="1" i="1" lang="ru-RU" sz="2200" strike="noStrike" u="none">
                <a:solidFill>
                  <a:srgbClr val="355269"/>
                </a:solidFill>
                <a:effectLst/>
                <a:uFillTx/>
                <a:latin typeface="Times New Roman"/>
                <a:ea typeface="Calibri"/>
              </a:rPr>
              <a:t>Номинация </a:t>
            </a:r>
            <a:endParaRPr b="0" lang="ru-RU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15000"/>
              </a:lnSpc>
            </a:pPr>
            <a:r>
              <a:rPr b="0" lang="ru-RU" sz="2200" strike="noStrike" u="none">
                <a:solidFill>
                  <a:srgbClr val="355269"/>
                </a:solidFill>
                <a:effectLst/>
                <a:uFillTx/>
                <a:latin typeface="Times New Roman"/>
                <a:ea typeface="Calibri"/>
              </a:rPr>
              <a:t>«Лучшая муниципальная программа/проект </a:t>
            </a:r>
            <a:endParaRPr b="0" lang="ru-RU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15000"/>
              </a:lnSpc>
            </a:pPr>
            <a:r>
              <a:rPr b="0" lang="ru-RU" sz="2200" strike="noStrike" u="none">
                <a:solidFill>
                  <a:srgbClr val="355269"/>
                </a:solidFill>
                <a:effectLst/>
                <a:uFillTx/>
                <a:latin typeface="Times New Roman"/>
                <a:ea typeface="Calibri"/>
              </a:rPr>
              <a:t>укрепления общественного здоровья»</a:t>
            </a:r>
            <a:endParaRPr b="0" lang="ru-RU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15000"/>
              </a:lnSpc>
            </a:pPr>
            <a:r>
              <a:rPr b="1" i="1" lang="ru-RU" sz="1800" strike="noStrike" u="none">
                <a:solidFill>
                  <a:srgbClr val="355269"/>
                </a:solidFill>
                <a:effectLst/>
                <a:uFillTx/>
                <a:latin typeface="Times New Roman"/>
                <a:ea typeface="Calibri"/>
              </a:rPr>
              <a:t>Конкурсная работа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15000"/>
              </a:lnSpc>
            </a:pPr>
            <a:r>
              <a:rPr b="0" lang="ru-RU" sz="1800" strike="noStrike" u="none">
                <a:solidFill>
                  <a:srgbClr val="355269"/>
                </a:solidFill>
                <a:effectLst/>
                <a:uFillTx/>
                <a:latin typeface="Times New Roman"/>
                <a:ea typeface="Calibri"/>
              </a:rPr>
              <a:t> «Комплексная межведомственная программа 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15000"/>
              </a:lnSpc>
            </a:pPr>
            <a:r>
              <a:rPr b="0" lang="ru-RU" sz="1800" strike="noStrike" u="none">
                <a:solidFill>
                  <a:srgbClr val="355269"/>
                </a:solidFill>
                <a:effectLst/>
                <a:uFillTx/>
                <a:latin typeface="Times New Roman"/>
                <a:ea typeface="Calibri"/>
              </a:rPr>
              <a:t>«Укрепление общественного здоровья на 2025 – 2030 гг.»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15000"/>
              </a:lnSpc>
            </a:pPr>
            <a:r>
              <a:rPr b="0" i="1" lang="ru-RU" sz="1600" strike="noStrike" u="none">
                <a:solidFill>
                  <a:srgbClr val="355269"/>
                </a:solidFill>
                <a:effectLst/>
                <a:uFillTx/>
                <a:latin typeface="Times New Roman"/>
                <a:ea typeface="Calibri"/>
              </a:rPr>
              <a:t>муниципальное образование город Тула 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5" name="" descr=""/>
          <p:cNvPicPr/>
          <p:nvPr/>
        </p:nvPicPr>
        <p:blipFill>
          <a:blip r:embed="rId1"/>
          <a:stretch/>
        </p:blipFill>
        <p:spPr>
          <a:xfrm>
            <a:off x="452880" y="4937760"/>
            <a:ext cx="1198800" cy="1600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" name=""/>
          <p:cNvSpPr/>
          <p:nvPr/>
        </p:nvSpPr>
        <p:spPr>
          <a:xfrm>
            <a:off x="1699920" y="5288400"/>
            <a:ext cx="4363200" cy="100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ru-RU" sz="1200" strike="noStrike" u="none">
                <a:solidFill>
                  <a:srgbClr val="355269"/>
                </a:solidFill>
                <a:effectLst/>
                <a:uFillTx/>
                <a:latin typeface="Arial"/>
              </a:rPr>
              <a:t>Мельникова Олеся Игоревна</a:t>
            </a:r>
            <a:endParaRPr b="0" lang="ru-RU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200" strike="noStrike" u="none">
                <a:solidFill>
                  <a:srgbClr val="355269"/>
                </a:solidFill>
                <a:effectLst/>
                <a:uFillTx/>
                <a:latin typeface="Arial"/>
              </a:rPr>
              <a:t>Заместитель начальника управления -</a:t>
            </a:r>
            <a:endParaRPr b="0" lang="ru-RU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200" strike="noStrike" u="none">
                <a:solidFill>
                  <a:srgbClr val="355269"/>
                </a:solidFill>
                <a:effectLst/>
                <a:uFillTx/>
                <a:latin typeface="Arial"/>
                <a:ea typeface="Noto Sans CJK SC"/>
              </a:rPr>
              <a:t>начальник отдела физической культуры и спорта управления физической культуры и спорта администрации города Тулы </a:t>
            </a:r>
            <a:endParaRPr b="0" lang="ru-RU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7" name="" descr=""/>
          <p:cNvPicPr/>
          <p:nvPr/>
        </p:nvPicPr>
        <p:blipFill>
          <a:blip r:embed="rId2"/>
          <a:stretch/>
        </p:blipFill>
        <p:spPr>
          <a:xfrm>
            <a:off x="9665280" y="5113080"/>
            <a:ext cx="2024640" cy="8251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"/>
          <p:cNvPicPr/>
          <p:nvPr/>
        </p:nvPicPr>
        <p:blipFill>
          <a:blip r:embed="rId1"/>
          <a:stretch/>
        </p:blipFill>
        <p:spPr>
          <a:xfrm>
            <a:off x="274680" y="1081440"/>
            <a:ext cx="11724840" cy="54104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" name=""/>
          <p:cNvSpPr/>
          <p:nvPr/>
        </p:nvSpPr>
        <p:spPr>
          <a:xfrm>
            <a:off x="3024360" y="442800"/>
            <a:ext cx="26092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ru-RU" sz="1800" strike="noStrike" u="none">
                <a:solidFill>
                  <a:srgbClr val="355269"/>
                </a:solidFill>
                <a:effectLst/>
                <a:uFillTx/>
                <a:latin typeface="Arial"/>
              </a:rPr>
              <a:t>СОВРЕМЕННАЯ ТУЛА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" name=""/>
          <p:cNvSpPr/>
          <p:nvPr/>
        </p:nvSpPr>
        <p:spPr>
          <a:xfrm>
            <a:off x="451080" y="1294920"/>
            <a:ext cx="5733360" cy="130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" name=""/>
          <p:cNvSpPr/>
          <p:nvPr/>
        </p:nvSpPr>
        <p:spPr>
          <a:xfrm>
            <a:off x="359640" y="1328400"/>
            <a:ext cx="6091920" cy="1034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15000"/>
              </a:lnSpc>
            </a:pPr>
            <a:r>
              <a:rPr b="0" i="1" lang="ru-RU" sz="1350" strike="noStrike" u="none">
                <a:solidFill>
                  <a:srgbClr val="355269"/>
                </a:solidFill>
                <a:effectLst/>
                <a:uFillTx/>
                <a:latin typeface="Times new roman"/>
              </a:rPr>
              <a:t>Современная Тула является вторым по величине городом в Центральном федеральном округе Российской Федерации после Москвы, занимает площадь приблизительно 1,5 тыс. кв. км. с численностью населения города 533 607 тыс. человек, плотностью </a:t>
            </a:r>
            <a:r>
              <a:rPr b="0" i="1" lang="ru-RU" sz="1350" strike="noStrike" u="none">
                <a:solidFill>
                  <a:srgbClr val="355269"/>
                </a:solidFill>
                <a:effectLst/>
                <a:uFillTx/>
                <a:latin typeface="Times new roman"/>
                <a:ea typeface="Calibri"/>
              </a:rPr>
              <a:t>357 человек на 1 кв. км.</a:t>
            </a:r>
            <a:endParaRPr b="0" lang="ru-RU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2" name="" descr=""/>
          <p:cNvPicPr/>
          <p:nvPr/>
        </p:nvPicPr>
        <p:blipFill>
          <a:blip r:embed="rId2"/>
          <a:stretch/>
        </p:blipFill>
        <p:spPr>
          <a:xfrm>
            <a:off x="8146800" y="2882880"/>
            <a:ext cx="3101040" cy="1640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3" name="" descr=""/>
          <p:cNvPicPr/>
          <p:nvPr/>
        </p:nvPicPr>
        <p:blipFill>
          <a:blip r:embed="rId3"/>
          <a:stretch/>
        </p:blipFill>
        <p:spPr>
          <a:xfrm>
            <a:off x="8145000" y="4670640"/>
            <a:ext cx="3119040" cy="1754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4" name="" descr=""/>
          <p:cNvPicPr/>
          <p:nvPr/>
        </p:nvPicPr>
        <p:blipFill>
          <a:blip r:embed="rId4"/>
          <a:stretch/>
        </p:blipFill>
        <p:spPr>
          <a:xfrm>
            <a:off x="8075520" y="1073520"/>
            <a:ext cx="3215880" cy="1762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5" name=""/>
          <p:cNvSpPr/>
          <p:nvPr/>
        </p:nvSpPr>
        <p:spPr>
          <a:xfrm>
            <a:off x="3160440" y="5532480"/>
            <a:ext cx="910080" cy="360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spAutoFit/>
          </a:bodyPr>
          <a:p>
            <a:pPr algn="ctr">
              <a:lnSpc>
                <a:spcPct val="100000"/>
              </a:lnSpc>
            </a:pP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6" name="" descr=""/>
          <p:cNvPicPr/>
          <p:nvPr/>
        </p:nvPicPr>
        <p:blipFill>
          <a:blip r:embed="rId5"/>
          <a:stretch/>
        </p:blipFill>
        <p:spPr>
          <a:xfrm>
            <a:off x="1016640" y="2770200"/>
            <a:ext cx="5916600" cy="33264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" descr=""/>
          <p:cNvPicPr/>
          <p:nvPr/>
        </p:nvPicPr>
        <p:blipFill>
          <a:blip r:embed="rId1"/>
          <a:stretch/>
        </p:blipFill>
        <p:spPr>
          <a:xfrm>
            <a:off x="266400" y="1014840"/>
            <a:ext cx="11724840" cy="54104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8" name=""/>
          <p:cNvSpPr/>
          <p:nvPr/>
        </p:nvSpPr>
        <p:spPr>
          <a:xfrm>
            <a:off x="3024360" y="442800"/>
            <a:ext cx="26092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ru-RU" sz="1800" strike="noStrike" u="none">
                <a:solidFill>
                  <a:srgbClr val="355269"/>
                </a:solidFill>
                <a:effectLst/>
                <a:uFillTx/>
                <a:latin typeface="Arial"/>
              </a:rPr>
              <a:t>СОВРЕМЕННАЯ ТУЛА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" name=""/>
          <p:cNvSpPr/>
          <p:nvPr/>
        </p:nvSpPr>
        <p:spPr>
          <a:xfrm>
            <a:off x="451080" y="1294920"/>
            <a:ext cx="3953520" cy="130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" name=""/>
          <p:cNvSpPr/>
          <p:nvPr/>
        </p:nvSpPr>
        <p:spPr>
          <a:xfrm>
            <a:off x="1429200" y="1169280"/>
            <a:ext cx="6267600" cy="98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spAutoFit/>
          </a:bodyPr>
          <a:p>
            <a:pPr algn="ctr">
              <a:lnSpc>
                <a:spcPct val="115000"/>
              </a:lnSpc>
            </a:pPr>
            <a:r>
              <a:rPr b="0" lang="ru-RU" sz="1500" strike="noStrike" u="none">
                <a:solidFill>
                  <a:srgbClr val="355269"/>
                </a:solidFill>
                <a:effectLst/>
                <a:uFillTx/>
                <a:latin typeface="Times New Roman"/>
                <a:ea typeface="Noto Sans CJK SC"/>
              </a:rPr>
              <a:t>Сохранение населения, здоровье и благополучие людей - одни из национальных целей развития страны и ключевые приоритеты Правительства Тульской области и администрации города Тулы.</a:t>
            </a:r>
            <a:endParaRPr b="0" lang="ru-RU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1" name="" descr=""/>
          <p:cNvPicPr/>
          <p:nvPr/>
        </p:nvPicPr>
        <p:blipFill>
          <a:blip r:embed="rId2"/>
          <a:stretch/>
        </p:blipFill>
        <p:spPr>
          <a:xfrm>
            <a:off x="776880" y="2205720"/>
            <a:ext cx="3184920" cy="19663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2" name="" descr=""/>
          <p:cNvPicPr/>
          <p:nvPr/>
        </p:nvPicPr>
        <p:blipFill>
          <a:blip r:embed="rId3"/>
          <a:stretch/>
        </p:blipFill>
        <p:spPr>
          <a:xfrm>
            <a:off x="776880" y="4319640"/>
            <a:ext cx="3218400" cy="1847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3" name=""/>
          <p:cNvSpPr/>
          <p:nvPr/>
        </p:nvSpPr>
        <p:spPr>
          <a:xfrm>
            <a:off x="4296240" y="5532120"/>
            <a:ext cx="3187080" cy="720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spAutoFit/>
          </a:bodyPr>
          <a:p>
            <a:pPr algn="ctr">
              <a:lnSpc>
                <a:spcPct val="115000"/>
              </a:lnSpc>
            </a:pPr>
            <a:r>
              <a:rPr b="0" i="1" lang="ru-RU" sz="1200" spc="-11" strike="noStrike" u="none">
                <a:solidFill>
                  <a:srgbClr val="355269"/>
                </a:solidFill>
                <a:effectLst/>
                <a:uFillTx/>
                <a:latin typeface="Times New Roman"/>
                <a:ea typeface="Times New Roman"/>
              </a:rPr>
              <a:t>Основная цель программы направлена на увеличение доли граждан, ведущий здоровый образ жизни до 12,4% к 2030 г. </a:t>
            </a:r>
            <a:endParaRPr b="0" lang="ru-RU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4" name="" descr=""/>
          <p:cNvPicPr/>
          <p:nvPr/>
        </p:nvPicPr>
        <p:blipFill>
          <a:blip r:embed="rId4"/>
          <a:stretch/>
        </p:blipFill>
        <p:spPr>
          <a:xfrm>
            <a:off x="4407480" y="2248200"/>
            <a:ext cx="5832000" cy="32806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Рисунок 2" descr=""/>
          <p:cNvPicPr/>
          <p:nvPr/>
        </p:nvPicPr>
        <p:blipFill>
          <a:blip r:embed="rId1"/>
          <a:stretch/>
        </p:blipFill>
        <p:spPr>
          <a:xfrm>
            <a:off x="283680" y="1014840"/>
            <a:ext cx="11724840" cy="54104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6" name=""/>
          <p:cNvSpPr/>
          <p:nvPr/>
        </p:nvSpPr>
        <p:spPr>
          <a:xfrm>
            <a:off x="3024360" y="442800"/>
            <a:ext cx="774576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ru-RU" sz="1800" strike="noStrike" u="none">
                <a:solidFill>
                  <a:srgbClr val="355269"/>
                </a:solidFill>
                <a:effectLst/>
                <a:uFillTx/>
                <a:latin typeface="Arial"/>
              </a:rPr>
              <a:t>ОЖИДАЕМЫЕ КОЛИЧЕСТВЕННЫЕ И КАЧЕСТВЕННЫЕ РЕЗУЛЬТАТЫ 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" name=""/>
          <p:cNvSpPr/>
          <p:nvPr/>
        </p:nvSpPr>
        <p:spPr>
          <a:xfrm>
            <a:off x="451080" y="1294920"/>
            <a:ext cx="3953520" cy="130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" name=""/>
          <p:cNvSpPr/>
          <p:nvPr/>
        </p:nvSpPr>
        <p:spPr>
          <a:xfrm>
            <a:off x="167760" y="1119600"/>
            <a:ext cx="6267600" cy="44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spAutoFit/>
          </a:bodyPr>
          <a:p>
            <a:pPr algn="ctr">
              <a:lnSpc>
                <a:spcPct val="115000"/>
              </a:lnSpc>
            </a:pPr>
            <a:r>
              <a:rPr b="0" i="1" lang="ru-RU" sz="2000" strike="noStrike" u="none">
                <a:solidFill>
                  <a:srgbClr val="355269"/>
                </a:solidFill>
                <a:effectLst/>
                <a:uFillTx/>
                <a:latin typeface="Times New Roman"/>
                <a:ea typeface="Noto Sans CJK SC"/>
              </a:rPr>
              <a:t>К ожидаемым результатам программы мы относим:</a:t>
            </a:r>
            <a:endParaRPr b="0" lang="ru-RU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" name=""/>
          <p:cNvSpPr/>
          <p:nvPr/>
        </p:nvSpPr>
        <p:spPr>
          <a:xfrm>
            <a:off x="4198680" y="1738440"/>
            <a:ext cx="3147840" cy="923040"/>
          </a:xfrm>
          <a:prstGeom prst="roundRect">
            <a:avLst>
              <a:gd name="adj" fmla="val 16667"/>
            </a:avLst>
          </a:prstGeom>
          <a:solidFill>
            <a:srgbClr val="ffd8ce"/>
          </a:solidFill>
          <a:ln w="0">
            <a:solidFill>
              <a:srgbClr val="ffd8ce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 anchorCtr="1">
            <a:noAutofit/>
          </a:bodyPr>
          <a:p>
            <a:pPr algn="ctr">
              <a:lnSpc>
                <a:spcPct val="115000"/>
              </a:lnSpc>
            </a:pPr>
            <a:r>
              <a:rPr b="0" i="1" lang="ru-RU" sz="11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Увеличение доли граждан, систематически занимающихся физической культурой и спортом до 70% к 2030 г.</a:t>
            </a:r>
            <a:endParaRPr b="0" lang="ru-RU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" name=""/>
          <p:cNvSpPr/>
          <p:nvPr/>
        </p:nvSpPr>
        <p:spPr>
          <a:xfrm>
            <a:off x="780120" y="3150720"/>
            <a:ext cx="3153960" cy="900720"/>
          </a:xfrm>
          <a:prstGeom prst="roundRect">
            <a:avLst>
              <a:gd name="adj" fmla="val 16667"/>
            </a:avLst>
          </a:prstGeom>
          <a:solidFill>
            <a:srgbClr val="dee6ef"/>
          </a:solidFill>
          <a:ln w="0">
            <a:solidFill>
              <a:srgbClr val="dee6ef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 anchorCtr="1">
            <a:noAutofit/>
          </a:bodyPr>
          <a:p>
            <a:pPr algn="ctr">
              <a:lnSpc>
                <a:spcPct val="115000"/>
              </a:lnSpc>
            </a:pPr>
            <a:r>
              <a:rPr b="0" i="1" lang="ru-RU" sz="10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Увеличение доли граждан, ведущих здоровый образ жизни до 12,4% к 2030 г.</a:t>
            </a:r>
            <a:endParaRPr b="0" lang="ru-RU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" name=""/>
          <p:cNvSpPr/>
          <p:nvPr/>
        </p:nvSpPr>
        <p:spPr>
          <a:xfrm>
            <a:off x="8009280" y="3151080"/>
            <a:ext cx="3233880" cy="903960"/>
          </a:xfrm>
          <a:prstGeom prst="roundRect">
            <a:avLst>
              <a:gd name="adj" fmla="val 16667"/>
            </a:avLst>
          </a:prstGeom>
          <a:solidFill>
            <a:srgbClr val="e0c2cd"/>
          </a:solidFill>
          <a:ln w="0">
            <a:solidFill>
              <a:srgbClr val="e0c2cd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 anchorCtr="1">
            <a:noAutofit/>
          </a:bodyPr>
          <a:p>
            <a:pPr algn="ctr">
              <a:lnSpc>
                <a:spcPct val="115000"/>
              </a:lnSpc>
            </a:pPr>
            <a:r>
              <a:rPr b="0" i="1" lang="ru-RU" sz="105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Снижение потребления алкогольной продукции на душу населения (в литрах этанола) до 8,34л </a:t>
            </a:r>
            <a:endParaRPr b="0" lang="ru-RU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15000"/>
              </a:lnSpc>
            </a:pPr>
            <a:r>
              <a:rPr b="0" i="1" lang="ru-RU" sz="105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к 2030 г.</a:t>
            </a:r>
            <a:endParaRPr b="0" lang="ru-RU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" name=""/>
          <p:cNvSpPr/>
          <p:nvPr/>
        </p:nvSpPr>
        <p:spPr>
          <a:xfrm>
            <a:off x="698760" y="4632480"/>
            <a:ext cx="3261240" cy="912240"/>
          </a:xfrm>
          <a:prstGeom prst="roundRect">
            <a:avLst>
              <a:gd name="adj" fmla="val 16667"/>
            </a:avLst>
          </a:prstGeom>
          <a:solidFill>
            <a:srgbClr val="dde8cb"/>
          </a:solidFill>
          <a:ln w="0">
            <a:solidFill>
              <a:srgbClr val="f6f9d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 anchorCtr="1">
            <a:noAutofit/>
          </a:bodyPr>
          <a:p>
            <a:pPr algn="ctr">
              <a:lnSpc>
                <a:spcPct val="115000"/>
              </a:lnSpc>
            </a:pPr>
            <a:r>
              <a:rPr b="0" i="1" lang="ru-RU" sz="11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Увеличение доли граждан, ежегодно проходящих профилактический медицинский осмотр и(или) диспансеризацию до 70% к 2030 г.</a:t>
            </a:r>
            <a:endParaRPr b="0" lang="ru-RU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" name=""/>
          <p:cNvSpPr/>
          <p:nvPr/>
        </p:nvSpPr>
        <p:spPr>
          <a:xfrm>
            <a:off x="8010360" y="4610880"/>
            <a:ext cx="3320280" cy="916560"/>
          </a:xfrm>
          <a:prstGeom prst="roundRect">
            <a:avLst>
              <a:gd name="adj" fmla="val 16667"/>
            </a:avLst>
          </a:prstGeom>
          <a:solidFill>
            <a:srgbClr val="b4c7dc"/>
          </a:solidFill>
          <a:ln w="0">
            <a:solidFill>
              <a:srgbClr val="b4c7dc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 anchorCtr="1">
            <a:noAutofit/>
          </a:bodyPr>
          <a:p>
            <a:pPr algn="ctr">
              <a:lnSpc>
                <a:spcPct val="115000"/>
              </a:lnSpc>
            </a:pPr>
            <a:r>
              <a:rPr b="0" i="1" lang="ru-RU" sz="105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Снижение распространенности курения табака в возрасте 15 лет и более до 18,86% к 2030 г.</a:t>
            </a:r>
            <a:endParaRPr b="0" lang="ru-RU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4" name="" descr=""/>
          <p:cNvPicPr/>
          <p:nvPr/>
        </p:nvPicPr>
        <p:blipFill>
          <a:blip r:embed="rId2"/>
          <a:stretch/>
        </p:blipFill>
        <p:spPr>
          <a:xfrm>
            <a:off x="4026600" y="2904840"/>
            <a:ext cx="3830040" cy="31874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Рисунок 3" descr=""/>
          <p:cNvPicPr/>
          <p:nvPr/>
        </p:nvPicPr>
        <p:blipFill>
          <a:blip r:embed="rId1"/>
          <a:stretch/>
        </p:blipFill>
        <p:spPr>
          <a:xfrm>
            <a:off x="266400" y="1169280"/>
            <a:ext cx="11724840" cy="5410440"/>
          </a:xfrm>
          <a:prstGeom prst="rect">
            <a:avLst/>
          </a:prstGeom>
          <a:solidFill>
            <a:srgbClr val="45a0ad"/>
          </a:solidFill>
          <a:ln w="0">
            <a:noFill/>
          </a:ln>
        </p:spPr>
      </p:pic>
      <p:sp>
        <p:nvSpPr>
          <p:cNvPr id="36" name=""/>
          <p:cNvSpPr/>
          <p:nvPr/>
        </p:nvSpPr>
        <p:spPr>
          <a:xfrm>
            <a:off x="3024360" y="442800"/>
            <a:ext cx="42364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ru-RU" sz="1800" strike="noStrike" u="none">
                <a:solidFill>
                  <a:srgbClr val="355269"/>
                </a:solidFill>
                <a:effectLst/>
                <a:uFillTx/>
                <a:latin typeface="Arial"/>
              </a:rPr>
              <a:t>ОСНОВНЫЕ РАЗДЕЛЫ ПРОГРАММЫ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" name=""/>
          <p:cNvSpPr/>
          <p:nvPr/>
        </p:nvSpPr>
        <p:spPr>
          <a:xfrm>
            <a:off x="451080" y="1294920"/>
            <a:ext cx="3953520" cy="130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" name=""/>
          <p:cNvSpPr/>
          <p:nvPr/>
        </p:nvSpPr>
        <p:spPr>
          <a:xfrm>
            <a:off x="1429200" y="1169280"/>
            <a:ext cx="6267600" cy="34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spAutoFit/>
          </a:bodyPr>
          <a:p>
            <a:pPr algn="ctr">
              <a:lnSpc>
                <a:spcPct val="115000"/>
              </a:lnSpc>
            </a:pP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" name=""/>
          <p:cNvSpPr/>
          <p:nvPr/>
        </p:nvSpPr>
        <p:spPr>
          <a:xfrm>
            <a:off x="266400" y="1169280"/>
            <a:ext cx="5602680" cy="79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15000"/>
              </a:lnSpc>
            </a:pPr>
            <a:r>
              <a:rPr b="0" i="1" lang="ru-RU" sz="2000" strike="noStrike" u="none">
                <a:solidFill>
                  <a:srgbClr val="355269"/>
                </a:solidFill>
                <a:effectLst/>
                <a:uFillTx/>
                <a:latin typeface="Times New Roman"/>
                <a:ea typeface="Noto Sans CJK SC"/>
              </a:rPr>
              <a:t>В рамках основных мероприятий программы ведется работа по следующим направлениям: </a:t>
            </a:r>
            <a:endParaRPr b="0" lang="ru-RU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" name=""/>
          <p:cNvSpPr/>
          <p:nvPr/>
        </p:nvSpPr>
        <p:spPr>
          <a:xfrm>
            <a:off x="1185480" y="2264040"/>
            <a:ext cx="2931120" cy="824760"/>
          </a:xfrm>
          <a:prstGeom prst="rect">
            <a:avLst/>
          </a:prstGeom>
          <a:solidFill>
            <a:srgbClr val="45a0ad"/>
          </a:solidFill>
          <a:ln w="0">
            <a:solidFill>
              <a:srgbClr val="b4c7dc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" name=""/>
          <p:cNvSpPr/>
          <p:nvPr/>
        </p:nvSpPr>
        <p:spPr>
          <a:xfrm>
            <a:off x="8204040" y="2238840"/>
            <a:ext cx="2931120" cy="824760"/>
          </a:xfrm>
          <a:prstGeom prst="rect">
            <a:avLst/>
          </a:prstGeom>
          <a:solidFill>
            <a:srgbClr val="dddddd"/>
          </a:solidFill>
          <a:ln w="0">
            <a:solidFill>
              <a:srgbClr val="dddddd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" name=""/>
          <p:cNvSpPr/>
          <p:nvPr/>
        </p:nvSpPr>
        <p:spPr>
          <a:xfrm>
            <a:off x="1218240" y="2272680"/>
            <a:ext cx="2923200" cy="1108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spAutoFit/>
          </a:bodyPr>
          <a:p>
            <a:pPr algn="ctr">
              <a:lnSpc>
                <a:spcPct val="100000"/>
              </a:lnSpc>
            </a:pPr>
            <a:r>
              <a:rPr b="0" i="1" lang="ru-RU" sz="115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Noto Sans CJK SC"/>
              </a:rPr>
              <a:t>Развитие механизма межведомственного взаимодействия в создании условий для профилактики развития хронических неинфекционных заболеваний</a:t>
            </a:r>
            <a:endParaRPr b="0" lang="ru-RU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" name=""/>
          <p:cNvSpPr/>
          <p:nvPr/>
        </p:nvSpPr>
        <p:spPr>
          <a:xfrm>
            <a:off x="4761720" y="2765520"/>
            <a:ext cx="178200" cy="343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" name=""/>
          <p:cNvSpPr/>
          <p:nvPr/>
        </p:nvSpPr>
        <p:spPr>
          <a:xfrm>
            <a:off x="4761720" y="2264040"/>
            <a:ext cx="2989080" cy="845280"/>
          </a:xfrm>
          <a:prstGeom prst="rect">
            <a:avLst/>
          </a:prstGeom>
          <a:solidFill>
            <a:srgbClr val="dde8c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15000"/>
              </a:lnSpc>
              <a:spcBef>
                <a:spcPts val="601"/>
              </a:spcBef>
            </a:pPr>
            <a:r>
              <a:rPr b="0" i="1" lang="ru-RU" sz="11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Noto Sans CJK SC"/>
              </a:rPr>
              <a:t>Реализация проекта «Каждому муниципалитету - умный маршрут здоровья. Развитие здорового муниципального планирования»</a:t>
            </a:r>
            <a:endParaRPr b="0" lang="ru-RU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" name=""/>
          <p:cNvSpPr/>
          <p:nvPr/>
        </p:nvSpPr>
        <p:spPr>
          <a:xfrm>
            <a:off x="8204040" y="2238840"/>
            <a:ext cx="2846880" cy="802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spAutoFit/>
          </a:bodyPr>
          <a:p>
            <a:pPr algn="ctr">
              <a:lnSpc>
                <a:spcPct val="115000"/>
              </a:lnSpc>
              <a:spcBef>
                <a:spcPts val="601"/>
              </a:spcBef>
            </a:pPr>
            <a:r>
              <a:rPr b="0" i="1" lang="ru-RU" sz="11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Noto Sans CJK SC"/>
              </a:rPr>
              <a:t>Строительство маршрута велохайвей «Лев Толстой» с выделенной велодорожкой протяженностью 18 км, вдоль памятных мест и парков</a:t>
            </a:r>
            <a:endParaRPr b="0" lang="ru-RU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6" name="" descr=""/>
          <p:cNvPicPr/>
          <p:nvPr/>
        </p:nvPicPr>
        <p:blipFill>
          <a:blip r:embed="rId2"/>
          <a:stretch/>
        </p:blipFill>
        <p:spPr>
          <a:xfrm>
            <a:off x="4812840" y="3380400"/>
            <a:ext cx="2868120" cy="2591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7" name="" descr=""/>
          <p:cNvPicPr/>
          <p:nvPr/>
        </p:nvPicPr>
        <p:blipFill>
          <a:blip r:embed="rId3"/>
          <a:stretch/>
        </p:blipFill>
        <p:spPr>
          <a:xfrm>
            <a:off x="1161000" y="3422520"/>
            <a:ext cx="3097440" cy="2579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8" name="" descr=""/>
          <p:cNvPicPr/>
          <p:nvPr/>
        </p:nvPicPr>
        <p:blipFill>
          <a:blip r:embed="rId4"/>
          <a:stretch/>
        </p:blipFill>
        <p:spPr>
          <a:xfrm>
            <a:off x="8020440" y="3646440"/>
            <a:ext cx="3809160" cy="21492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"/>
          <p:cNvSpPr/>
          <p:nvPr/>
        </p:nvSpPr>
        <p:spPr>
          <a:xfrm>
            <a:off x="3024360" y="442800"/>
            <a:ext cx="42364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ru-RU" sz="1800" strike="noStrike" u="none">
                <a:solidFill>
                  <a:srgbClr val="355269"/>
                </a:solidFill>
                <a:effectLst/>
                <a:uFillTx/>
                <a:latin typeface="Arial"/>
              </a:rPr>
              <a:t>ОСНОВНЫЕ РАЗДЕЛЫ ПРОГРАММЫ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" name=""/>
          <p:cNvSpPr/>
          <p:nvPr/>
        </p:nvSpPr>
        <p:spPr>
          <a:xfrm>
            <a:off x="451080" y="1294920"/>
            <a:ext cx="3953520" cy="130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" name=""/>
          <p:cNvSpPr/>
          <p:nvPr/>
        </p:nvSpPr>
        <p:spPr>
          <a:xfrm>
            <a:off x="1429200" y="1169280"/>
            <a:ext cx="6267600" cy="34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sp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" name=""/>
          <p:cNvSpPr/>
          <p:nvPr/>
        </p:nvSpPr>
        <p:spPr>
          <a:xfrm>
            <a:off x="7220880" y="1294920"/>
            <a:ext cx="3291840" cy="960120"/>
          </a:xfrm>
          <a:prstGeom prst="rect">
            <a:avLst/>
          </a:prstGeom>
          <a:solidFill>
            <a:srgbClr val="fff5ce"/>
          </a:solidFill>
          <a:ln w="0">
            <a:solidFill>
              <a:srgbClr val="e0c2cd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" name=""/>
          <p:cNvSpPr/>
          <p:nvPr/>
        </p:nvSpPr>
        <p:spPr>
          <a:xfrm>
            <a:off x="500400" y="4692240"/>
            <a:ext cx="2583000" cy="597600"/>
          </a:xfrm>
          <a:prstGeom prst="rect">
            <a:avLst/>
          </a:prstGeom>
          <a:solidFill>
            <a:srgbClr val="dddddd"/>
          </a:solidFill>
          <a:ln w="0">
            <a:solidFill>
              <a:srgbClr val="dddddd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" name=""/>
          <p:cNvSpPr/>
          <p:nvPr/>
        </p:nvSpPr>
        <p:spPr>
          <a:xfrm>
            <a:off x="4761720" y="2765520"/>
            <a:ext cx="178200" cy="343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" name=""/>
          <p:cNvSpPr/>
          <p:nvPr/>
        </p:nvSpPr>
        <p:spPr>
          <a:xfrm>
            <a:off x="518040" y="5489280"/>
            <a:ext cx="2546640" cy="585720"/>
          </a:xfrm>
          <a:prstGeom prst="rect">
            <a:avLst/>
          </a:prstGeom>
          <a:solidFill>
            <a:srgbClr val="6cbcd9"/>
          </a:solidFill>
          <a:ln w="0">
            <a:solidFill>
              <a:srgbClr val="6cbcd9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" name=""/>
          <p:cNvSpPr/>
          <p:nvPr/>
        </p:nvSpPr>
        <p:spPr>
          <a:xfrm>
            <a:off x="2997360" y="3298680"/>
            <a:ext cx="3215160" cy="594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" name=""/>
          <p:cNvSpPr/>
          <p:nvPr/>
        </p:nvSpPr>
        <p:spPr>
          <a:xfrm>
            <a:off x="518040" y="5489280"/>
            <a:ext cx="2246760" cy="619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i="1" lang="ru-RU" sz="87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Noto Sans CJK SC"/>
              </a:rPr>
              <a:t>Исполнение федерального и регионального законодательства в сфере общественного здоровья, в том числе по ограничению потребления алкоголя и табака</a:t>
            </a:r>
            <a:endParaRPr b="0" lang="ru-RU" sz="87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" name=""/>
          <p:cNvSpPr/>
          <p:nvPr/>
        </p:nvSpPr>
        <p:spPr>
          <a:xfrm>
            <a:off x="7220880" y="1360800"/>
            <a:ext cx="3247200" cy="76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spAutoFit/>
          </a:bodyPr>
          <a:p>
            <a:pPr algn="ctr">
              <a:lnSpc>
                <a:spcPct val="100000"/>
              </a:lnSpc>
            </a:pPr>
            <a:r>
              <a:rPr b="0" i="1" lang="ru-RU" sz="11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Noto Sans CJK SC"/>
              </a:rPr>
              <a:t>Создание условий для здорового питания населения в рамках исполнения федерального и регионального законодательства в сфере общественного здоровья</a:t>
            </a:r>
            <a:endParaRPr b="0" lang="ru-RU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" name=""/>
          <p:cNvSpPr/>
          <p:nvPr/>
        </p:nvSpPr>
        <p:spPr>
          <a:xfrm>
            <a:off x="500400" y="4671000"/>
            <a:ext cx="2673360" cy="619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i="1" lang="ru-RU" sz="87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Noto Sans CJK SC"/>
              </a:rPr>
              <a:t>Оказание профилактических услуг населению в соответствии с территориальной программой государственных гарантий бесплатного оказания гражданам медицинской помощи</a:t>
            </a:r>
            <a:endParaRPr b="0" lang="ru-RU" sz="87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" name=""/>
          <p:cNvSpPr/>
          <p:nvPr/>
        </p:nvSpPr>
        <p:spPr>
          <a:xfrm>
            <a:off x="258840" y="4692240"/>
            <a:ext cx="2581200" cy="22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" name=""/>
          <p:cNvSpPr/>
          <p:nvPr/>
        </p:nvSpPr>
        <p:spPr>
          <a:xfrm>
            <a:off x="392760" y="1420200"/>
            <a:ext cx="6148800" cy="712800"/>
          </a:xfrm>
          <a:prstGeom prst="rect">
            <a:avLst/>
          </a:prstGeom>
          <a:solidFill>
            <a:srgbClr val="dee6ef"/>
          </a:solidFill>
          <a:ln w="0">
            <a:solidFill>
              <a:srgbClr val="dee6ef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" name=""/>
          <p:cNvSpPr/>
          <p:nvPr/>
        </p:nvSpPr>
        <p:spPr>
          <a:xfrm>
            <a:off x="777240" y="1468440"/>
            <a:ext cx="5288400" cy="592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spAutoFit/>
          </a:bodyPr>
          <a:p>
            <a:pPr algn="ctr">
              <a:lnSpc>
                <a:spcPct val="100000"/>
              </a:lnSpc>
            </a:pPr>
            <a:r>
              <a:rPr b="0" i="1" lang="ru-RU" sz="11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Noto Sans CJK SC"/>
              </a:rPr>
              <a:t>Развитие спортивной инфраструктуры города и укреплению материально-технической базы муниципальных учреждений сферы</a:t>
            </a:r>
            <a:endParaRPr b="0" lang="ru-RU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i="1" lang="ru-RU" sz="11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Noto Sans CJK SC"/>
              </a:rPr>
              <a:t> физической культуры и спорта</a:t>
            </a:r>
            <a:endParaRPr b="0" lang="ru-RU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" name=""/>
          <p:cNvSpPr/>
          <p:nvPr/>
        </p:nvSpPr>
        <p:spPr>
          <a:xfrm>
            <a:off x="451080" y="2305800"/>
            <a:ext cx="2946960" cy="515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spAutoFit/>
          </a:bodyPr>
          <a:p>
            <a:pPr algn="ctr">
              <a:lnSpc>
                <a:spcPct val="100000"/>
              </a:lnSpc>
            </a:pP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64" name="" descr=""/>
          <p:cNvPicPr/>
          <p:nvPr/>
        </p:nvPicPr>
        <p:blipFill>
          <a:blip r:embed="rId1"/>
          <a:stretch/>
        </p:blipFill>
        <p:spPr>
          <a:xfrm>
            <a:off x="7241400" y="2316960"/>
            <a:ext cx="3294000" cy="20473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5" name="" descr=""/>
          <p:cNvPicPr/>
          <p:nvPr/>
        </p:nvPicPr>
        <p:blipFill>
          <a:blip r:embed="rId2"/>
          <a:srcRect l="7139" t="0" r="6145" b="74"/>
          <a:stretch/>
        </p:blipFill>
        <p:spPr>
          <a:xfrm>
            <a:off x="7388640" y="4475520"/>
            <a:ext cx="3272040" cy="19324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6" name="" descr=""/>
          <p:cNvPicPr/>
          <p:nvPr/>
        </p:nvPicPr>
        <p:blipFill>
          <a:blip r:embed="rId3"/>
          <a:stretch/>
        </p:blipFill>
        <p:spPr>
          <a:xfrm>
            <a:off x="375840" y="2280960"/>
            <a:ext cx="3453120" cy="16869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7" name="" descr=""/>
          <p:cNvPicPr/>
          <p:nvPr/>
        </p:nvPicPr>
        <p:blipFill>
          <a:blip r:embed="rId4"/>
          <a:stretch/>
        </p:blipFill>
        <p:spPr>
          <a:xfrm>
            <a:off x="3904560" y="2267640"/>
            <a:ext cx="2719800" cy="16783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8" name="" descr=""/>
          <p:cNvPicPr/>
          <p:nvPr/>
        </p:nvPicPr>
        <p:blipFill>
          <a:blip r:embed="rId5"/>
          <a:stretch/>
        </p:blipFill>
        <p:spPr>
          <a:xfrm>
            <a:off x="3251160" y="4614480"/>
            <a:ext cx="3256920" cy="16963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"/>
          <p:cNvSpPr/>
          <p:nvPr/>
        </p:nvSpPr>
        <p:spPr>
          <a:xfrm>
            <a:off x="3024360" y="442800"/>
            <a:ext cx="42364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ru-RU" sz="1800" strike="noStrike" u="none">
                <a:solidFill>
                  <a:srgbClr val="355269"/>
                </a:solidFill>
                <a:effectLst/>
                <a:uFillTx/>
                <a:latin typeface="Arial"/>
              </a:rPr>
              <a:t>ОСНОВНЫЕ РАЗДЕЛЫ ПРОГРАММЫ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0" name=""/>
          <p:cNvSpPr/>
          <p:nvPr/>
        </p:nvSpPr>
        <p:spPr>
          <a:xfrm>
            <a:off x="451080" y="1294920"/>
            <a:ext cx="3953520" cy="130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1" name=""/>
          <p:cNvSpPr/>
          <p:nvPr/>
        </p:nvSpPr>
        <p:spPr>
          <a:xfrm>
            <a:off x="1429200" y="1169280"/>
            <a:ext cx="6267600" cy="34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sp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2" name=""/>
          <p:cNvSpPr/>
          <p:nvPr/>
        </p:nvSpPr>
        <p:spPr>
          <a:xfrm>
            <a:off x="4761720" y="2765520"/>
            <a:ext cx="178200" cy="343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" name=""/>
          <p:cNvSpPr/>
          <p:nvPr/>
        </p:nvSpPr>
        <p:spPr>
          <a:xfrm>
            <a:off x="3741120" y="1132920"/>
            <a:ext cx="3180960" cy="824760"/>
          </a:xfrm>
          <a:prstGeom prst="rect">
            <a:avLst/>
          </a:prstGeom>
          <a:solidFill>
            <a:srgbClr val="dde8cb"/>
          </a:solidFill>
          <a:ln w="0">
            <a:solidFill>
              <a:srgbClr val="dddddd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4" name=""/>
          <p:cNvSpPr/>
          <p:nvPr/>
        </p:nvSpPr>
        <p:spPr>
          <a:xfrm>
            <a:off x="2997360" y="3298680"/>
            <a:ext cx="3215160" cy="594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5" name=""/>
          <p:cNvSpPr/>
          <p:nvPr/>
        </p:nvSpPr>
        <p:spPr>
          <a:xfrm>
            <a:off x="3816360" y="1294920"/>
            <a:ext cx="2946960" cy="51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spAutoFit/>
          </a:bodyPr>
          <a:p>
            <a:pPr algn="ctr">
              <a:lnSpc>
                <a:spcPct val="100000"/>
              </a:lnSpc>
            </a:pPr>
            <a:r>
              <a:rPr b="0" i="1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Noto Sans CJK SC"/>
              </a:rPr>
              <a:t>Укрепление здоровья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i="1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Noto Sans CJK SC"/>
              </a:rPr>
              <a:t> работающих граждан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76" name="" descr=""/>
          <p:cNvPicPr/>
          <p:nvPr/>
        </p:nvPicPr>
        <p:blipFill>
          <a:blip r:embed="rId1"/>
          <a:stretch/>
        </p:blipFill>
        <p:spPr>
          <a:xfrm>
            <a:off x="3792960" y="2096280"/>
            <a:ext cx="3146040" cy="2095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7" name=""/>
          <p:cNvSpPr/>
          <p:nvPr/>
        </p:nvSpPr>
        <p:spPr>
          <a:xfrm>
            <a:off x="7880040" y="1169280"/>
            <a:ext cx="3089880" cy="824760"/>
          </a:xfrm>
          <a:prstGeom prst="rect">
            <a:avLst/>
          </a:prstGeom>
          <a:solidFill>
            <a:srgbClr val="dee6ef"/>
          </a:solidFill>
          <a:ln w="0">
            <a:solidFill>
              <a:srgbClr val="dddddd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8" name=""/>
          <p:cNvSpPr/>
          <p:nvPr/>
        </p:nvSpPr>
        <p:spPr>
          <a:xfrm>
            <a:off x="7931160" y="1303560"/>
            <a:ext cx="3038760" cy="51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spAutoFit/>
          </a:bodyPr>
          <a:p>
            <a:pPr algn="ctr">
              <a:lnSpc>
                <a:spcPct val="100000"/>
              </a:lnSpc>
            </a:pPr>
            <a:r>
              <a:rPr b="0" i="1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Noto Sans CJK SC"/>
              </a:rPr>
              <a:t>Мероприятия в рамках 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i="1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Noto Sans CJK SC"/>
              </a:rPr>
              <a:t>«Активного долголетия»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79" name="" descr=""/>
          <p:cNvPicPr/>
          <p:nvPr/>
        </p:nvPicPr>
        <p:blipFill>
          <a:blip r:embed="rId2"/>
          <a:srcRect l="0" t="6531" r="0" b="7370"/>
          <a:stretch/>
        </p:blipFill>
        <p:spPr>
          <a:xfrm>
            <a:off x="7891200" y="4377600"/>
            <a:ext cx="3048840" cy="18439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0" name="" descr=""/>
          <p:cNvPicPr/>
          <p:nvPr/>
        </p:nvPicPr>
        <p:blipFill>
          <a:blip r:embed="rId3"/>
          <a:stretch/>
        </p:blipFill>
        <p:spPr>
          <a:xfrm>
            <a:off x="3785400" y="4382280"/>
            <a:ext cx="3163320" cy="19033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1" name="" descr=""/>
          <p:cNvPicPr/>
          <p:nvPr/>
        </p:nvPicPr>
        <p:blipFill>
          <a:blip r:embed="rId4"/>
          <a:stretch/>
        </p:blipFill>
        <p:spPr>
          <a:xfrm>
            <a:off x="199080" y="5362200"/>
            <a:ext cx="3107160" cy="1217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2" name="" descr=""/>
          <p:cNvPicPr/>
          <p:nvPr/>
        </p:nvPicPr>
        <p:blipFill>
          <a:blip r:embed="rId5"/>
          <a:stretch/>
        </p:blipFill>
        <p:spPr>
          <a:xfrm>
            <a:off x="7917840" y="2137320"/>
            <a:ext cx="3063600" cy="21034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3" name=""/>
          <p:cNvSpPr/>
          <p:nvPr/>
        </p:nvSpPr>
        <p:spPr>
          <a:xfrm>
            <a:off x="266400" y="3936960"/>
            <a:ext cx="2564640" cy="588600"/>
          </a:xfrm>
          <a:prstGeom prst="rect">
            <a:avLst/>
          </a:prstGeom>
          <a:solidFill>
            <a:srgbClr val="dee6ef"/>
          </a:solidFill>
          <a:ln w="0">
            <a:solidFill>
              <a:srgbClr val="b4c7dc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4" name=""/>
          <p:cNvSpPr/>
          <p:nvPr/>
        </p:nvSpPr>
        <p:spPr>
          <a:xfrm>
            <a:off x="274680" y="4640760"/>
            <a:ext cx="2565360" cy="588600"/>
          </a:xfrm>
          <a:prstGeom prst="rect">
            <a:avLst/>
          </a:prstGeom>
          <a:solidFill>
            <a:srgbClr val="dde8cb"/>
          </a:solidFill>
          <a:ln w="0">
            <a:solidFill>
              <a:srgbClr val="b4c7dc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5" name=""/>
          <p:cNvSpPr/>
          <p:nvPr/>
        </p:nvSpPr>
        <p:spPr>
          <a:xfrm>
            <a:off x="215280" y="3993120"/>
            <a:ext cx="2415240" cy="502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i="1" lang="ru-RU" sz="9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Noto Sans CJK SC"/>
              </a:rPr>
              <a:t>Проведение оздоровительных и профилактических мероприятий для детей и подростков</a:t>
            </a:r>
            <a:endParaRPr b="0" lang="ru-RU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6" name=""/>
          <p:cNvSpPr/>
          <p:nvPr/>
        </p:nvSpPr>
        <p:spPr>
          <a:xfrm>
            <a:off x="258840" y="4692240"/>
            <a:ext cx="2581200" cy="502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i="1" lang="ru-RU" sz="9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Noto Sans CJK SC"/>
              </a:rPr>
              <a:t>Мотивация граждан к ведению здорового образа жизни посредством информационно-коммуникационных мероприятий</a:t>
            </a:r>
            <a:endParaRPr b="0" lang="ru-RU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7" name=""/>
          <p:cNvSpPr/>
          <p:nvPr/>
        </p:nvSpPr>
        <p:spPr>
          <a:xfrm>
            <a:off x="3432240" y="4394520"/>
            <a:ext cx="236520" cy="22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i="1" lang="ru-RU" sz="900" strike="noStrike" u="none">
                <a:solidFill>
                  <a:srgbClr val="000000"/>
                </a:solidFill>
                <a:effectLst/>
                <a:uFillTx/>
                <a:latin typeface="Times New Roman"/>
                <a:ea typeface="Noto Sans CJK SC"/>
              </a:rPr>
              <a:t>о</a:t>
            </a:r>
            <a:endParaRPr b="0" lang="ru-RU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88" name="" descr=""/>
          <p:cNvPicPr/>
          <p:nvPr/>
        </p:nvPicPr>
        <p:blipFill>
          <a:blip r:embed="rId6"/>
          <a:stretch/>
        </p:blipFill>
        <p:spPr>
          <a:xfrm>
            <a:off x="313560" y="1361520"/>
            <a:ext cx="2467800" cy="24678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Рисунок 8" descr=""/>
          <p:cNvPicPr/>
          <p:nvPr/>
        </p:nvPicPr>
        <p:blipFill>
          <a:blip r:embed="rId1"/>
          <a:stretch/>
        </p:blipFill>
        <p:spPr>
          <a:xfrm>
            <a:off x="192600" y="1084680"/>
            <a:ext cx="11579760" cy="54104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0" name=""/>
          <p:cNvSpPr/>
          <p:nvPr/>
        </p:nvSpPr>
        <p:spPr>
          <a:xfrm>
            <a:off x="3024360" y="442800"/>
            <a:ext cx="347040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ru-RU" sz="1800" strike="noStrike" u="none">
                <a:solidFill>
                  <a:srgbClr val="355269"/>
                </a:solidFill>
                <a:effectLst/>
                <a:uFillTx/>
                <a:latin typeface="Arial"/>
              </a:rPr>
              <a:t>ДОСТИГНУТЫЕ ПОКАЗАТЕЛИ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1" name=""/>
          <p:cNvSpPr/>
          <p:nvPr/>
        </p:nvSpPr>
        <p:spPr>
          <a:xfrm>
            <a:off x="451080" y="1294920"/>
            <a:ext cx="3953520" cy="130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2" name=""/>
          <p:cNvSpPr/>
          <p:nvPr/>
        </p:nvSpPr>
        <p:spPr>
          <a:xfrm>
            <a:off x="351000" y="1169280"/>
            <a:ext cx="5508360" cy="69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i="1" lang="ru-RU" sz="2000" strike="noStrike" u="none">
                <a:solidFill>
                  <a:srgbClr val="355269"/>
                </a:solidFill>
                <a:effectLst/>
                <a:uFillTx/>
                <a:latin typeface="Times New Roman"/>
                <a:ea typeface="Noto Sans CJK SC"/>
              </a:rPr>
              <a:t>По состоянию на конец 2025 года достигнуты следующие количественные показатели:</a:t>
            </a:r>
            <a:endParaRPr b="0" lang="ru-RU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93" name="" descr=""/>
          <p:cNvPicPr/>
          <p:nvPr/>
        </p:nvPicPr>
        <p:blipFill>
          <a:blip r:embed="rId2"/>
          <a:stretch/>
        </p:blipFill>
        <p:spPr>
          <a:xfrm>
            <a:off x="1789920" y="4923360"/>
            <a:ext cx="3731040" cy="10087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94" name="" descr=""/>
          <p:cNvPicPr/>
          <p:nvPr/>
        </p:nvPicPr>
        <p:blipFill>
          <a:blip r:embed="rId3"/>
          <a:stretch/>
        </p:blipFill>
        <p:spPr>
          <a:xfrm>
            <a:off x="327600" y="2037960"/>
            <a:ext cx="240480" cy="2404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95" name="" descr=""/>
          <p:cNvPicPr/>
          <p:nvPr/>
        </p:nvPicPr>
        <p:blipFill>
          <a:blip r:embed="rId4"/>
          <a:stretch/>
        </p:blipFill>
        <p:spPr>
          <a:xfrm>
            <a:off x="327600" y="2603520"/>
            <a:ext cx="240480" cy="2404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96" name="" descr=""/>
          <p:cNvPicPr/>
          <p:nvPr/>
        </p:nvPicPr>
        <p:blipFill>
          <a:blip r:embed="rId5"/>
          <a:stretch/>
        </p:blipFill>
        <p:spPr>
          <a:xfrm>
            <a:off x="327600" y="3334320"/>
            <a:ext cx="240480" cy="2404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97" name="" descr=""/>
          <p:cNvPicPr/>
          <p:nvPr/>
        </p:nvPicPr>
        <p:blipFill>
          <a:blip r:embed="rId6"/>
          <a:stretch/>
        </p:blipFill>
        <p:spPr>
          <a:xfrm>
            <a:off x="329760" y="4058640"/>
            <a:ext cx="240480" cy="2404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8" name=""/>
          <p:cNvSpPr/>
          <p:nvPr/>
        </p:nvSpPr>
        <p:spPr>
          <a:xfrm>
            <a:off x="643320" y="1933560"/>
            <a:ext cx="6239520" cy="437400"/>
          </a:xfrm>
          <a:prstGeom prst="roundRect">
            <a:avLst>
              <a:gd name="adj" fmla="val 16667"/>
            </a:avLst>
          </a:prstGeom>
          <a:solidFill>
            <a:srgbClr val="dddddd"/>
          </a:solidFill>
          <a:ln w="0">
            <a:solidFill>
              <a:srgbClr val="dddddd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9" name=""/>
          <p:cNvSpPr/>
          <p:nvPr/>
        </p:nvSpPr>
        <p:spPr>
          <a:xfrm>
            <a:off x="635040" y="2468520"/>
            <a:ext cx="6248520" cy="621000"/>
          </a:xfrm>
          <a:prstGeom prst="roundRect">
            <a:avLst>
              <a:gd name="adj" fmla="val 16667"/>
            </a:avLst>
          </a:prstGeom>
          <a:solidFill>
            <a:srgbClr val="dddddd"/>
          </a:solidFill>
          <a:ln w="0">
            <a:solidFill>
              <a:srgbClr val="dddddd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just">
              <a:lnSpc>
                <a:spcPct val="100000"/>
              </a:lnSpc>
            </a:pPr>
            <a:r>
              <a:rPr b="0" lang="ru-RU" sz="1200" strike="noStrike" u="none">
                <a:solidFill>
                  <a:srgbClr val="355269"/>
                </a:solidFill>
                <a:effectLst/>
                <a:uFillTx/>
                <a:latin typeface="Times New Roman"/>
                <a:ea typeface="Times New Roman"/>
              </a:rPr>
              <a:t>Доля граждан, систематически занимающихся физической культурой и спортом (в общей численности граждан, не имеющих противопоказаний и ограничений для занятий физической культурой и спортом) составила - 62,2%</a:t>
            </a:r>
            <a:endParaRPr b="0" lang="ru-RU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0" name=""/>
          <p:cNvSpPr/>
          <p:nvPr/>
        </p:nvSpPr>
        <p:spPr>
          <a:xfrm>
            <a:off x="643320" y="1999080"/>
            <a:ext cx="4841280" cy="27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ru-RU" sz="1200" strike="noStrike" u="none">
                <a:solidFill>
                  <a:srgbClr val="355269"/>
                </a:solidFill>
                <a:effectLst/>
                <a:uFillTx/>
                <a:latin typeface="Times New Roman"/>
              </a:rPr>
              <a:t>Доля граждан, ведущих здоровый образ жизни составила 10,0%</a:t>
            </a:r>
            <a:endParaRPr b="0" lang="ru-RU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1" name=""/>
          <p:cNvSpPr/>
          <p:nvPr/>
        </p:nvSpPr>
        <p:spPr>
          <a:xfrm>
            <a:off x="635040" y="3264120"/>
            <a:ext cx="6223680" cy="437400"/>
          </a:xfrm>
          <a:prstGeom prst="roundRect">
            <a:avLst>
              <a:gd name="adj" fmla="val 16667"/>
            </a:avLst>
          </a:prstGeom>
          <a:solidFill>
            <a:srgbClr val="dddddd"/>
          </a:solidFill>
          <a:ln w="0">
            <a:solidFill>
              <a:srgbClr val="dddddd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2" name=""/>
          <p:cNvSpPr/>
          <p:nvPr/>
        </p:nvSpPr>
        <p:spPr>
          <a:xfrm>
            <a:off x="650160" y="3970080"/>
            <a:ext cx="6232680" cy="437400"/>
          </a:xfrm>
          <a:prstGeom prst="roundRect">
            <a:avLst>
              <a:gd name="adj" fmla="val 16667"/>
            </a:avLst>
          </a:prstGeom>
          <a:solidFill>
            <a:srgbClr val="dddddd"/>
          </a:solidFill>
          <a:ln w="0">
            <a:solidFill>
              <a:srgbClr val="dddddd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3" name=""/>
          <p:cNvSpPr/>
          <p:nvPr/>
        </p:nvSpPr>
        <p:spPr>
          <a:xfrm>
            <a:off x="677160" y="3264120"/>
            <a:ext cx="6253560" cy="45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0000"/>
              </a:lnSpc>
            </a:pPr>
            <a:r>
              <a:rPr b="0" lang="ru-RU" sz="1200" strike="noStrike" u="none">
                <a:solidFill>
                  <a:srgbClr val="355269"/>
                </a:solidFill>
                <a:effectLst/>
                <a:uFillTx/>
                <a:latin typeface="Times New Roman"/>
                <a:ea typeface="Times New Roman"/>
              </a:rPr>
              <a:t>Уровень потребления алкогольной продукции на душу населения (в литрах этанола) составил 8,71 л.</a:t>
            </a:r>
            <a:endParaRPr b="0" lang="ru-RU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4" name=""/>
          <p:cNvSpPr/>
          <p:nvPr/>
        </p:nvSpPr>
        <p:spPr>
          <a:xfrm>
            <a:off x="676440" y="4044960"/>
            <a:ext cx="6015600" cy="27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ru-RU" sz="1200" strike="noStrike" u="none">
                <a:solidFill>
                  <a:srgbClr val="355269"/>
                </a:solidFill>
                <a:effectLst/>
                <a:uFillTx/>
                <a:latin typeface="Times New Roman"/>
                <a:ea typeface="Times New Roman"/>
              </a:rPr>
              <a:t>Распространенность курения табака в возрасте 15 лет и более составила 19,44%</a:t>
            </a:r>
            <a:endParaRPr b="0" lang="ru-RU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Рисунок 5" descr=""/>
          <p:cNvPicPr/>
          <p:nvPr/>
        </p:nvPicPr>
        <p:blipFill>
          <a:blip r:embed="rId1"/>
          <a:stretch/>
        </p:blipFill>
        <p:spPr>
          <a:xfrm>
            <a:off x="405000" y="1169280"/>
            <a:ext cx="11579760" cy="54104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6" name=""/>
          <p:cNvSpPr/>
          <p:nvPr/>
        </p:nvSpPr>
        <p:spPr>
          <a:xfrm>
            <a:off x="451080" y="1294920"/>
            <a:ext cx="3953520" cy="130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7" name=""/>
          <p:cNvSpPr/>
          <p:nvPr/>
        </p:nvSpPr>
        <p:spPr>
          <a:xfrm>
            <a:off x="351000" y="1169280"/>
            <a:ext cx="5508360" cy="392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8" name=""/>
          <p:cNvSpPr/>
          <p:nvPr/>
        </p:nvSpPr>
        <p:spPr>
          <a:xfrm>
            <a:off x="573840" y="1978560"/>
            <a:ext cx="7306200" cy="293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0000"/>
              </a:lnSpc>
            </a:pP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9" name=""/>
          <p:cNvSpPr/>
          <p:nvPr/>
        </p:nvSpPr>
        <p:spPr>
          <a:xfrm>
            <a:off x="3024360" y="442800"/>
            <a:ext cx="332640" cy="361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0" name=""/>
          <p:cNvSpPr/>
          <p:nvPr/>
        </p:nvSpPr>
        <p:spPr>
          <a:xfrm>
            <a:off x="2525040" y="3040200"/>
            <a:ext cx="7963560" cy="82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i="1" lang="ru-RU" sz="4800" strike="noStrike" u="none">
                <a:solidFill>
                  <a:srgbClr val="355269"/>
                </a:solidFill>
                <a:effectLst/>
                <a:uFillTx/>
                <a:latin typeface="Arial"/>
              </a:rPr>
              <a:t>Спасибо за внимание!</a:t>
            </a:r>
            <a:endParaRPr b="0" lang="ru-RU" sz="4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11" name="" descr=""/>
          <p:cNvPicPr/>
          <p:nvPr/>
        </p:nvPicPr>
        <p:blipFill>
          <a:blip r:embed="rId2"/>
          <a:stretch/>
        </p:blipFill>
        <p:spPr>
          <a:xfrm>
            <a:off x="275040" y="4489920"/>
            <a:ext cx="1653120" cy="20311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Тема2">
  <a:themeElements>
    <a:clrScheme name="Тема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1139</TotalTime>
  <Application>LibreOffice/25.2.6.2$Linux_X86_64 LibreOffice_project/520$Build-2</Application>
  <AppVersion>15.0000</AppVersion>
  <Words>0</Words>
  <Paragraphs>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2024-11-01T08:20:27Z</dcterms:created>
  <dc:creator>Сигачев Дмитрий Геннадьевич</dc:creator>
  <dc:description/>
  <dc:language>ru-RU</dc:language>
  <cp:lastModifiedBy/>
  <dcterms:modified xsi:type="dcterms:W3CDTF">2026-10-09T13:32:25Z</dcterms:modified>
  <cp:revision>182</cp:revision>
  <dc:subject/>
  <dc:title>Презентация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Широкоэкранный</vt:lpwstr>
  </property>
  <property fmtid="{D5CDD505-2E9C-101B-9397-08002B2CF9AE}" pid="3" name="Slides">
    <vt:i4>2</vt:i4>
  </property>
</Properties>
</file>