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1"/>
  </p:notes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73" r:id="rId9"/>
    <p:sldId id="260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F4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9542" autoAdjust="0"/>
  </p:normalViewPr>
  <p:slideViewPr>
    <p:cSldViewPr snapToGrid="0" showGuides="1">
      <p:cViewPr varScale="1">
        <p:scale>
          <a:sx n="116" d="100"/>
          <a:sy n="116" d="100"/>
        </p:scale>
        <p:origin x="132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3BCB10-2350-46B0-8D84-DBCBB4AA2629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6FE918-4E69-45C9-9872-9007C9F5AC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5759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FE918-4E69-45C9-9872-9007C9F5AC2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563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FE918-4E69-45C9-9872-9007C9F5AC2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6826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FE918-4E69-45C9-9872-9007C9F5AC29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9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FE918-4E69-45C9-9872-9007C9F5AC2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3947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FE918-4E69-45C9-9872-9007C9F5AC2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205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FE918-4E69-45C9-9872-9007C9F5AC2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5779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FE918-4E69-45C9-9872-9007C9F5AC29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678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FE918-4E69-45C9-9872-9007C9F5AC2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6285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FE918-4E69-45C9-9872-9007C9F5AC2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451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959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2270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082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4643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2772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043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3333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2612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2354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4868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3500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99874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41438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58998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61965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86617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3671888" y="1005693"/>
            <a:ext cx="4860925" cy="4860925"/>
          </a:xfrm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11188" y="1304925"/>
            <a:ext cx="5310289" cy="2131231"/>
          </a:xfrm>
        </p:spPr>
        <p:txBody>
          <a:bodyPr lIns="0" rIns="0" anchor="b">
            <a:noAutofit/>
          </a:bodyPr>
          <a:lstStyle>
            <a:lvl1pPr algn="l">
              <a:lnSpc>
                <a:spcPts val="4400"/>
              </a:lnSpc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188" y="3602038"/>
            <a:ext cx="5310289" cy="1655762"/>
          </a:xfrm>
        </p:spPr>
        <p:txBody>
          <a:bodyPr lIns="0" rIns="0">
            <a:noAutofit/>
          </a:bodyPr>
          <a:lstStyle>
            <a:lvl1pPr marL="0" indent="0" algn="l">
              <a:lnSpc>
                <a:spcPts val="2600"/>
              </a:lnSpc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t>03.09.2026</a:t>
            </a:fld>
            <a:endParaRPr lang="ru-RU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88" y="368300"/>
            <a:ext cx="1795818" cy="51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27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77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716463" y="368300"/>
            <a:ext cx="3816350" cy="6489700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628650" y="368300"/>
            <a:ext cx="3798888" cy="648970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lIns="0" rIns="0">
            <a:noAutofit/>
          </a:bodyPr>
          <a:lstStyle>
            <a:lvl1pPr>
              <a:lnSpc>
                <a:spcPct val="90000"/>
              </a:lnSpc>
              <a:defRPr sz="2100"/>
            </a:lvl1pPr>
            <a:lvl2pPr>
              <a:lnSpc>
                <a:spcPct val="90000"/>
              </a:lnSpc>
              <a:defRPr sz="1800"/>
            </a:lvl2pPr>
            <a:lvl3pPr>
              <a:lnSpc>
                <a:spcPct val="90000"/>
              </a:lnSpc>
              <a:defRPr sz="1600"/>
            </a:lvl3pPr>
            <a:lvl4pPr>
              <a:lnSpc>
                <a:spcPct val="90000"/>
              </a:lnSpc>
              <a:defRPr sz="1400"/>
            </a:lvl4pPr>
            <a:lvl5pPr>
              <a:lnSpc>
                <a:spcPct val="90000"/>
              </a:lnSpc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5"/>
          </p:nvPr>
        </p:nvSpPr>
        <p:spPr>
          <a:xfrm>
            <a:off x="628650" y="4414837"/>
            <a:ext cx="1747838" cy="17478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2669381" y="4414837"/>
            <a:ext cx="1747838" cy="17478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4726781" y="4414837"/>
            <a:ext cx="1747838" cy="17478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6767512" y="4414837"/>
            <a:ext cx="1747838" cy="174783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8D363-EDF4-4DB4-863E-76040BB02EBD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3D78F-CD23-4BB7-8FE3-D8D2331CE12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39799"/>
          </a:xfrm>
        </p:spPr>
        <p:txBody>
          <a:bodyPr lIns="0" rIns="0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727341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dark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11188" y="1304925"/>
            <a:ext cx="5310289" cy="2131231"/>
          </a:xfrm>
        </p:spPr>
        <p:txBody>
          <a:bodyPr lIns="0" rIns="0" anchor="b">
            <a:noAutofit/>
          </a:bodyPr>
          <a:lstStyle>
            <a:lvl1pPr algn="l">
              <a:lnSpc>
                <a:spcPts val="4400"/>
              </a:lnSpc>
              <a:defRPr sz="4000">
                <a:solidFill>
                  <a:schemeClr val="accent5"/>
                </a:solidFill>
              </a:defRPr>
            </a:lvl1pPr>
          </a:lstStyle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188" y="3602038"/>
            <a:ext cx="5310289" cy="1655762"/>
          </a:xfrm>
        </p:spPr>
        <p:txBody>
          <a:bodyPr lIns="0" rIns="0">
            <a:noAutofit/>
          </a:bodyPr>
          <a:lstStyle>
            <a:lvl1pPr marL="0" indent="0" algn="l">
              <a:lnSpc>
                <a:spcPts val="2600"/>
              </a:lnSpc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88" y="368478"/>
            <a:ext cx="1795818" cy="519065"/>
          </a:xfrm>
          <a:prstGeom prst="rect">
            <a:avLst/>
          </a:prstGeom>
        </p:spPr>
      </p:pic>
      <p:sp>
        <p:nvSpPr>
          <p:cNvPr id="7" name="Picture Placeholder 6"/>
          <p:cNvSpPr>
            <a:spLocks noGrp="1"/>
          </p:cNvSpPr>
          <p:nvPr>
            <p:ph type="pic" sz="quarter" idx="11"/>
          </p:nvPr>
        </p:nvSpPr>
        <p:spPr>
          <a:xfrm>
            <a:off x="3671888" y="1005693"/>
            <a:ext cx="4860925" cy="4860925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17749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77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8D363-EDF4-4DB4-863E-76040BB02EBD}" type="datetimeFigureOut">
              <a:rPr lang="ru-RU" smtClean="0"/>
              <a:pPr/>
              <a:t>03.09.2026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0D3D78F-CD23-4BB7-8FE3-D8D2331CE12C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8" name="Picture 4"/>
          <p:cNvPicPr>
            <a:picLocks noChangeAspect="1"/>
          </p:cNvPicPr>
          <p:nvPr userDrawn="1"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2" t="56496" r="6761" b="36811"/>
          <a:stretch/>
        </p:blipFill>
        <p:spPr>
          <a:xfrm>
            <a:off x="609600" y="6165850"/>
            <a:ext cx="7924800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578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  <p:sldLayoutId id="2147483786" r:id="rId18"/>
    <p:sldLayoutId id="2147483669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5443" userDrawn="1">
          <p15:clr>
            <a:srgbClr val="F26B43"/>
          </p15:clr>
        </p15:guide>
        <p15:guide id="2" orient="horz" pos="232" userDrawn="1">
          <p15:clr>
            <a:srgbClr val="F26B43"/>
          </p15:clr>
        </p15:guide>
        <p15:guide id="3" orient="horz" pos="822" userDrawn="1">
          <p15:clr>
            <a:srgbClr val="F26B43"/>
          </p15:clr>
        </p15:guide>
        <p15:guide id="4" pos="288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  <p15:guide id="6" pos="5375" userDrawn="1">
          <p15:clr>
            <a:srgbClr val="F26B43"/>
          </p15:clr>
        </p15:guide>
        <p15:guide id="7" orient="horz" pos="1139" userDrawn="1">
          <p15:clr>
            <a:srgbClr val="F26B43"/>
          </p15:clr>
        </p15:guide>
        <p15:guide id="8" pos="385" userDrawn="1">
          <p15:clr>
            <a:srgbClr val="F26B43"/>
          </p15:clr>
        </p15:guide>
        <p15:guide id="9" pos="317" userDrawn="1">
          <p15:clr>
            <a:srgbClr val="F26B43"/>
          </p15:clr>
        </p15:guide>
        <p15:guide id="10" orient="horz" pos="3884" userDrawn="1">
          <p15:clr>
            <a:srgbClr val="F26B43"/>
          </p15:clr>
        </p15:guide>
        <p15:guide id="11" pos="4082" userDrawn="1">
          <p15:clr>
            <a:srgbClr val="F26B43"/>
          </p15:clr>
        </p15:guide>
        <p15:guide id="12" pos="2789" userDrawn="1">
          <p15:clr>
            <a:srgbClr val="F26B43"/>
          </p15:clr>
        </p15:guide>
        <p15:guide id="13" pos="2980" userDrawn="1">
          <p15:clr>
            <a:srgbClr val="F26B43"/>
          </p15:clr>
        </p15:guide>
        <p15:guide id="14" pos="4263" userDrawn="1">
          <p15:clr>
            <a:srgbClr val="F26B43"/>
          </p15:clr>
        </p15:guide>
        <p15:guide id="15" pos="1678" userDrawn="1">
          <p15:clr>
            <a:srgbClr val="F26B43"/>
          </p15:clr>
        </p15:guide>
        <p15:guide id="16" pos="1497" userDrawn="1">
          <p15:clr>
            <a:srgbClr val="F26B43"/>
          </p15:clr>
        </p15:guide>
        <p15:guide id="17" pos="4740" userDrawn="1">
          <p15:clr>
            <a:srgbClr val="F26B43"/>
          </p15:clr>
        </p15:guide>
        <p15:guide id="18" pos="4921" userDrawn="1">
          <p15:clr>
            <a:srgbClr val="F26B43"/>
          </p15:clr>
        </p15:guide>
        <p15:guide id="19" pos="3628" userDrawn="1">
          <p15:clr>
            <a:srgbClr val="F26B43"/>
          </p15:clr>
        </p15:guide>
        <p15:guide id="20" pos="3447" userDrawn="1">
          <p15:clr>
            <a:srgbClr val="F26B43"/>
          </p15:clr>
        </p15:guide>
        <p15:guide id="21" pos="2336" userDrawn="1">
          <p15:clr>
            <a:srgbClr val="F26B43"/>
          </p15:clr>
        </p15:guide>
        <p15:guide id="22" pos="2154" userDrawn="1">
          <p15:clr>
            <a:srgbClr val="F26B43"/>
          </p15:clr>
        </p15:guide>
        <p15:guide id="23" pos="1043" userDrawn="1">
          <p15:clr>
            <a:srgbClr val="F26B43"/>
          </p15:clr>
        </p15:guide>
        <p15:guide id="24" pos="86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0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jpeg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6.pn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wall-207339205_12824" TargetMode="External"/><Relationship Id="rId3" Type="http://schemas.openxmlformats.org/officeDocument/2006/relationships/image" Target="../media/image20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openxmlformats.org/officeDocument/2006/relationships/image" Target="../media/image18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8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image" Target="../media/image22.jpeg"/><Relationship Id="rId9" Type="http://schemas.openxmlformats.org/officeDocument/2006/relationships/image" Target="../media/image2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hidden="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350" y="684561"/>
            <a:ext cx="6604000" cy="6604000"/>
          </a:xfrm>
          <a:prstGeom prst="rect">
            <a:avLst/>
          </a:prstGeom>
        </p:spPr>
      </p:pic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3188043" y="4769708"/>
            <a:ext cx="5172937" cy="1321081"/>
          </a:xfrm>
        </p:spPr>
        <p:txBody>
          <a:bodyPr>
            <a:noAutofit/>
          </a:bodyPr>
          <a:lstStyle/>
          <a:p>
            <a:pPr algn="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Караулова Валентина Герасимовна – главный специалист по профилактической медицине Министерства здравоохранения Ульяновской области</a:t>
            </a:r>
            <a:endParaRPr lang="ru-RU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7868371" y="5690381"/>
            <a:ext cx="985218" cy="523597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6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0000"/>
              </a:lnSpc>
              <a:spcBef>
                <a:spcPts val="4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0000"/>
              </a:lnSpc>
              <a:spcBef>
                <a:spcPts val="30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0000"/>
              </a:lnSpc>
              <a:spcBef>
                <a:spcPts val="20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-1804750" y="5648258"/>
            <a:ext cx="4582035" cy="517592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6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8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80000"/>
              </a:lnSpc>
              <a:spcBef>
                <a:spcPts val="4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80000"/>
              </a:lnSpc>
              <a:spcBef>
                <a:spcPts val="30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80000"/>
              </a:lnSpc>
              <a:spcBef>
                <a:spcPts val="200"/>
              </a:spcBef>
              <a:buFontTx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D:\Gra4eva\Desktop\IMG_20260831_085528_4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29" y="58115"/>
            <a:ext cx="1381121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270095"/>
            <a:ext cx="7438769" cy="147812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53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Полезные привычки – основа долголетия</a:t>
            </a:r>
            <a:r>
              <a:rPr lang="ru-RU" sz="53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53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dirty="0">
                <a:solidFill>
                  <a:schemeClr val="accent4"/>
                </a:solidFill>
              </a:rPr>
              <a:t> </a:t>
            </a:r>
            <a:br>
              <a:rPr lang="ru-RU" dirty="0">
                <a:solidFill>
                  <a:schemeClr val="accent4"/>
                </a:solidFill>
              </a:rPr>
            </a:br>
            <a:endParaRPr lang="ru-RU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D:\МАКЕТЫ\Логотипы, знаки, гербы итд\Логотип Минздрава\новый ЛОГО здрав.png"/>
          <p:cNvPicPr>
            <a:picLocks noChangeAspect="1" noChangeArrowheads="1"/>
          </p:cNvPicPr>
          <p:nvPr/>
        </p:nvPicPr>
        <p:blipFill>
          <a:blip r:embed="rId5" cstate="print"/>
          <a:srcRect l="13541" t="13541" r="15625" b="11458"/>
          <a:stretch>
            <a:fillRect/>
          </a:stretch>
        </p:blipFill>
        <p:spPr bwMode="auto">
          <a:xfrm>
            <a:off x="1780752" y="370054"/>
            <a:ext cx="996533" cy="10551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6848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D:\Gra4eva\Desktop\IMG_20260831_085528_4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617" y="4852325"/>
            <a:ext cx="1381121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911650" y="526049"/>
            <a:ext cx="7652951" cy="4464647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Сохранение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укрепление здоровья подрастающего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поколения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является стратегической задачей государства. 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Именно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детском возрасте закладываются </a:t>
            </a:r>
            <a:r>
              <a:rPr lang="ru-RU" sz="2200" b="1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основы долголетия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200" b="1" u="sng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формируются </a:t>
            </a:r>
            <a:r>
              <a:rPr lang="ru-RU" sz="2200" b="1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полезные привычки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200" b="1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достижения этих целей в рамках национального проекта «Продолжительная и активная жизнь» на территории Ульяновской области системно реализуются профилактические проекты, направленные на формирование у детей и подростков устойчивого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стремления </a:t>
            </a:r>
            <a:r>
              <a:rPr lang="ru-RU" sz="2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здоровому образу </a:t>
            </a:r>
            <a:r>
              <a:rPr lang="ru-RU" sz="22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жизни.</a:t>
            </a:r>
            <a:endParaRPr lang="ru-RU" sz="2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 descr="D:\Gra4eva\Desktop\нацпроект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62" y="210171"/>
            <a:ext cx="1939925" cy="1378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МАКЕТЫ\Логотипы, знаки, гербы итд\Логотип Минздрава\новый ЛОГО здрав.png"/>
          <p:cNvPicPr>
            <a:picLocks noChangeAspect="1" noChangeArrowheads="1"/>
          </p:cNvPicPr>
          <p:nvPr/>
        </p:nvPicPr>
        <p:blipFill>
          <a:blip r:embed="rId5" cstate="print"/>
          <a:srcRect l="13541" t="13541" r="15625" b="11458"/>
          <a:stretch>
            <a:fillRect/>
          </a:stretch>
        </p:blipFill>
        <p:spPr bwMode="auto">
          <a:xfrm>
            <a:off x="4738125" y="5084960"/>
            <a:ext cx="1036599" cy="10551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267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314" y="146093"/>
            <a:ext cx="1866761" cy="106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314551" y="1350980"/>
            <a:ext cx="8509524" cy="818589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9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 - </a:t>
            </a:r>
            <a:r>
              <a:rPr lang="ru-RU" sz="19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</a:t>
            </a:r>
            <a:r>
              <a:rPr lang="ru-RU" sz="19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приверженности здоровому образу жизни и негативного отношения к вредным привычкам среди </a:t>
            </a:r>
            <a:r>
              <a:rPr lang="ru-RU" sz="19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школьников</a:t>
            </a:r>
            <a:endParaRPr lang="ru-RU" sz="19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64328" y="330957"/>
            <a:ext cx="4096392" cy="698788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Здоровей-ка!»</a:t>
            </a:r>
          </a:p>
        </p:txBody>
      </p:sp>
      <p:pic>
        <p:nvPicPr>
          <p:cNvPr id="2051" name="Picture 3" descr="E:\ОЦМП\ОЦМП\ОТДЕЛ МЕЖВЕДОМСТВЕННЫХ СВЯЗЕЙ\ОТДЕЛ 2026\Здоровейка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51" y="2378394"/>
            <a:ext cx="3296380" cy="2383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F6590476-0F41-67B4-9561-3D63456ADD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5114" y="6182800"/>
            <a:ext cx="1538085" cy="447376"/>
          </a:xfrm>
          <a:prstGeom prst="rect">
            <a:avLst/>
          </a:prstGeom>
        </p:spPr>
      </p:pic>
      <p:pic>
        <p:nvPicPr>
          <p:cNvPr id="15" name="Picture 4" descr="D:\Gra4eva\Desktop\IMG_20260831_085528_41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51" y="84880"/>
            <a:ext cx="993783" cy="98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zdorovyegoroda.ru/wp-content/uploads/2022/07/5a4b3242-a173-4afb-a3a2-1383ffaecbb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2076" y="2378394"/>
            <a:ext cx="3177433" cy="2383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565221" y="2992526"/>
            <a:ext cx="22336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2023 – 24626 чел.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2024 – 29784 чел.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2025 – 12790 чел.</a:t>
            </a:r>
            <a:endParaRPr lang="ru-RU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https://ciarf.ru/upload/resize_cache/iblock/29d/1100_792_1/29ddfc82ad272938106c298f1228377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645" y="4292734"/>
            <a:ext cx="3261089" cy="244581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369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090967" y="313338"/>
            <a:ext cx="4602376" cy="560216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«Открой мир здоровья»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F6590476-0F41-67B4-9561-3D63456ADD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9828" y="6210042"/>
            <a:ext cx="1538085" cy="447376"/>
          </a:xfrm>
          <a:prstGeom prst="rect">
            <a:avLst/>
          </a:prstGeom>
        </p:spPr>
      </p:pic>
      <p:pic>
        <p:nvPicPr>
          <p:cNvPr id="17" name="Picture 4" descr="D:\Gra4eva\Desktop\IMG_20260831_085528_4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2" y="0"/>
            <a:ext cx="993783" cy="986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181232" y="1136821"/>
            <a:ext cx="8781536" cy="1414577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9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 – </a:t>
            </a:r>
            <a:r>
              <a:rPr lang="ru-RU" sz="19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мотивация учащихся образовательных организаций среднего профессионального образования (ССУЗ) к ведению здорового образа жизни, сохранению репродуктивного здоровья, самоконтролю здоровья, выработки ответственности к своему здоровью</a:t>
            </a:r>
            <a:endParaRPr lang="ru-RU" sz="19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54053" y="5219598"/>
            <a:ext cx="170856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2023 – 12809 чел.</a:t>
            </a:r>
          </a:p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2024 – 9284 чел.</a:t>
            </a:r>
          </a:p>
          <a:p>
            <a:pPr algn="ctr"/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2025 – 7700 чел.</a:t>
            </a:r>
            <a:endParaRPr lang="ru-RU" sz="1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2" descr="D:\МАКЕТЫ\Логотипы, знаки, гербы итд\Логотип Минздрава\новый ЛОГО здрав.png"/>
          <p:cNvPicPr>
            <a:picLocks noChangeAspect="1" noChangeArrowheads="1"/>
          </p:cNvPicPr>
          <p:nvPr/>
        </p:nvPicPr>
        <p:blipFill>
          <a:blip r:embed="rId5" cstate="print"/>
          <a:srcRect l="13541" t="13541" r="15625" b="11458"/>
          <a:stretch>
            <a:fillRect/>
          </a:stretch>
        </p:blipFill>
        <p:spPr bwMode="auto">
          <a:xfrm>
            <a:off x="7859043" y="106716"/>
            <a:ext cx="948126" cy="965096"/>
          </a:xfrm>
          <a:prstGeom prst="rect">
            <a:avLst/>
          </a:prstGeom>
          <a:noFill/>
        </p:spPr>
      </p:pic>
      <p:pic>
        <p:nvPicPr>
          <p:cNvPr id="3076" name="Picture 4" descr="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297" y="2773819"/>
            <a:ext cx="4080471" cy="22924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32" y="2773818"/>
            <a:ext cx="3056600" cy="22924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373" y="4520442"/>
            <a:ext cx="3205463" cy="21369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6042454" y="5296542"/>
            <a:ext cx="25001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Форум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волонтеров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ЗОЖ</a:t>
            </a:r>
          </a:p>
          <a:p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600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ДоброПрофтех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endParaRPr lang="ru-RU" sz="1600" i="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2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 txBox="1">
            <a:spLocks/>
          </p:cNvSpPr>
          <p:nvPr/>
        </p:nvSpPr>
        <p:spPr>
          <a:xfrm>
            <a:off x="424544" y="5220122"/>
            <a:ext cx="8074001" cy="1029870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42900" indent="-342900" algn="l" defTabSz="4572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Очные встречи главных внештатных специалистов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Министерства здравоохранения Ульяновской области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базе ВУЗов с возможностью личного общения студентов с экспертом.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2021-2025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гг. – более 8 тысяч студентов</a:t>
            </a:r>
          </a:p>
          <a:p>
            <a:pPr algn="just"/>
            <a:endParaRPr lang="ru-RU" sz="2000" dirty="0" smtClean="0"/>
          </a:p>
        </p:txBody>
      </p:sp>
      <p:pic>
        <p:nvPicPr>
          <p:cNvPr id="4099" name="Picture 3" descr="E:\ОЦМП\ОЦМП\ОТДЕЛ МЕЖВЕДОМСТВЕННЫХ СВЯЗЕЙ\ОТДЕЛ 2025\Здоровый выбор 25\2025 - 2026\УИГА\16.10.2025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263" y="2533114"/>
            <a:ext cx="3877418" cy="25127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1878767" y="354184"/>
            <a:ext cx="4602376" cy="560216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«Здоровый выбор»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4" descr="D:\Gra4eva\Desktop\IMG_20260831_085528_4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10" y="0"/>
            <a:ext cx="1291827" cy="128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D:\МАКЕТЫ\Логотипы, знаки, гербы итд\Логотип Минздрава\новый ЛОГО здрав.png"/>
          <p:cNvPicPr>
            <a:picLocks noChangeAspect="1" noChangeArrowheads="1"/>
          </p:cNvPicPr>
          <p:nvPr/>
        </p:nvPicPr>
        <p:blipFill>
          <a:blip r:embed="rId5" cstate="print"/>
          <a:srcRect l="13541" t="13541" r="15625" b="11458"/>
          <a:stretch>
            <a:fillRect/>
          </a:stretch>
        </p:blipFill>
        <p:spPr bwMode="auto">
          <a:xfrm>
            <a:off x="7745857" y="86805"/>
            <a:ext cx="1036599" cy="1055152"/>
          </a:xfrm>
          <a:prstGeom prst="rect">
            <a:avLst/>
          </a:prstGeom>
          <a:noFill/>
        </p:spPr>
      </p:pic>
      <p:sp>
        <p:nvSpPr>
          <p:cNvPr id="19" name="Скругленный прямоугольник 18"/>
          <p:cNvSpPr/>
          <p:nvPr/>
        </p:nvSpPr>
        <p:spPr>
          <a:xfrm>
            <a:off x="240410" y="1141957"/>
            <a:ext cx="8442271" cy="1163601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9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 –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информированности студентов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ВУЗов о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факторах риска развития неинфекционных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заболеваний, выработка приверженности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здоровому образу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жизни, формирование осознанной ответственности за своё здоровье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10" y="2533114"/>
            <a:ext cx="3358610" cy="25189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F6590476-0F41-67B4-9561-3D63456ADD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28" y="6210042"/>
            <a:ext cx="1538085" cy="44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36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 txBox="1">
            <a:spLocks/>
          </p:cNvSpPr>
          <p:nvPr/>
        </p:nvSpPr>
        <p:spPr>
          <a:xfrm>
            <a:off x="568411" y="1411852"/>
            <a:ext cx="7946939" cy="2261054"/>
          </a:xfrm>
          <a:prstGeom prst="rect">
            <a:avLst/>
          </a:prstGeom>
        </p:spPr>
        <p:txBody>
          <a:bodyPr vert="horz" lIns="0" tIns="45720" rIns="0" bIns="45720" rtlCol="0">
            <a:noAutofit/>
          </a:bodyPr>
          <a:lstStyle>
            <a:lvl1pPr marL="342900" indent="-342900" algn="l" defTabSz="4572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 smtClean="0"/>
          </a:p>
        </p:txBody>
      </p:sp>
      <p:pic>
        <p:nvPicPr>
          <p:cNvPr id="5128" name="Picture 8" descr="D:\Gra4eva\Desktop\IMG_20251127_155924-compressed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933" y="2825329"/>
            <a:ext cx="3593875" cy="23883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D:\Gra4eva\Desktop\IMG_20260122_160547-compressed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96" y="2877141"/>
            <a:ext cx="3651330" cy="23883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1382134" y="154510"/>
            <a:ext cx="6528479" cy="1116515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«Единое родительское собрание «Информированные родители – здоровые дети»</a:t>
            </a:r>
            <a:endParaRPr lang="ru-RU" sz="2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4" descr="D:\Gra4eva\Desktop\IMG_20260831_085528_4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07" y="-7169"/>
            <a:ext cx="1291827" cy="128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F6590476-0F41-67B4-9561-3D63456ADD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9828" y="6210042"/>
            <a:ext cx="1538085" cy="447376"/>
          </a:xfrm>
          <a:prstGeom prst="rect">
            <a:avLst/>
          </a:prstGeom>
        </p:spPr>
      </p:pic>
      <p:pic>
        <p:nvPicPr>
          <p:cNvPr id="18" name="Picture 2" descr="D:\МАКЕТЫ\Логотипы, знаки, гербы итд\Логотип Минздрава\новый ЛОГО здрав.png"/>
          <p:cNvPicPr>
            <a:picLocks noChangeAspect="1" noChangeArrowheads="1"/>
          </p:cNvPicPr>
          <p:nvPr/>
        </p:nvPicPr>
        <p:blipFill>
          <a:blip r:embed="rId7" cstate="print"/>
          <a:srcRect l="13541" t="13541" r="15625" b="11458"/>
          <a:stretch>
            <a:fillRect/>
          </a:stretch>
        </p:blipFill>
        <p:spPr bwMode="auto">
          <a:xfrm>
            <a:off x="7910613" y="215873"/>
            <a:ext cx="1036599" cy="105515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20744" y="5345765"/>
            <a:ext cx="8592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Просветительские встречи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проводятся на базе среднеобразовательных школ Ульяновской области с использованием видеоконференцсвязи, что обеспечивает максимальный охват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родителей учащихся всех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муниципальных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образований региона </a:t>
            </a:r>
            <a:endParaRPr lang="ru-RU" sz="1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20744" y="1377225"/>
            <a:ext cx="8442271" cy="1367810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9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 –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у родителей школьников устойчивых ориентиров на ведение здорового образа жизни в семье, необходимости сохранения и укрепления детского здоровья, повышение информированности родителей школьников о факторах риска неинфекционных заболеваний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202095" y="4786811"/>
            <a:ext cx="3801041" cy="33855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txBody>
          <a:bodyPr wrap="none">
            <a:spAutoFit/>
          </a:bodyPr>
          <a:lstStyle/>
          <a:p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https://vk.com/wall-207339205_12824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07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D:\Gra4eva\Desktop\IMG_20260831_085528_4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10" y="0"/>
            <a:ext cx="1291827" cy="128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ОЦМП\ОЦМП\ОТДЕЛ МЕЖВЕДОМСТВЕННЫХ СВЯЗЕЙ\ОТДЕЛ 2025\РАСПОРЯЖЕНИЯ 25\Единый урок здоровья\Фото\ВЕЙП 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6270" y="2503647"/>
            <a:ext cx="3350776" cy="22716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кругленный прямоугольник 16"/>
          <p:cNvSpPr/>
          <p:nvPr/>
        </p:nvSpPr>
        <p:spPr>
          <a:xfrm>
            <a:off x="1664042" y="361352"/>
            <a:ext cx="4835071" cy="560216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«Единый урок здоровья»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25606" y="5109552"/>
            <a:ext cx="38992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За 10 лет участниками акции стали более 70 тысяч школьников Ульяновской области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F6590476-0F41-67B4-9561-3D63456ADD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9828" y="6210042"/>
            <a:ext cx="1538085" cy="447376"/>
          </a:xfrm>
          <a:prstGeom prst="rect">
            <a:avLst/>
          </a:prstGeom>
        </p:spPr>
      </p:pic>
      <p:sp>
        <p:nvSpPr>
          <p:cNvPr id="21" name="Скругленный прямоугольник 20"/>
          <p:cNvSpPr/>
          <p:nvPr/>
        </p:nvSpPr>
        <p:spPr>
          <a:xfrm>
            <a:off x="240410" y="1160607"/>
            <a:ext cx="8727420" cy="1163601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9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 –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привлечения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внимания современной молодежи к здоровому образу жизни, профилактике неинфекционных заболеваний, укреплению здоровья,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формированию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негативного отношения к вредным привычкам</a:t>
            </a:r>
          </a:p>
        </p:txBody>
      </p:sp>
      <p:pic>
        <p:nvPicPr>
          <p:cNvPr id="24" name="Picture 2" descr="D:\МАКЕТЫ\Логотипы, знаки, гербы итд\Логотип Минздрава\новый ЛОГО здрав.png"/>
          <p:cNvPicPr>
            <a:picLocks noChangeAspect="1" noChangeArrowheads="1"/>
          </p:cNvPicPr>
          <p:nvPr/>
        </p:nvPicPr>
        <p:blipFill>
          <a:blip r:embed="rId6" cstate="print"/>
          <a:srcRect l="13541" t="13541" r="15625" b="11458"/>
          <a:stretch>
            <a:fillRect/>
          </a:stretch>
        </p:blipFill>
        <p:spPr bwMode="auto">
          <a:xfrm>
            <a:off x="7745857" y="86805"/>
            <a:ext cx="1036599" cy="1055152"/>
          </a:xfrm>
          <a:prstGeom prst="rect">
            <a:avLst/>
          </a:prstGeom>
          <a:noFill/>
        </p:spPr>
      </p:pic>
      <p:pic>
        <p:nvPicPr>
          <p:cNvPr id="5122" name="Picture 2" descr=".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70" y="4954734"/>
            <a:ext cx="2194629" cy="1232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10" y="2503647"/>
            <a:ext cx="3028863" cy="22716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844" y="2503647"/>
            <a:ext cx="2075778" cy="27677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1112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2824" y="1265800"/>
            <a:ext cx="5527897" cy="1981014"/>
          </a:xfrm>
        </p:spPr>
        <p:txBody>
          <a:bodyPr/>
          <a:lstStyle/>
          <a:p>
            <a:pPr>
              <a:spcBef>
                <a:spcPts val="1200"/>
              </a:spcBef>
            </a:pPr>
            <a:endParaRPr lang="ru-RU" sz="2000" dirty="0" smtClean="0">
              <a:solidFill>
                <a:schemeClr val="accent5"/>
              </a:solidFill>
            </a:endParaRPr>
          </a:p>
          <a:p>
            <a:endParaRPr lang="ru-RU" sz="2400" dirty="0" smtClean="0"/>
          </a:p>
        </p:txBody>
      </p:sp>
      <p:pic>
        <p:nvPicPr>
          <p:cNvPr id="1026" name="Picture 2" descr="D:\Gra4eva\Desktop\диа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33" y="2090958"/>
            <a:ext cx="6693336" cy="388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1819236" y="184220"/>
            <a:ext cx="4835071" cy="560216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«Единый урок здоровья»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4" descr="D:\Gra4eva\Desktop\IMG_20260831_085528_4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410" y="0"/>
            <a:ext cx="1291827" cy="128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МАКЕТЫ\Логотипы, знаки, гербы итд\Логотип Минздрава\новый ЛОГО здрав.png"/>
          <p:cNvPicPr>
            <a:picLocks noChangeAspect="1" noChangeArrowheads="1"/>
          </p:cNvPicPr>
          <p:nvPr/>
        </p:nvPicPr>
        <p:blipFill>
          <a:blip r:embed="rId5" cstate="print"/>
          <a:srcRect l="13541" t="13541" r="15625" b="11458"/>
          <a:stretch>
            <a:fillRect/>
          </a:stretch>
        </p:blipFill>
        <p:spPr bwMode="auto">
          <a:xfrm>
            <a:off x="7745857" y="86805"/>
            <a:ext cx="1036599" cy="1055152"/>
          </a:xfrm>
          <a:prstGeom prst="rect">
            <a:avLst/>
          </a:prstGeom>
          <a:noFill/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F6590476-0F41-67B4-9561-3D63456ADD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5113" y="6223990"/>
            <a:ext cx="1538085" cy="447376"/>
          </a:xfrm>
          <a:prstGeom prst="rect">
            <a:avLst/>
          </a:prstGeom>
        </p:spPr>
      </p:pic>
      <p:sp>
        <p:nvSpPr>
          <p:cNvPr id="18" name="Скругленный прямоугольник 17"/>
          <p:cNvSpPr/>
          <p:nvPr/>
        </p:nvSpPr>
        <p:spPr>
          <a:xfrm>
            <a:off x="240410" y="1185079"/>
            <a:ext cx="8727420" cy="825158"/>
          </a:xfrm>
          <a:prstGeom prst="roundRect">
            <a:avLst/>
          </a:prstGeom>
          <a:solidFill>
            <a:schemeClr val="bg2">
              <a:lumMod val="75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Онлайн опрос с широким спектром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вопросов, связанных со здоровьем: рациональное питание, режим дня, личная гигиена, вредные привычки, профилактика здоровья, оказание первой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помощи 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104825" y="3179946"/>
            <a:ext cx="1506596" cy="147732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Охват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участников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составил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7201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человек</a:t>
            </a:r>
            <a:endParaRPr lang="ru-RU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73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5124" y="2669060"/>
            <a:ext cx="5310289" cy="111591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7178" y="197708"/>
            <a:ext cx="2388973" cy="10873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 descr="D:\Gra4eva\Desktop\IMG_20260831_085528_4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151" y="356592"/>
            <a:ext cx="1627854" cy="156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МАКЕТЫ\Логотипы, знаки, гербы итд\Логотип Минздрава\новый ЛОГО здрав.png"/>
          <p:cNvPicPr>
            <a:picLocks noChangeAspect="1" noChangeArrowheads="1"/>
          </p:cNvPicPr>
          <p:nvPr/>
        </p:nvPicPr>
        <p:blipFill>
          <a:blip r:embed="rId4" cstate="print"/>
          <a:srcRect l="13541" t="13541" r="15625" b="11458"/>
          <a:stretch>
            <a:fillRect/>
          </a:stretch>
        </p:blipFill>
        <p:spPr bwMode="auto">
          <a:xfrm>
            <a:off x="4300269" y="714953"/>
            <a:ext cx="1135112" cy="1201883"/>
          </a:xfrm>
          <a:prstGeom prst="rect">
            <a:avLst/>
          </a:prstGeom>
          <a:noFill/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6590476-0F41-67B4-9561-3D63456ADD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1225" y="5573200"/>
            <a:ext cx="1538085" cy="44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14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2092</TotalTime>
  <Words>382</Words>
  <Application>Microsoft Office PowerPoint</Application>
  <PresentationFormat>Экран (4:3)</PresentationFormat>
  <Paragraphs>43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Trebuchet MS</vt:lpstr>
      <vt:lpstr>Wingdings 3</vt:lpstr>
      <vt:lpstr>Аспект</vt:lpstr>
      <vt:lpstr>    Полезные привычки – основа долголетия  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Yaroslav Bondarenko</dc:creator>
  <cp:lastModifiedBy>Ирина</cp:lastModifiedBy>
  <cp:revision>253</cp:revision>
  <dcterms:created xsi:type="dcterms:W3CDTF">2019-12-19T10:26:28Z</dcterms:created>
  <dcterms:modified xsi:type="dcterms:W3CDTF">2026-09-03T05:43:27Z</dcterms:modified>
</cp:coreProperties>
</file>