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68" r:id="rId6"/>
    <p:sldId id="260" r:id="rId7"/>
    <p:sldId id="261" r:id="rId8"/>
    <p:sldId id="263" r:id="rId9"/>
    <p:sldId id="270" r:id="rId10"/>
    <p:sldId id="266" r:id="rId11"/>
    <p:sldId id="267" r:id="rId12"/>
  </p:sldIdLst>
  <p:sldSz cx="12192000" cy="6858000"/>
  <p:notesSz cx="6858000" cy="9144000"/>
  <p:embeddedFontLs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Calibri Light" charset="0"/>
      <p:regular r:id="rId17"/>
      <p:italic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BE1EA"/>
    <a:srgbClr val="48A7D5"/>
    <a:srgbClr val="73ADB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-84" y="-7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75081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39675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42560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17234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37791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12382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57906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42234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08927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85329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1746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469B25-11CA-4C83-9C05-616B0C2D78C8}" type="datetimeFigureOut">
              <a:rPr lang="ru-RU" smtClean="0"/>
              <a:pPr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87E40-67D8-40D6-9F6A-4F8FDD1C56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4791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E4003A"/>
          </a:solidFill>
          <a:ln>
            <a:solidFill>
              <a:srgbClr val="E4003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31520" y="566928"/>
            <a:ext cx="6583680" cy="33855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600" b="1">
                <a:solidFill>
                  <a:srgbClr val="E4003A"/>
                </a:solidFill>
                <a:latin typeface="Arial" pitchFamily="34" charset="0"/>
                <a:cs typeface="Arial" pitchFamily="34" charset="0"/>
              </a:rPr>
              <a:t>III ДЕМОГРАФИЧЕСКИЙ ФОРУМ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6894" y="1512916"/>
            <a:ext cx="7243948" cy="5693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100" b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«Семья. </a:t>
            </a:r>
            <a:r>
              <a:rPr sz="3100" b="1" smtClean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Будущее</a:t>
            </a:r>
            <a:r>
              <a:rPr lang="ru-RU" sz="3100" b="1" dirty="0" smtClean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3100" b="1" smtClean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sz="3100" b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настоящем»</a:t>
            </a:r>
          </a:p>
        </p:txBody>
      </p:sp>
      <p:cxnSp>
        <p:nvCxnSpPr>
          <p:cNvPr id="6" name="Connector 5"/>
          <p:cNvCxnSpPr/>
          <p:nvPr/>
        </p:nvCxnSpPr>
        <p:spPr>
          <a:xfrm>
            <a:off x="731520" y="2697480"/>
            <a:ext cx="2240280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31520" y="2971799"/>
            <a:ext cx="7132320" cy="115416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300" b="1">
                <a:latin typeface="Arial"/>
              </a:rPr>
              <a:t>Практики здоровьесбережения населения
города </a:t>
            </a:r>
            <a:r>
              <a:rPr sz="2300" b="1" smtClean="0">
                <a:latin typeface="Arial"/>
              </a:rPr>
              <a:t>Ульяновска</a:t>
            </a:r>
            <a:r>
              <a:rPr lang="ru-RU" sz="2300" b="1" dirty="0" smtClean="0">
                <a:latin typeface="Arial"/>
              </a:rPr>
              <a:t> в рамках сессии </a:t>
            </a:r>
          </a:p>
          <a:p>
            <a:pPr algn="l"/>
            <a:r>
              <a:rPr lang="ru-RU" sz="2300" b="1" dirty="0" smtClean="0">
                <a:latin typeface="Arial"/>
              </a:rPr>
              <a:t>«Здоровье семьи»</a:t>
            </a:r>
            <a:endParaRPr sz="2300" b="1"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1520" y="4892040"/>
            <a:ext cx="7315200" cy="5232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191919"/>
                </a:solidFill>
                <a:latin typeface="Arial"/>
              </a:rPr>
              <a:t>
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458200" y="960120"/>
            <a:ext cx="2377440" cy="914400"/>
          </a:xfrm>
          <a:prstGeom prst="roundRect">
            <a:avLst>
              <a:gd name="adj" fmla="val 8000"/>
            </a:avLst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8701644" y="2113214"/>
            <a:ext cx="1920240" cy="914400"/>
          </a:xfrm>
          <a:prstGeom prst="roundRect">
            <a:avLst>
              <a:gd name="adj" fmla="val 8000"/>
            </a:avLst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8373884" y="3325684"/>
            <a:ext cx="2651760" cy="914400"/>
          </a:xfrm>
          <a:prstGeom prst="roundRect">
            <a:avLst>
              <a:gd name="adj" fmla="val 8000"/>
            </a:avLst>
          </a:prstGeom>
          <a:solidFill>
            <a:srgbClr val="FBE1EA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724208" y="1207008"/>
            <a:ext cx="18288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800" b="1">
                <a:solidFill>
                  <a:srgbClr val="2D72B8"/>
                </a:solidFill>
                <a:latin typeface="Arial"/>
              </a:rPr>
              <a:t>ЗДОРОВЬЕ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11956" y="2383852"/>
            <a:ext cx="1463040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800" b="1">
                <a:solidFill>
                  <a:schemeClr val="accent6">
                    <a:lumMod val="75000"/>
                  </a:schemeClr>
                </a:solidFill>
                <a:latin typeface="Arial"/>
              </a:rPr>
              <a:t>СЕМЬЯ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85019" y="3548822"/>
            <a:ext cx="1920240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800" b="1">
                <a:solidFill>
                  <a:srgbClr val="FF0000"/>
                </a:solidFill>
                <a:latin typeface="Arial"/>
              </a:rPr>
              <a:t>ГОРОД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4360" y="6446520"/>
            <a:ext cx="80467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800" b="0" smtClean="0">
                <a:solidFill>
                  <a:srgbClr val="5C6369"/>
                </a:solidFill>
                <a:latin typeface="Arial"/>
              </a:rPr>
              <a:t>III Демографический форум «Семья. Будущее в настоящем»</a:t>
            </a:r>
            <a:endParaRPr sz="800" b="0">
              <a:solidFill>
                <a:srgbClr val="5C6369"/>
              </a:solidFill>
              <a:latin typeface="Arial"/>
            </a:endParaRPr>
          </a:p>
        </p:txBody>
      </p:sp>
      <p:pic>
        <p:nvPicPr>
          <p:cNvPr id="17" name="Picture 2" descr="C:\Users\uzer\Desktop\Downloads\IMG_20260828_121233_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5806" y="6151743"/>
            <a:ext cx="589554" cy="589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658368"/>
            <a:ext cx="10149840" cy="56692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700" b="1">
                <a:solidFill>
                  <a:srgbClr val="191919"/>
                </a:solidFill>
                <a:latin typeface="Arial"/>
              </a:rPr>
              <a:t>Здоровье семьи — часть демографического будущего</a:t>
            </a:r>
          </a:p>
        </p:txBody>
      </p:sp>
      <p:cxnSp>
        <p:nvCxnSpPr>
          <p:cNvPr id="3" name="Connector 2"/>
          <p:cNvCxnSpPr/>
          <p:nvPr/>
        </p:nvCxnSpPr>
        <p:spPr>
          <a:xfrm>
            <a:off x="594360" y="1298448"/>
            <a:ext cx="141732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85800" y="1475303"/>
            <a:ext cx="9784080" cy="110799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200" b="1" dirty="0" err="1">
                <a:latin typeface="Arial"/>
              </a:rPr>
              <a:t>Здоровый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образ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жизни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должен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становиться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семейной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традицией</a:t>
            </a:r>
            <a:r>
              <a:rPr sz="2200" b="1" dirty="0">
                <a:latin typeface="Arial"/>
              </a:rPr>
              <a:t> — </a:t>
            </a:r>
            <a:r>
              <a:rPr sz="2200" b="1" dirty="0" err="1">
                <a:latin typeface="Arial"/>
              </a:rPr>
              <a:t>так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же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естественно</a:t>
            </a:r>
            <a:r>
              <a:rPr sz="2200" b="1" dirty="0">
                <a:latin typeface="Arial"/>
              </a:rPr>
              <a:t>, </a:t>
            </a:r>
            <a:r>
              <a:rPr sz="2200" b="1" dirty="0" err="1">
                <a:latin typeface="Arial"/>
              </a:rPr>
              <a:t>как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совместный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досуг</a:t>
            </a:r>
            <a:r>
              <a:rPr sz="2200" b="1" dirty="0">
                <a:latin typeface="Arial"/>
              </a:rPr>
              <a:t>, </a:t>
            </a:r>
            <a:r>
              <a:rPr sz="2200" b="1" dirty="0" err="1">
                <a:latin typeface="Arial"/>
              </a:rPr>
              <a:t>общение</a:t>
            </a:r>
            <a:r>
              <a:rPr sz="2200" b="1" dirty="0">
                <a:latin typeface="Arial"/>
              </a:rPr>
              <a:t> и </a:t>
            </a:r>
            <a:r>
              <a:rPr sz="2200" b="1" dirty="0" err="1">
                <a:latin typeface="Arial"/>
              </a:rPr>
              <a:t>передача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опыта</a:t>
            </a:r>
            <a:r>
              <a:rPr sz="2200" b="1" dirty="0">
                <a:latin typeface="Arial"/>
              </a:rPr>
              <a:t> </a:t>
            </a:r>
            <a:r>
              <a:rPr sz="2200" b="1" dirty="0" err="1">
                <a:latin typeface="Arial"/>
              </a:rPr>
              <a:t>между</a:t>
            </a:r>
            <a:r>
              <a:rPr sz="2200" b="1" dirty="0">
                <a:latin typeface="Arial"/>
              </a:rPr>
              <a:t> </a:t>
            </a:r>
            <a:r>
              <a:rPr sz="2200" b="1" dirty="0" err="1" smtClean="0">
                <a:latin typeface="Arial"/>
              </a:rPr>
              <a:t>поколениями</a:t>
            </a:r>
            <a:endParaRPr sz="2200" b="1" dirty="0">
              <a:latin typeface="Arial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85800" y="2880360"/>
            <a:ext cx="3063240" cy="214884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85800" y="2708197"/>
            <a:ext cx="3063240" cy="2818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86968" y="3246120"/>
            <a:ext cx="2651760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chemeClr val="accent6">
                    <a:lumMod val="75000"/>
                  </a:schemeClr>
                </a:solidFill>
                <a:latin typeface="Arial"/>
              </a:rPr>
              <a:t>СЕМЬЯ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6968" y="3703320"/>
            <a:ext cx="260604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500" b="0">
                <a:solidFill>
                  <a:srgbClr val="191919"/>
                </a:solidFill>
                <a:latin typeface="Arial"/>
              </a:rPr>
              <a:t>Формирует мировоззрение,
ценности и жизненные ориентиры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114800" y="2880360"/>
            <a:ext cx="3063240" cy="214884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114800" y="2708196"/>
            <a:ext cx="3063240" cy="2818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315968" y="3246120"/>
            <a:ext cx="2651760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chemeClr val="accent1">
                    <a:lumMod val="75000"/>
                  </a:schemeClr>
                </a:solidFill>
                <a:latin typeface="Arial"/>
              </a:rPr>
              <a:t>ЗДОРОВЬЕ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15968" y="3703320"/>
            <a:ext cx="260604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500" b="0">
                <a:solidFill>
                  <a:srgbClr val="191919"/>
                </a:solidFill>
                <a:latin typeface="Arial"/>
              </a:rPr>
              <a:t>Становится общей семейной
нормой и повседневной практикой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43800" y="2880360"/>
            <a:ext cx="3063240" cy="214884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7543800" y="2708196"/>
            <a:ext cx="3063240" cy="281892"/>
          </a:xfrm>
          <a:prstGeom prst="rect">
            <a:avLst/>
          </a:prstGeom>
          <a:solidFill>
            <a:srgbClr val="FBE1EA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744968" y="3246120"/>
            <a:ext cx="265176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rgbClr val="E4003A"/>
                </a:solidFill>
                <a:latin typeface="Arial"/>
              </a:rPr>
              <a:t>ГОРОД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44968" y="3703320"/>
            <a:ext cx="2606040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500" b="0">
                <a:solidFill>
                  <a:srgbClr val="191919"/>
                </a:solidFill>
                <a:latin typeface="Arial"/>
              </a:rPr>
              <a:t>Создаёт среду, в которой
здоровый выбор становится проще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94360" y="6446520"/>
            <a:ext cx="80467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800" b="0">
                <a:solidFill>
                  <a:srgbClr val="5C6369"/>
                </a:solidFill>
                <a:latin typeface="Arial"/>
              </a:rPr>
              <a:t>III Демографический форум «Семья. Будущее в настоящем»</a:t>
            </a:r>
          </a:p>
        </p:txBody>
      </p:sp>
      <p:pic>
        <p:nvPicPr>
          <p:cNvPr id="1026" name="Picture 2" descr="C:\Users\uzer\Desktop\Downloads\d644ceaa-ff82-4e90-9ce1-bb10449e06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98446" y="5106390"/>
            <a:ext cx="1344804" cy="1364733"/>
          </a:xfrm>
          <a:prstGeom prst="rect">
            <a:avLst/>
          </a:prstGeom>
          <a:noFill/>
        </p:spPr>
      </p:pic>
      <p:pic>
        <p:nvPicPr>
          <p:cNvPr id="1027" name="Picture 3" descr="C:\Users\uzer\Desktop\Downloads\a42b8681-51d3-4921-8a29-6d4e9328ec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5094" y="5106390"/>
            <a:ext cx="1346860" cy="1346860"/>
          </a:xfrm>
          <a:prstGeom prst="rect">
            <a:avLst/>
          </a:prstGeom>
          <a:noFill/>
        </p:spPr>
      </p:pic>
      <p:pic>
        <p:nvPicPr>
          <p:cNvPr id="1028" name="Picture 4" descr="C:\Users\uzer\Desktop\Downloads\ca4bbb66-a4b9-4e35-a2aa-5c64c8a954c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89389" y="5100818"/>
            <a:ext cx="1390054" cy="1358003"/>
          </a:xfrm>
          <a:prstGeom prst="rect">
            <a:avLst/>
          </a:prstGeom>
          <a:noFill/>
        </p:spPr>
      </p:pic>
      <p:pic>
        <p:nvPicPr>
          <p:cNvPr id="22" name="Picture 2" descr="C:\Users\uzer\Desktop\Downloads\IMG_20260828_121233_6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5806" y="6151743"/>
            <a:ext cx="589554" cy="589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658368"/>
            <a:ext cx="10149840" cy="92333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700" b="1" smtClean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Ульяновск</a:t>
            </a:r>
            <a:r>
              <a:rPr lang="ru-RU" sz="2700" b="1" dirty="0" smtClean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 -</a:t>
            </a:r>
            <a:r>
              <a:rPr sz="2700" b="1" smtClean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700" b="1" dirty="0" err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sz="2700" b="1" dirty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sz="2700" b="1" dirty="0" err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ориентированный</a:t>
            </a:r>
            <a:r>
              <a:rPr sz="2700" b="1" dirty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700" b="1" dirty="0" err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на</a:t>
            </a:r>
            <a:r>
              <a:rPr sz="2700" b="1" dirty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700" b="1" dirty="0" err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здоровье</a:t>
            </a:r>
            <a:r>
              <a:rPr sz="2700" b="1" dirty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sz="2700" b="1" dirty="0" err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развитие</a:t>
            </a:r>
            <a:r>
              <a:rPr sz="2700" b="1" dirty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700" b="1" dirty="0" err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человеческого</a:t>
            </a:r>
            <a:r>
              <a:rPr sz="2700" b="1" dirty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2700" b="1" dirty="0" err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потенциала</a:t>
            </a:r>
            <a:endParaRPr sz="2700" b="1" dirty="0">
              <a:solidFill>
                <a:srgbClr val="19191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" name="Connector 2"/>
          <p:cNvCxnSpPr/>
          <p:nvPr/>
        </p:nvCxnSpPr>
        <p:spPr>
          <a:xfrm>
            <a:off x="701238" y="1619082"/>
            <a:ext cx="141732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Rounded Rectangle 3"/>
          <p:cNvSpPr/>
          <p:nvPr/>
        </p:nvSpPr>
        <p:spPr>
          <a:xfrm>
            <a:off x="638298" y="1721893"/>
            <a:ext cx="3200400" cy="1404286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50392" y="1755648"/>
            <a:ext cx="2871216" cy="55399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000" b="1">
                <a:solidFill>
                  <a:srgbClr val="2D72B8"/>
                </a:solidFill>
                <a:latin typeface="Arial" pitchFamily="34" charset="0"/>
                <a:cs typeface="Arial" pitchFamily="34" charset="0"/>
              </a:rPr>
              <a:t>633 484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1896" y="2340864"/>
            <a:ext cx="2949712" cy="7386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человека — численность населения
на 1 января 2025 года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148645" y="1721893"/>
            <a:ext cx="2743200" cy="1404286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4325112" y="1755648"/>
            <a:ext cx="2414016" cy="55399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000" b="1">
                <a:solidFill>
                  <a:srgbClr val="007A45"/>
                </a:solidFill>
                <a:latin typeface="Arial" pitchFamily="34" charset="0"/>
                <a:cs typeface="Arial" pitchFamily="34" charset="0"/>
              </a:rPr>
              <a:t>60%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25112" y="2340864"/>
            <a:ext cx="2414016" cy="5232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трудоспособное население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144196" y="1721893"/>
            <a:ext cx="2423160" cy="1404286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296912" y="1755648"/>
            <a:ext cx="2093976" cy="55399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000" b="1">
                <a:solidFill>
                  <a:srgbClr val="E4003A"/>
                </a:solidFill>
                <a:latin typeface="Arial" pitchFamily="34" charset="0"/>
                <a:cs typeface="Arial" pitchFamily="34" charset="0"/>
              </a:rPr>
              <a:t>21%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96912" y="2340864"/>
            <a:ext cx="2093976" cy="30777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пенсионеры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809612" y="1721893"/>
            <a:ext cx="1887583" cy="1404286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902952" y="1755648"/>
            <a:ext cx="1408176" cy="55399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3000" b="1">
                <a:solidFill>
                  <a:srgbClr val="2D72B8"/>
                </a:solidFill>
                <a:latin typeface="Arial" pitchFamily="34" charset="0"/>
                <a:cs typeface="Arial" pitchFamily="34" charset="0"/>
              </a:rPr>
              <a:t>19%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902952" y="2340864"/>
            <a:ext cx="1627988" cy="7386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 dirty="0" err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младше</a:t>
            </a:r>
            <a:r>
              <a:rPr sz="1400" b="0" dirty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400" b="0" dirty="0" err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трудоспособного</a:t>
            </a:r>
            <a:r>
              <a:rPr sz="1400" b="0" dirty="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sz="1400" b="0" dirty="0" err="1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возраста</a:t>
            </a:r>
            <a:endParaRPr sz="1400" b="0" dirty="0">
              <a:solidFill>
                <a:srgbClr val="19191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1520" y="3337560"/>
            <a:ext cx="3657600" cy="40011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000" b="1">
                <a:latin typeface="Arial" pitchFamily="34" charset="0"/>
                <a:cs typeface="Arial" pitchFamily="34" charset="0"/>
              </a:rPr>
              <a:t>Развитие инфраструктуры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360" y="3840480"/>
            <a:ext cx="498348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500">
                <a:solidFill>
                  <a:srgbClr val="191919"/>
                </a:solidFill>
                <a:latin typeface="Arial"/>
              </a:defRPr>
            </a:pPr>
            <a:r>
              <a:rPr sz="2000" dirty="0">
                <a:latin typeface="Arial" pitchFamily="34" charset="0"/>
                <a:cs typeface="Arial" pitchFamily="34" charset="0"/>
              </a:rPr>
              <a:t>•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строительство</a:t>
            </a:r>
            <a:r>
              <a:rPr sz="2000" dirty="0">
                <a:latin typeface="Arial" pitchFamily="34" charset="0"/>
                <a:cs typeface="Arial" pitchFamily="34" charset="0"/>
              </a:rPr>
              <a:t> и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обновление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социальных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объектов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600"/>
              </a:spcAft>
              <a:defRPr sz="1500">
                <a:solidFill>
                  <a:srgbClr val="191919"/>
                </a:solidFill>
                <a:latin typeface="Arial"/>
              </a:defRPr>
            </a:pPr>
            <a:r>
              <a:rPr sz="2000" dirty="0">
                <a:latin typeface="Arial" pitchFamily="34" charset="0"/>
                <a:cs typeface="Arial" pitchFamily="34" charset="0"/>
              </a:rPr>
              <a:t>•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развитие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городской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среды</a:t>
            </a:r>
            <a:endParaRPr sz="2000" dirty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600"/>
              </a:spcAft>
              <a:defRPr sz="1500">
                <a:solidFill>
                  <a:srgbClr val="191919"/>
                </a:solidFill>
                <a:latin typeface="Arial"/>
              </a:defRPr>
            </a:pPr>
            <a:r>
              <a:rPr sz="2000" dirty="0" smtClean="0">
                <a:latin typeface="Arial" pitchFamily="34" charset="0"/>
                <a:cs typeface="Arial" pitchFamily="34" charset="0"/>
              </a:rPr>
              <a:t>•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поддержка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семейно-ориентированной</a:t>
            </a:r>
            <a:r>
              <a:rPr sz="2000" dirty="0">
                <a:latin typeface="Arial" pitchFamily="34" charset="0"/>
                <a:cs typeface="Arial" pitchFamily="34" charset="0"/>
              </a:rPr>
              <a:t> </a:t>
            </a:r>
            <a:r>
              <a:rPr sz="2000" dirty="0" err="1">
                <a:latin typeface="Arial" pitchFamily="34" charset="0"/>
                <a:cs typeface="Arial" pitchFamily="34" charset="0"/>
              </a:rPr>
              <a:t>среды</a:t>
            </a:r>
            <a:endParaRPr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669280" y="3337560"/>
            <a:ext cx="4846320" cy="2240280"/>
          </a:xfrm>
          <a:prstGeom prst="roundRect">
            <a:avLst>
              <a:gd name="adj" fmla="val 8000"/>
            </a:avLst>
          </a:prstGeom>
          <a:solidFill>
            <a:srgbClr val="E7F2FA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5989320" y="3657600"/>
            <a:ext cx="4206240" cy="38472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ru-RU" sz="1900" b="1" dirty="0" smtClean="0">
                <a:latin typeface="Arial" pitchFamily="34" charset="0"/>
                <a:cs typeface="Arial" pitchFamily="34" charset="0"/>
              </a:rPr>
              <a:t>Структура </a:t>
            </a:r>
            <a:r>
              <a:rPr sz="1900" b="1" smtClean="0">
                <a:latin typeface="Arial" pitchFamily="34" charset="0"/>
                <a:cs typeface="Arial" pitchFamily="34" charset="0"/>
              </a:rPr>
              <a:t>программы</a:t>
            </a:r>
            <a:endParaRPr sz="1900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89320" y="4160520"/>
            <a:ext cx="4114800" cy="126188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900">
                <a:solidFill>
                  <a:srgbClr val="191919"/>
                </a:solidFill>
                <a:latin typeface="Arial" pitchFamily="34" charset="0"/>
                <a:cs typeface="Arial" pitchFamily="34" charset="0"/>
              </a:rPr>
              <a:t>Здоровье человека
→ здоровье семьи
→ здоровье городской среды
→ устойчивое развитие города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94360" y="6446520"/>
            <a:ext cx="80467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800" b="0">
                <a:solidFill>
                  <a:srgbClr val="5C6369"/>
                </a:solidFill>
                <a:latin typeface="Arial"/>
              </a:rPr>
              <a:t>III Демографический форум «Семья. Будущее в настоящем»</a:t>
            </a:r>
          </a:p>
        </p:txBody>
      </p:sp>
      <p:pic>
        <p:nvPicPr>
          <p:cNvPr id="24" name="Picture 2" descr="C:\Users\uzer\Desktop\Downloads\IMG_20260828_121233_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5806" y="6151743"/>
            <a:ext cx="589554" cy="589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9116" y="331458"/>
            <a:ext cx="11056690" cy="92333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r>
              <a:rPr lang="ru-RU" sz="2700" b="1" dirty="0">
                <a:solidFill>
                  <a:srgbClr val="191919"/>
                </a:solidFill>
                <a:latin typeface="Arial"/>
              </a:rPr>
              <a:t>Основные показатели заболеваемости и смертности населения</a:t>
            </a:r>
          </a:p>
        </p:txBody>
      </p:sp>
      <p:cxnSp>
        <p:nvCxnSpPr>
          <p:cNvPr id="3" name="Connector 2"/>
          <p:cNvCxnSpPr/>
          <p:nvPr/>
        </p:nvCxnSpPr>
        <p:spPr>
          <a:xfrm>
            <a:off x="369116" y="1345949"/>
            <a:ext cx="141732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Picture 2" descr="C:\Users\uzer\Desktop\Downloads\IMG_20260828_121233_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5806" y="6151743"/>
            <a:ext cx="589554" cy="589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369116" y="1437111"/>
            <a:ext cx="5707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1. Общая заболеваемость — на 1 000 населения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81657441"/>
              </p:ext>
            </p:extLst>
          </p:nvPr>
        </p:nvGraphicFramePr>
        <p:xfrm>
          <a:off x="369116" y="1806443"/>
          <a:ext cx="11018520" cy="1572768"/>
        </p:xfrm>
        <a:graphic>
          <a:graphicData uri="http://schemas.openxmlformats.org/drawingml/2006/table">
            <a:tbl>
              <a:tblPr firstRow="1" bandRow="1"/>
              <a:tblGrid>
                <a:gridCol w="4251960">
                  <a:extLst>
                    <a:ext uri="{9D8B030D-6E8A-4147-A177-3AD203B41FA5}">
                      <a16:colId xmlns="" xmlns:a16="http://schemas.microsoft.com/office/drawing/2014/main" val="3627837348"/>
                    </a:ext>
                  </a:extLst>
                </a:gridCol>
                <a:gridCol w="1645920">
                  <a:extLst>
                    <a:ext uri="{9D8B030D-6E8A-4147-A177-3AD203B41FA5}">
                      <a16:colId xmlns="" xmlns:a16="http://schemas.microsoft.com/office/drawing/2014/main" val="3750833361"/>
                    </a:ext>
                  </a:extLst>
                </a:gridCol>
                <a:gridCol w="1645920">
                  <a:extLst>
                    <a:ext uri="{9D8B030D-6E8A-4147-A177-3AD203B41FA5}">
                      <a16:colId xmlns="" xmlns:a16="http://schemas.microsoft.com/office/drawing/2014/main" val="3457633005"/>
                    </a:ext>
                  </a:extLst>
                </a:gridCol>
                <a:gridCol w="1645920">
                  <a:extLst>
                    <a:ext uri="{9D8B030D-6E8A-4147-A177-3AD203B41FA5}">
                      <a16:colId xmlns="" xmlns:a16="http://schemas.microsoft.com/office/drawing/2014/main" val="2082831649"/>
                    </a:ext>
                  </a:extLst>
                </a:gridCol>
                <a:gridCol w="1828800">
                  <a:extLst>
                    <a:ext uri="{9D8B030D-6E8A-4147-A177-3AD203B41FA5}">
                      <a16:colId xmlns="" xmlns:a16="http://schemas.microsoft.com/office/drawing/2014/main" val="2829573768"/>
                    </a:ext>
                  </a:extLst>
                </a:gridCol>
              </a:tblGrid>
              <a:tr h="3931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defRPr sz="10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Показатель</a:t>
                      </a:r>
                      <a:endParaRPr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sz="16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23-2025</a:t>
                      </a:r>
                      <a:endParaRPr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Изменение</a:t>
                      </a:r>
                      <a:endParaRPr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Изменение</a:t>
                      </a: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%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264180961"/>
                  </a:ext>
                </a:extLst>
              </a:tr>
              <a:tr h="3931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Болезни</a:t>
                      </a: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органов</a:t>
                      </a: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дыхания</a:t>
                      </a:r>
                      <a:endParaRPr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458,0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497,9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−39,9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 b="1">
                          <a:solidFill>
                            <a:srgbClr val="2D694B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−8,0%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3065206042"/>
                  </a:ext>
                </a:extLst>
              </a:tr>
              <a:tr h="3931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Болезни</a:t>
                      </a: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органов</a:t>
                      </a: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кровообращения</a:t>
                      </a:r>
                      <a:endParaRPr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350,5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321,8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+28,7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 b="1">
                          <a:solidFill>
                            <a:srgbClr val="964141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+8,9%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4006822234"/>
                  </a:ext>
                </a:extLst>
              </a:tr>
              <a:tr h="3931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Болезни органов пищеварения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98,0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120,7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−22,7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 b="1">
                          <a:solidFill>
                            <a:srgbClr val="2D694B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−18,8%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2757870333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69116" y="3491728"/>
            <a:ext cx="111993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2. Социально значимые и онкологические заболевания — на 100 тыс. населения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49616653"/>
              </p:ext>
            </p:extLst>
          </p:nvPr>
        </p:nvGraphicFramePr>
        <p:xfrm>
          <a:off x="369116" y="3930866"/>
          <a:ext cx="11018520" cy="1847088"/>
        </p:xfrm>
        <a:graphic>
          <a:graphicData uri="http://schemas.openxmlformats.org/drawingml/2006/table">
            <a:tbl>
              <a:tblPr firstRow="1" bandRow="1"/>
              <a:tblGrid>
                <a:gridCol w="4251960">
                  <a:extLst>
                    <a:ext uri="{9D8B030D-6E8A-4147-A177-3AD203B41FA5}">
                      <a16:colId xmlns="" xmlns:a16="http://schemas.microsoft.com/office/drawing/2014/main" val="2580733439"/>
                    </a:ext>
                  </a:extLst>
                </a:gridCol>
                <a:gridCol w="1645920">
                  <a:extLst>
                    <a:ext uri="{9D8B030D-6E8A-4147-A177-3AD203B41FA5}">
                      <a16:colId xmlns="" xmlns:a16="http://schemas.microsoft.com/office/drawing/2014/main" val="59133408"/>
                    </a:ext>
                  </a:extLst>
                </a:gridCol>
                <a:gridCol w="1645920">
                  <a:extLst>
                    <a:ext uri="{9D8B030D-6E8A-4147-A177-3AD203B41FA5}">
                      <a16:colId xmlns="" xmlns:a16="http://schemas.microsoft.com/office/drawing/2014/main" val="3821961508"/>
                    </a:ext>
                  </a:extLst>
                </a:gridCol>
                <a:gridCol w="1645920">
                  <a:extLst>
                    <a:ext uri="{9D8B030D-6E8A-4147-A177-3AD203B41FA5}">
                      <a16:colId xmlns="" xmlns:a16="http://schemas.microsoft.com/office/drawing/2014/main" val="3741076107"/>
                    </a:ext>
                  </a:extLst>
                </a:gridCol>
                <a:gridCol w="1828800">
                  <a:extLst>
                    <a:ext uri="{9D8B030D-6E8A-4147-A177-3AD203B41FA5}">
                      <a16:colId xmlns="" xmlns:a16="http://schemas.microsoft.com/office/drawing/2014/main" val="1464209729"/>
                    </a:ext>
                  </a:extLst>
                </a:gridCol>
              </a:tblGrid>
              <a:tr h="36941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defRPr sz="10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Показатель</a:t>
                      </a:r>
                      <a:endParaRPr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sz="16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-2025</a:t>
                      </a:r>
                      <a:endParaRPr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Изменение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00" b="1">
                          <a:solidFill>
                            <a:srgbClr val="FFFFFF"/>
                          </a:solidFill>
                          <a:latin typeface="Arial"/>
                        </a:defRPr>
                      </a:pPr>
                      <a:r>
                        <a: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Изменение, %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61743571"/>
                  </a:ext>
                </a:extLst>
              </a:tr>
              <a:tr h="36941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ВИЧ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58,3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68,4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−10,1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 b="1">
                          <a:solidFill>
                            <a:srgbClr val="2D694B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−14,8%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332933826"/>
                  </a:ext>
                </a:extLst>
              </a:tr>
              <a:tr h="36941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Наркомания</a:t>
                      </a:r>
                      <a:endParaRPr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8,8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10,8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−2,0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 b="1">
                          <a:solidFill>
                            <a:srgbClr val="2D694B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−18,5%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745562232"/>
                  </a:ext>
                </a:extLst>
              </a:tr>
              <a:tr h="36941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Туберкулёз</a:t>
                      </a:r>
                      <a:endParaRPr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25,8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30,4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−4,6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 b="1">
                          <a:solidFill>
                            <a:srgbClr val="2D694B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−15,1%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3520462974"/>
                  </a:ext>
                </a:extLst>
              </a:tr>
              <a:tr h="3694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Онкологические заболевания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565,9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470,5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>
                          <a:solidFill>
                            <a:srgbClr val="232B34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+95,4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defRPr sz="1050" b="1">
                          <a:solidFill>
                            <a:srgbClr val="964141"/>
                          </a:solidFill>
                          <a:latin typeface="Arial"/>
                        </a:defRPr>
                      </a:pPr>
                      <a:r>
                        <a:rPr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+20,3%</a:t>
                      </a: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/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3310240108"/>
                  </a:ext>
                </a:extLst>
              </a:tr>
            </a:tbl>
          </a:graphicData>
        </a:graphic>
      </p:graphicFrame>
      <p:sp>
        <p:nvSpPr>
          <p:cNvPr id="14" name="Rounded Rectangle 8"/>
          <p:cNvSpPr/>
          <p:nvPr/>
        </p:nvSpPr>
        <p:spPr>
          <a:xfrm>
            <a:off x="1263214" y="5911114"/>
            <a:ext cx="9239803" cy="481258"/>
          </a:xfrm>
          <a:prstGeom prst="roundRect">
            <a:avLst/>
          </a:prstGeom>
          <a:solidFill>
            <a:srgbClr val="F2F5F8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100" b="1">
                <a:solidFill>
                  <a:srgbClr val="232B34"/>
                </a:solidFill>
                <a:latin typeface="Arial"/>
              </a:defRPr>
            </a:pPr>
            <a:r>
              <a:rPr dirty="0" err="1"/>
              <a:t>Общая</a:t>
            </a:r>
            <a:r>
              <a:rPr dirty="0"/>
              <a:t> </a:t>
            </a:r>
            <a:r>
              <a:rPr dirty="0" err="1"/>
              <a:t>смертность</a:t>
            </a:r>
            <a:r>
              <a:rPr dirty="0"/>
              <a:t>: 11,9 </a:t>
            </a:r>
            <a:r>
              <a:rPr dirty="0" err="1"/>
              <a:t>на</a:t>
            </a:r>
            <a:r>
              <a:rPr dirty="0"/>
              <a:t> 1 000 </a:t>
            </a:r>
            <a:r>
              <a:rPr dirty="0" err="1"/>
              <a:t>населения</a:t>
            </a:r>
            <a:r>
              <a:rPr dirty="0"/>
              <a:t> в 2023 г. (11,5 в 2019 г</a:t>
            </a:r>
            <a:r>
              <a:rPr/>
              <a:t>.)  </a:t>
            </a:r>
            <a:r>
              <a:rPr smtClean="0"/>
              <a:t> </a:t>
            </a:r>
            <a:r>
              <a:rPr dirty="0" err="1"/>
              <a:t>изменение</a:t>
            </a:r>
            <a:r>
              <a:rPr dirty="0"/>
              <a:t>: +0,4 (+3,5</a:t>
            </a:r>
            <a:r>
              <a:rPr dirty="0" smtClean="0"/>
              <a:t>%)</a:t>
            </a:r>
            <a:endParaRPr lang="ru-RU" dirty="0" smtClean="0"/>
          </a:p>
          <a:p>
            <a:pPr algn="ctr">
              <a:defRPr sz="1100" b="1">
                <a:solidFill>
                  <a:srgbClr val="232B34"/>
                </a:solidFill>
                <a:latin typeface="Arial"/>
              </a:defRPr>
            </a:pPr>
            <a:endParaRPr dirty="0"/>
          </a:p>
        </p:txBody>
      </p:sp>
      <p:sp>
        <p:nvSpPr>
          <p:cNvPr id="17" name="TextBox 16"/>
          <p:cNvSpPr txBox="1"/>
          <p:nvPr/>
        </p:nvSpPr>
        <p:spPr>
          <a:xfrm>
            <a:off x="1535680" y="6476002"/>
            <a:ext cx="8685391" cy="2616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>
              <a:defRPr sz="850">
                <a:solidFill>
                  <a:srgbClr val="646E78"/>
                </a:solidFill>
                <a:latin typeface="Arial"/>
              </a:defRPr>
            </a:pPr>
            <a:r>
              <a:rPr sz="1100" b="1" dirty="0" err="1"/>
              <a:t>Отдельно</a:t>
            </a:r>
            <a:r>
              <a:rPr sz="1100" b="1" dirty="0"/>
              <a:t>: </a:t>
            </a:r>
            <a:r>
              <a:rPr sz="1100" b="1" dirty="0" err="1"/>
              <a:t>смертность</a:t>
            </a:r>
            <a:r>
              <a:rPr sz="1100" b="1" dirty="0"/>
              <a:t> </a:t>
            </a:r>
            <a:r>
              <a:rPr sz="1100" b="1" dirty="0" err="1"/>
              <a:t>от</a:t>
            </a:r>
            <a:r>
              <a:rPr sz="1100" b="1" dirty="0"/>
              <a:t> </a:t>
            </a:r>
            <a:r>
              <a:rPr sz="1100" b="1" dirty="0" err="1"/>
              <a:t>неестественных</a:t>
            </a:r>
            <a:r>
              <a:rPr sz="1100" b="1" dirty="0"/>
              <a:t> </a:t>
            </a:r>
            <a:r>
              <a:rPr sz="1100" b="1" dirty="0" err="1"/>
              <a:t>причин</a:t>
            </a:r>
            <a:r>
              <a:rPr sz="1100" b="1" dirty="0"/>
              <a:t> — 93,4 (2021) → 113,0 (2023) </a:t>
            </a:r>
            <a:r>
              <a:rPr sz="1100" b="1" dirty="0" err="1"/>
              <a:t>на</a:t>
            </a:r>
            <a:r>
              <a:rPr sz="1100" b="1" dirty="0"/>
              <a:t> 100 </a:t>
            </a:r>
            <a:r>
              <a:rPr sz="1100" b="1" dirty="0" err="1"/>
              <a:t>тыс</a:t>
            </a:r>
            <a:r>
              <a:rPr sz="1100" b="1" dirty="0"/>
              <a:t>. </a:t>
            </a:r>
            <a:r>
              <a:rPr sz="1100" b="1" dirty="0" err="1"/>
              <a:t>населения</a:t>
            </a:r>
            <a:r>
              <a:rPr sz="1100" b="1" dirty="0"/>
              <a:t>; </a:t>
            </a:r>
            <a:r>
              <a:rPr sz="1100" b="1" dirty="0" err="1"/>
              <a:t>рост</a:t>
            </a:r>
            <a:r>
              <a:rPr sz="1100" b="1" dirty="0"/>
              <a:t> +19,6 (+21,0</a:t>
            </a:r>
            <a:r>
              <a:rPr sz="1100" b="1" dirty="0" smtClean="0"/>
              <a:t>%)</a:t>
            </a:r>
            <a:endParaRPr sz="1100" b="1" dirty="0"/>
          </a:p>
        </p:txBody>
      </p:sp>
    </p:spTree>
    <p:extLst>
      <p:ext uri="{BB962C8B-B14F-4D97-AF65-F5344CB8AC3E}">
        <p14:creationId xmlns="" xmlns:p14="http://schemas.microsoft.com/office/powerpoint/2010/main" val="378875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658368"/>
            <a:ext cx="10149840" cy="56692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700" b="1">
                <a:solidFill>
                  <a:srgbClr val="191919"/>
                </a:solidFill>
                <a:latin typeface="Arial"/>
              </a:rPr>
              <a:t>Результаты, которые уже видны</a:t>
            </a:r>
          </a:p>
        </p:txBody>
      </p:sp>
      <p:cxnSp>
        <p:nvCxnSpPr>
          <p:cNvPr id="3" name="Connector 2"/>
          <p:cNvCxnSpPr/>
          <p:nvPr/>
        </p:nvCxnSpPr>
        <p:spPr>
          <a:xfrm>
            <a:off x="594360" y="1298448"/>
            <a:ext cx="141732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731520" y="1477765"/>
            <a:ext cx="9418320" cy="70788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000" dirty="0" err="1">
                <a:solidFill>
                  <a:srgbClr val="191919"/>
                </a:solidFill>
                <a:latin typeface="Arial"/>
              </a:rPr>
              <a:t>Сокращение</a:t>
            </a:r>
            <a:r>
              <a:rPr sz="2000" dirty="0">
                <a:solidFill>
                  <a:srgbClr val="191919"/>
                </a:solidFill>
                <a:latin typeface="Arial"/>
              </a:rPr>
              <a:t> </a:t>
            </a:r>
            <a:r>
              <a:rPr sz="2000" dirty="0" err="1">
                <a:solidFill>
                  <a:srgbClr val="191919"/>
                </a:solidFill>
                <a:latin typeface="Arial"/>
              </a:rPr>
              <a:t>потребления</a:t>
            </a:r>
            <a:r>
              <a:rPr sz="2000" dirty="0">
                <a:solidFill>
                  <a:srgbClr val="191919"/>
                </a:solidFill>
                <a:latin typeface="Arial"/>
              </a:rPr>
              <a:t> </a:t>
            </a:r>
            <a:r>
              <a:rPr sz="2000" dirty="0" err="1">
                <a:solidFill>
                  <a:srgbClr val="191919"/>
                </a:solidFill>
                <a:latin typeface="Arial"/>
              </a:rPr>
              <a:t>алкоголя</a:t>
            </a:r>
            <a:r>
              <a:rPr sz="2000" dirty="0">
                <a:solidFill>
                  <a:srgbClr val="191919"/>
                </a:solidFill>
                <a:latin typeface="Arial"/>
              </a:rPr>
              <a:t> — </a:t>
            </a:r>
            <a:r>
              <a:rPr sz="2000" dirty="0" err="1">
                <a:solidFill>
                  <a:srgbClr val="191919"/>
                </a:solidFill>
                <a:latin typeface="Arial"/>
              </a:rPr>
              <a:t>один</a:t>
            </a:r>
            <a:r>
              <a:rPr sz="2000" dirty="0">
                <a:solidFill>
                  <a:srgbClr val="191919"/>
                </a:solidFill>
                <a:latin typeface="Arial"/>
              </a:rPr>
              <a:t> </a:t>
            </a:r>
            <a:r>
              <a:rPr sz="2000" dirty="0" err="1">
                <a:solidFill>
                  <a:srgbClr val="191919"/>
                </a:solidFill>
                <a:latin typeface="Arial"/>
              </a:rPr>
              <a:t>из</a:t>
            </a:r>
            <a:r>
              <a:rPr sz="2000" dirty="0">
                <a:solidFill>
                  <a:srgbClr val="191919"/>
                </a:solidFill>
                <a:latin typeface="Arial"/>
              </a:rPr>
              <a:t> </a:t>
            </a:r>
            <a:r>
              <a:rPr sz="2000" dirty="0" err="1">
                <a:solidFill>
                  <a:srgbClr val="191919"/>
                </a:solidFill>
                <a:latin typeface="Arial"/>
              </a:rPr>
              <a:t>ключевых</a:t>
            </a:r>
            <a:r>
              <a:rPr sz="2000" dirty="0">
                <a:solidFill>
                  <a:srgbClr val="191919"/>
                </a:solidFill>
                <a:latin typeface="Arial"/>
              </a:rPr>
              <a:t> </a:t>
            </a:r>
            <a:r>
              <a:rPr sz="2000" dirty="0" err="1">
                <a:solidFill>
                  <a:srgbClr val="191919"/>
                </a:solidFill>
                <a:latin typeface="Arial"/>
              </a:rPr>
              <a:t>результатов</a:t>
            </a:r>
            <a:r>
              <a:rPr sz="2000" dirty="0">
                <a:solidFill>
                  <a:srgbClr val="191919"/>
                </a:solidFill>
                <a:latin typeface="Arial"/>
              </a:rPr>
              <a:t> </a:t>
            </a:r>
            <a:r>
              <a:rPr sz="2000" dirty="0" err="1">
                <a:solidFill>
                  <a:srgbClr val="191919"/>
                </a:solidFill>
                <a:latin typeface="Arial"/>
              </a:rPr>
              <a:t>профилактической</a:t>
            </a:r>
            <a:r>
              <a:rPr sz="2000" dirty="0">
                <a:solidFill>
                  <a:srgbClr val="191919"/>
                </a:solidFill>
                <a:latin typeface="Arial"/>
              </a:rPr>
              <a:t> </a:t>
            </a:r>
            <a:r>
              <a:rPr sz="2000" dirty="0" err="1">
                <a:solidFill>
                  <a:srgbClr val="191919"/>
                </a:solidFill>
                <a:latin typeface="Arial"/>
              </a:rPr>
              <a:t>политики</a:t>
            </a:r>
            <a:r>
              <a:rPr sz="2000" dirty="0">
                <a:solidFill>
                  <a:srgbClr val="191919"/>
                </a:solidFill>
                <a:latin typeface="Arial"/>
              </a:rPr>
              <a:t> </a:t>
            </a:r>
            <a:r>
              <a:rPr sz="2000" dirty="0" err="1" smtClean="0">
                <a:solidFill>
                  <a:srgbClr val="191919"/>
                </a:solidFill>
                <a:latin typeface="Arial"/>
              </a:rPr>
              <a:t>города</a:t>
            </a:r>
            <a:endParaRPr sz="1800" b="0" dirty="0">
              <a:solidFill>
                <a:srgbClr val="191919"/>
              </a:solidFill>
              <a:latin typeface="Aria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94360" y="6446520"/>
            <a:ext cx="80467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800" b="0">
                <a:solidFill>
                  <a:srgbClr val="5C6369"/>
                </a:solidFill>
                <a:latin typeface="Arial"/>
              </a:rPr>
              <a:t>III Демографический форум «Семья. Будущее в настоящем»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408" y="2141842"/>
            <a:ext cx="8413827" cy="4231525"/>
          </a:xfrm>
          <a:prstGeom prst="rect">
            <a:avLst/>
          </a:prstGeom>
        </p:spPr>
      </p:pic>
      <p:pic>
        <p:nvPicPr>
          <p:cNvPr id="8" name="Picture 2" descr="C:\Users\uzer\Desktop\Downloads\IMG_20260828_121233_6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5806" y="6151743"/>
            <a:ext cx="589554" cy="589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20841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658368"/>
            <a:ext cx="10149840" cy="56692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700" b="1">
                <a:solidFill>
                  <a:srgbClr val="191919"/>
                </a:solidFill>
                <a:latin typeface="Arial"/>
              </a:rPr>
              <a:t>Инфраструктура делает здоровый выбор доступным</a:t>
            </a:r>
          </a:p>
        </p:txBody>
      </p:sp>
      <p:cxnSp>
        <p:nvCxnSpPr>
          <p:cNvPr id="3" name="Connector 2"/>
          <p:cNvCxnSpPr/>
          <p:nvPr/>
        </p:nvCxnSpPr>
        <p:spPr>
          <a:xfrm>
            <a:off x="594360" y="1298448"/>
            <a:ext cx="141732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Rounded Rectangle 3"/>
          <p:cNvSpPr/>
          <p:nvPr/>
        </p:nvSpPr>
        <p:spPr>
          <a:xfrm>
            <a:off x="594360" y="1494809"/>
            <a:ext cx="3063240" cy="1089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85800" y="1682640"/>
            <a:ext cx="2816352" cy="70788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r>
              <a:rPr sz="2000" b="1" dirty="0" smtClean="0">
                <a:solidFill>
                  <a:srgbClr val="2D72B8"/>
                </a:solidFill>
                <a:latin typeface="Arial"/>
              </a:rPr>
              <a:t>935</a:t>
            </a:r>
            <a:r>
              <a:rPr lang="ru-RU" sz="2000" b="1" dirty="0" smtClean="0">
                <a:solidFill>
                  <a:srgbClr val="2D72B8"/>
                </a:solidFill>
                <a:latin typeface="Arial"/>
              </a:rPr>
              <a:t> </a:t>
            </a:r>
            <a:r>
              <a:rPr lang="ru-RU" sz="2000" dirty="0" smtClean="0">
                <a:latin typeface="Arial"/>
              </a:rPr>
              <a:t>– спортивных сооружений</a:t>
            </a:r>
            <a:endParaRPr sz="2000" dirty="0">
              <a:latin typeface="Arial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226350" y="1502736"/>
            <a:ext cx="3063240" cy="47954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4279392" y="1564188"/>
            <a:ext cx="2651760" cy="3231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ru-RU" sz="15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15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– стадионы с трибунами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865662" y="1488143"/>
            <a:ext cx="3063240" cy="678998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921437" y="1564188"/>
            <a:ext cx="2951690" cy="55399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500" b="1" dirty="0" smtClean="0">
                <a:solidFill>
                  <a:srgbClr val="2D72B8"/>
                </a:solidFill>
                <a:latin typeface="Arial"/>
              </a:rPr>
              <a:t>494</a:t>
            </a:r>
            <a:r>
              <a:rPr lang="ru-RU" sz="1500" b="1" dirty="0" smtClean="0">
                <a:solidFill>
                  <a:srgbClr val="2D72B8"/>
                </a:solidFill>
                <a:latin typeface="Arial"/>
              </a:rPr>
              <a:t> </a:t>
            </a:r>
            <a:r>
              <a:rPr lang="ru-RU" sz="1500" dirty="0" smtClean="0">
                <a:latin typeface="Arial"/>
              </a:rPr>
              <a:t>– плоскостных спортивных сооружений</a:t>
            </a:r>
            <a:endParaRPr sz="1500" dirty="0">
              <a:latin typeface="Arial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81227" y="3868592"/>
            <a:ext cx="3063240" cy="529346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81227" y="3906858"/>
            <a:ext cx="2688336" cy="55399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500" b="1" dirty="0" smtClean="0">
                <a:solidFill>
                  <a:schemeClr val="accent1">
                    <a:lumMod val="75000"/>
                  </a:schemeClr>
                </a:solidFill>
                <a:latin typeface="Arial"/>
              </a:rPr>
              <a:t>233</a:t>
            </a:r>
            <a:r>
              <a:rPr lang="ru-RU" sz="1500" b="1" dirty="0" smtClean="0">
                <a:solidFill>
                  <a:schemeClr val="accent1">
                    <a:lumMod val="75000"/>
                  </a:schemeClr>
                </a:solidFill>
                <a:latin typeface="Arial"/>
              </a:rPr>
              <a:t> </a:t>
            </a:r>
            <a:r>
              <a:rPr lang="ru-RU" sz="1500" dirty="0" smtClean="0">
                <a:latin typeface="Arial"/>
              </a:rPr>
              <a:t>– спортивных зала</a:t>
            </a:r>
          </a:p>
          <a:p>
            <a:pPr algn="l"/>
            <a:endParaRPr sz="1500" b="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226350" y="3866912"/>
            <a:ext cx="3063240" cy="627151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4279392" y="3888282"/>
            <a:ext cx="2834472" cy="55399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ru-RU" sz="15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</a:t>
            </a:r>
            <a:r>
              <a:rPr lang="ru-RU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– плавательных бассейнов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921437" y="3866911"/>
            <a:ext cx="3063240" cy="627151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7989106" y="3889622"/>
            <a:ext cx="2816352" cy="55399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ru-RU" sz="15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 </a:t>
            </a:r>
            <a:r>
              <a:rPr lang="ru-RU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– детско-юношеских спортивных школ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94360" y="6446520"/>
            <a:ext cx="80467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800" b="0">
                <a:solidFill>
                  <a:srgbClr val="5C6369"/>
                </a:solidFill>
                <a:latin typeface="Arial"/>
              </a:rPr>
              <a:t>III Демографический форум «Семья. Будущее в настоящем»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219" y="4591221"/>
            <a:ext cx="1902029" cy="176037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90" y="4591221"/>
            <a:ext cx="2440115" cy="1662016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619" y="4591221"/>
            <a:ext cx="2029326" cy="176037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501" y="2233822"/>
            <a:ext cx="2605699" cy="153593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978" y="2077199"/>
            <a:ext cx="2549983" cy="1682640"/>
          </a:xfrm>
          <a:prstGeom prst="rect">
            <a:avLst/>
          </a:prstGeom>
        </p:spPr>
      </p:pic>
      <p:pic>
        <p:nvPicPr>
          <p:cNvPr id="24" name="Picture 2" descr="C:\Users\uzer\Desktop\Downloads\IMG_20260828_121233_66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25806" y="6151743"/>
            <a:ext cx="589554" cy="589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59" y="432737"/>
            <a:ext cx="11138461" cy="50783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ru-RU" sz="2700" b="1" dirty="0" smtClean="0">
                <a:solidFill>
                  <a:srgbClr val="191919"/>
                </a:solidFill>
                <a:latin typeface="Arial"/>
              </a:rPr>
              <a:t>Основные направления программы</a:t>
            </a:r>
            <a:endParaRPr sz="2700" b="1">
              <a:solidFill>
                <a:srgbClr val="191919"/>
              </a:solidFill>
              <a:latin typeface="Arial"/>
            </a:endParaRPr>
          </a:p>
        </p:txBody>
      </p:sp>
      <p:cxnSp>
        <p:nvCxnSpPr>
          <p:cNvPr id="3" name="Connector 2"/>
          <p:cNvCxnSpPr/>
          <p:nvPr/>
        </p:nvCxnSpPr>
        <p:spPr>
          <a:xfrm>
            <a:off x="629986" y="1072818"/>
            <a:ext cx="141732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777240" y="1600200"/>
            <a:ext cx="384048" cy="384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rgbClr val="2D72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35310" y="1600264"/>
            <a:ext cx="267908" cy="369332"/>
          </a:xfrm>
          <a:prstGeom prst="rect">
            <a:avLst/>
          </a:prstGeom>
          <a:noFill/>
          <a:ln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ru-RU" dirty="0" smtClean="0"/>
              <a:t>1</a:t>
            </a:r>
            <a:endParaRPr dirty="0"/>
          </a:p>
        </p:txBody>
      </p:sp>
      <p:sp>
        <p:nvSpPr>
          <p:cNvPr id="6" name="TextBox 5"/>
          <p:cNvSpPr txBox="1"/>
          <p:nvPr/>
        </p:nvSpPr>
        <p:spPr>
          <a:xfrm>
            <a:off x="1325880" y="1581912"/>
            <a:ext cx="8961120" cy="40011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000" dirty="0" err="1" smtClean="0">
                <a:solidFill>
                  <a:srgbClr val="191919"/>
                </a:solidFill>
                <a:latin typeface="Arial"/>
              </a:rPr>
              <a:t>Организационн</a:t>
            </a:r>
            <a:r>
              <a:rPr lang="ru-RU" sz="2000" dirty="0" smtClean="0">
                <a:solidFill>
                  <a:srgbClr val="191919"/>
                </a:solidFill>
                <a:latin typeface="Arial"/>
              </a:rPr>
              <a:t>ы</a:t>
            </a:r>
            <a:r>
              <a:rPr sz="2000" dirty="0" smtClean="0">
                <a:solidFill>
                  <a:srgbClr val="191919"/>
                </a:solidFill>
                <a:latin typeface="Arial"/>
              </a:rPr>
              <a:t>е </a:t>
            </a:r>
            <a:r>
              <a:rPr sz="2000" dirty="0" err="1" smtClean="0">
                <a:solidFill>
                  <a:srgbClr val="191919"/>
                </a:solidFill>
                <a:latin typeface="Arial"/>
              </a:rPr>
              <a:t>мероприя</a:t>
            </a:r>
            <a:r>
              <a:rPr lang="ru-RU" sz="2000" dirty="0" smtClean="0">
                <a:solidFill>
                  <a:srgbClr val="191919"/>
                </a:solidFill>
                <a:latin typeface="Arial"/>
              </a:rPr>
              <a:t>т</a:t>
            </a:r>
            <a:r>
              <a:rPr sz="2000" dirty="0" err="1" smtClean="0">
                <a:solidFill>
                  <a:srgbClr val="191919"/>
                </a:solidFill>
                <a:latin typeface="Arial"/>
              </a:rPr>
              <a:t>ия</a:t>
            </a:r>
            <a:endParaRPr sz="2000" dirty="0">
              <a:solidFill>
                <a:srgbClr val="191919"/>
              </a:solidFill>
              <a:latin typeface="Arial"/>
            </a:endParaRPr>
          </a:p>
        </p:txBody>
      </p:sp>
      <p:sp>
        <p:nvSpPr>
          <p:cNvPr id="7" name="Oval 6"/>
          <p:cNvSpPr/>
          <p:nvPr/>
        </p:nvSpPr>
        <p:spPr>
          <a:xfrm>
            <a:off x="777240" y="2231136"/>
            <a:ext cx="384048" cy="384048"/>
          </a:xfrm>
          <a:prstGeom prst="ellipse">
            <a:avLst/>
          </a:prstGeom>
          <a:solidFill>
            <a:schemeClr val="bg1"/>
          </a:solidFill>
          <a:ln>
            <a:solidFill>
              <a:srgbClr val="007A4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77240" y="2258568"/>
            <a:ext cx="384048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ru-RU" dirty="0" smtClean="0"/>
              <a:t>2</a:t>
            </a:r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325880" y="2212848"/>
            <a:ext cx="8961120" cy="40011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000">
                <a:solidFill>
                  <a:srgbClr val="191919"/>
                </a:solidFill>
                <a:latin typeface="Arial"/>
              </a:rPr>
              <a:t>Повышение грамотности населения в вопросах здоровья и ЗОЖ</a:t>
            </a:r>
          </a:p>
        </p:txBody>
      </p:sp>
      <p:sp>
        <p:nvSpPr>
          <p:cNvPr id="10" name="Oval 9"/>
          <p:cNvSpPr/>
          <p:nvPr/>
        </p:nvSpPr>
        <p:spPr>
          <a:xfrm>
            <a:off x="777240" y="2862072"/>
            <a:ext cx="384048" cy="384048"/>
          </a:xfrm>
          <a:prstGeom prst="ellipse">
            <a:avLst/>
          </a:prstGeom>
          <a:solidFill>
            <a:schemeClr val="bg1"/>
          </a:solidFill>
          <a:ln>
            <a:solidFill>
              <a:srgbClr val="2D72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77240" y="2889504"/>
            <a:ext cx="384048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ru-RU" dirty="0" smtClean="0"/>
              <a:t>3</a:t>
            </a:r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325880" y="2843784"/>
            <a:ext cx="8961120" cy="40011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000" dirty="0" err="1">
                <a:solidFill>
                  <a:srgbClr val="191919"/>
                </a:solidFill>
                <a:latin typeface="Arial"/>
              </a:rPr>
              <a:t>Формирование</a:t>
            </a:r>
            <a:r>
              <a:rPr sz="2000" dirty="0">
                <a:solidFill>
                  <a:srgbClr val="191919"/>
                </a:solidFill>
                <a:latin typeface="Arial"/>
              </a:rPr>
              <a:t> </a:t>
            </a:r>
            <a:r>
              <a:rPr sz="2000" dirty="0" err="1">
                <a:solidFill>
                  <a:srgbClr val="191919"/>
                </a:solidFill>
                <a:latin typeface="Arial"/>
              </a:rPr>
              <a:t>здоровьесберегающей</a:t>
            </a:r>
            <a:r>
              <a:rPr sz="2000" dirty="0">
                <a:solidFill>
                  <a:srgbClr val="191919"/>
                </a:solidFill>
                <a:latin typeface="Arial"/>
              </a:rPr>
              <a:t> </a:t>
            </a:r>
            <a:r>
              <a:rPr sz="2000" dirty="0" err="1">
                <a:solidFill>
                  <a:srgbClr val="191919"/>
                </a:solidFill>
                <a:latin typeface="Arial"/>
              </a:rPr>
              <a:t>среды</a:t>
            </a:r>
            <a:endParaRPr sz="2000" dirty="0">
              <a:solidFill>
                <a:srgbClr val="191919"/>
              </a:solidFill>
              <a:latin typeface="Arial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777240" y="3493008"/>
            <a:ext cx="384048" cy="384048"/>
          </a:xfrm>
          <a:prstGeom prst="ellipse">
            <a:avLst/>
          </a:prstGeom>
          <a:solidFill>
            <a:schemeClr val="bg1"/>
          </a:solidFill>
          <a:ln>
            <a:solidFill>
              <a:srgbClr val="007A4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777240" y="3520440"/>
            <a:ext cx="384048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ru-RU" dirty="0" smtClean="0"/>
              <a:t>4</a:t>
            </a:r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325880" y="3474720"/>
            <a:ext cx="8961120" cy="40011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000">
                <a:solidFill>
                  <a:srgbClr val="191919"/>
                </a:solidFill>
                <a:latin typeface="Arial"/>
              </a:rPr>
              <a:t>Повышение физической активности</a:t>
            </a:r>
          </a:p>
        </p:txBody>
      </p:sp>
      <p:sp>
        <p:nvSpPr>
          <p:cNvPr id="16" name="Oval 15"/>
          <p:cNvSpPr/>
          <p:nvPr/>
        </p:nvSpPr>
        <p:spPr>
          <a:xfrm>
            <a:off x="777240" y="4123944"/>
            <a:ext cx="384048" cy="384048"/>
          </a:xfrm>
          <a:prstGeom prst="ellipse">
            <a:avLst/>
          </a:prstGeom>
          <a:solidFill>
            <a:schemeClr val="bg1"/>
          </a:solidFill>
          <a:ln>
            <a:solidFill>
              <a:srgbClr val="2D72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777240" y="4151376"/>
            <a:ext cx="384048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ru-RU" dirty="0" smtClean="0"/>
              <a:t>5</a:t>
            </a:r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325880" y="4105656"/>
            <a:ext cx="8961120" cy="40011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000">
                <a:solidFill>
                  <a:srgbClr val="191919"/>
                </a:solidFill>
                <a:latin typeface="Arial"/>
              </a:rPr>
              <a:t>Приверженность здоровому питанию</a:t>
            </a:r>
          </a:p>
        </p:txBody>
      </p:sp>
      <p:sp>
        <p:nvSpPr>
          <p:cNvPr id="19" name="Oval 18"/>
          <p:cNvSpPr/>
          <p:nvPr/>
        </p:nvSpPr>
        <p:spPr>
          <a:xfrm>
            <a:off x="777240" y="4754879"/>
            <a:ext cx="384048" cy="384048"/>
          </a:xfrm>
          <a:prstGeom prst="ellipse">
            <a:avLst/>
          </a:prstGeom>
          <a:solidFill>
            <a:schemeClr val="bg1"/>
          </a:solidFill>
          <a:ln>
            <a:solidFill>
              <a:srgbClr val="007A4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777240" y="4782311"/>
            <a:ext cx="384048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ru-RU" dirty="0" smtClean="0"/>
              <a:t>6</a:t>
            </a:r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325880" y="4736591"/>
            <a:ext cx="8961120" cy="40011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000">
                <a:solidFill>
                  <a:srgbClr val="191919"/>
                </a:solidFill>
                <a:latin typeface="Arial"/>
              </a:rPr>
              <a:t>Сокращение потребления алкоголя и никотинсодержащих продуктов</a:t>
            </a:r>
          </a:p>
        </p:txBody>
      </p:sp>
      <p:sp>
        <p:nvSpPr>
          <p:cNvPr id="22" name="Oval 21"/>
          <p:cNvSpPr/>
          <p:nvPr/>
        </p:nvSpPr>
        <p:spPr>
          <a:xfrm>
            <a:off x="777240" y="5385816"/>
            <a:ext cx="384048" cy="384048"/>
          </a:xfrm>
          <a:prstGeom prst="ellipse">
            <a:avLst/>
          </a:prstGeom>
          <a:solidFill>
            <a:schemeClr val="bg1"/>
          </a:solidFill>
          <a:ln>
            <a:solidFill>
              <a:srgbClr val="2D72B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777240" y="5413248"/>
            <a:ext cx="384048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ru-RU" dirty="0" smtClean="0"/>
              <a:t>7</a:t>
            </a:r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337756" y="5260650"/>
            <a:ext cx="8961120" cy="70788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000">
                <a:solidFill>
                  <a:srgbClr val="191919"/>
                </a:solidFill>
                <a:latin typeface="Arial"/>
              </a:rPr>
              <a:t>Приверженность профилактической медицинской помощи, включая диспансеризацию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4360" y="6446520"/>
            <a:ext cx="80467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800" b="0">
                <a:solidFill>
                  <a:srgbClr val="5C6369"/>
                </a:solidFill>
                <a:latin typeface="Arial"/>
              </a:rPr>
              <a:t>III Демографический форум «Семья. Будущее в настоящем»</a:t>
            </a:r>
          </a:p>
        </p:txBody>
      </p:sp>
      <p:pic>
        <p:nvPicPr>
          <p:cNvPr id="27" name="Picture 2" descr="C:\Users\uzer\Desktop\Downloads\IMG_20260828_121233_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5806" y="6151743"/>
            <a:ext cx="589554" cy="589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658368"/>
            <a:ext cx="10149840" cy="56692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700" b="1">
                <a:solidFill>
                  <a:srgbClr val="191919"/>
                </a:solidFill>
                <a:latin typeface="Arial"/>
              </a:rPr>
              <a:t>Здоровье на рабочем месте — здоровье семьи</a:t>
            </a:r>
          </a:p>
        </p:txBody>
      </p:sp>
      <p:cxnSp>
        <p:nvCxnSpPr>
          <p:cNvPr id="3" name="Connector 2"/>
          <p:cNvCxnSpPr/>
          <p:nvPr/>
        </p:nvCxnSpPr>
        <p:spPr>
          <a:xfrm>
            <a:off x="594360" y="1298448"/>
            <a:ext cx="141732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731520" y="1554480"/>
            <a:ext cx="9601200" cy="67710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900" b="1">
                <a:latin typeface="Arial"/>
              </a:rPr>
              <a:t>Около 70% времени человек проводит на рабочем месте. Поэтому корпоративная среда напрямую влияет на повседневные </a:t>
            </a:r>
            <a:r>
              <a:rPr sz="1900" b="1" smtClean="0">
                <a:latin typeface="Arial"/>
              </a:rPr>
              <a:t>привычки</a:t>
            </a:r>
            <a:endParaRPr sz="1900" b="1">
              <a:latin typeface="Arial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1520" y="2423160"/>
            <a:ext cx="2971800" cy="2560320"/>
          </a:xfrm>
          <a:prstGeom prst="roundRect">
            <a:avLst>
              <a:gd name="adj" fmla="val 8000"/>
            </a:avLst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60120" y="2697480"/>
            <a:ext cx="109728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400" b="1">
                <a:solidFill>
                  <a:srgbClr val="2D72B8"/>
                </a:solidFill>
                <a:latin typeface="Arial"/>
              </a:rPr>
              <a:t>2024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" y="3337560"/>
            <a:ext cx="2468880" cy="132343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600" b="1">
                <a:solidFill>
                  <a:srgbClr val="191919"/>
                </a:solidFill>
                <a:latin typeface="Arial"/>
              </a:rPr>
              <a:t>создана рабочая группа
по развитию системы
корпоративного оздоровления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069080" y="2423160"/>
            <a:ext cx="3459876" cy="2560320"/>
          </a:xfrm>
          <a:prstGeom prst="roundRect">
            <a:avLst>
              <a:gd name="adj" fmla="val 8000"/>
            </a:avLst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4343400" y="2724912"/>
            <a:ext cx="2286000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400" b="1">
                <a:solidFill>
                  <a:srgbClr val="007A45"/>
                </a:solidFill>
                <a:latin typeface="Arial"/>
              </a:rPr>
              <a:t>СОСТАВ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63243" y="3218214"/>
            <a:ext cx="3099458" cy="1685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200">
                <a:solidFill>
                  <a:srgbClr val="191919"/>
                </a:solidFill>
                <a:latin typeface="Arial"/>
              </a:defRPr>
            </a:pPr>
            <a:r>
              <a:rPr sz="1600" b="1"/>
              <a:t>• Ульяновская Городская Дума</a:t>
            </a:r>
          </a:p>
          <a:p>
            <a:pPr>
              <a:spcAft>
                <a:spcPts val="300"/>
              </a:spcAft>
              <a:defRPr sz="1200">
                <a:solidFill>
                  <a:srgbClr val="191919"/>
                </a:solidFill>
                <a:latin typeface="Arial"/>
              </a:defRPr>
            </a:pPr>
            <a:r>
              <a:rPr sz="1600" b="1"/>
              <a:t>• Федерация профсоюзов</a:t>
            </a:r>
          </a:p>
          <a:p>
            <a:pPr>
              <a:spcAft>
                <a:spcPts val="300"/>
              </a:spcAft>
              <a:defRPr sz="1200">
                <a:solidFill>
                  <a:srgbClr val="191919"/>
                </a:solidFill>
                <a:latin typeface="Arial"/>
              </a:defRPr>
            </a:pPr>
            <a:r>
              <a:rPr sz="1600" b="1"/>
              <a:t>• Министерство здравоохранения области</a:t>
            </a:r>
          </a:p>
          <a:p>
            <a:pPr>
              <a:spcAft>
                <a:spcPts val="300"/>
              </a:spcAft>
              <a:defRPr sz="1200">
                <a:solidFill>
                  <a:srgbClr val="191919"/>
                </a:solidFill>
                <a:latin typeface="Arial"/>
              </a:defRPr>
            </a:pPr>
            <a:r>
              <a:rPr sz="1600" b="1"/>
              <a:t>• Администрация города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012280" y="2423160"/>
            <a:ext cx="3388032" cy="2560320"/>
          </a:xfrm>
          <a:prstGeom prst="roundRect">
            <a:avLst>
              <a:gd name="adj" fmla="val 8000"/>
            </a:avLst>
          </a:prstGeom>
          <a:solidFill>
            <a:srgbClr val="FCEAF0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357853" y="2677410"/>
            <a:ext cx="2286000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400" b="1">
                <a:solidFill>
                  <a:srgbClr val="E4003A"/>
                </a:solidFill>
                <a:latin typeface="Arial"/>
              </a:rPr>
              <a:t>ФОКУС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70222" y="3182587"/>
            <a:ext cx="3051959" cy="1685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200">
                <a:solidFill>
                  <a:srgbClr val="191919"/>
                </a:solidFill>
                <a:latin typeface="Arial"/>
              </a:defRPr>
            </a:pPr>
            <a:r>
              <a:rPr sz="1600" b="1"/>
              <a:t>• здоровое питание</a:t>
            </a:r>
          </a:p>
          <a:p>
            <a:pPr>
              <a:spcAft>
                <a:spcPts val="300"/>
              </a:spcAft>
              <a:defRPr sz="1200">
                <a:solidFill>
                  <a:srgbClr val="191919"/>
                </a:solidFill>
                <a:latin typeface="Arial"/>
              </a:defRPr>
            </a:pPr>
            <a:r>
              <a:rPr sz="1600" b="1"/>
              <a:t>• двигательная активность</a:t>
            </a:r>
          </a:p>
          <a:p>
            <a:pPr>
              <a:spcAft>
                <a:spcPts val="300"/>
              </a:spcAft>
              <a:defRPr sz="1200">
                <a:solidFill>
                  <a:srgbClr val="191919"/>
                </a:solidFill>
                <a:latin typeface="Arial"/>
              </a:defRPr>
            </a:pPr>
            <a:r>
              <a:rPr sz="1600" b="1"/>
              <a:t>• отказ от вредных привычек</a:t>
            </a:r>
          </a:p>
          <a:p>
            <a:pPr>
              <a:spcAft>
                <a:spcPts val="300"/>
              </a:spcAft>
              <a:defRPr sz="1200">
                <a:solidFill>
                  <a:srgbClr val="191919"/>
                </a:solidFill>
                <a:latin typeface="Arial"/>
              </a:defRPr>
            </a:pPr>
            <a:r>
              <a:rPr sz="1600" b="1"/>
              <a:t>• семейно-ориентированная среда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4360" y="6446520"/>
            <a:ext cx="80467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800" b="0">
                <a:solidFill>
                  <a:srgbClr val="5C6369"/>
                </a:solidFill>
                <a:latin typeface="Arial"/>
              </a:rPr>
              <a:t>III Демографический форум «Семья. Будущее в настоящем»</a:t>
            </a:r>
          </a:p>
        </p:txBody>
      </p:sp>
      <p:pic>
        <p:nvPicPr>
          <p:cNvPr id="16" name="Picture 2" descr="C:\Users\uzer\Desktop\Downloads\IMG_20260828_121233_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5806" y="6151743"/>
            <a:ext cx="589554" cy="589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59" y="432737"/>
            <a:ext cx="11138461" cy="58477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r>
              <a:rPr lang="ru-RU" sz="3200" b="1" dirty="0">
                <a:solidFill>
                  <a:srgbClr val="191919"/>
                </a:solidFill>
                <a:latin typeface="Arial"/>
              </a:rPr>
              <a:t>Динамика факторов риска за 6 лет</a:t>
            </a:r>
            <a:endParaRPr sz="3200" b="1" dirty="0">
              <a:solidFill>
                <a:srgbClr val="191919"/>
              </a:solidFill>
              <a:latin typeface="Arial"/>
            </a:endParaRPr>
          </a:p>
        </p:txBody>
      </p:sp>
      <p:cxnSp>
        <p:nvCxnSpPr>
          <p:cNvPr id="3" name="Connector 2"/>
          <p:cNvCxnSpPr/>
          <p:nvPr/>
        </p:nvCxnSpPr>
        <p:spPr>
          <a:xfrm>
            <a:off x="629986" y="1072818"/>
            <a:ext cx="141732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94360" y="6446520"/>
            <a:ext cx="80467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800" b="0">
                <a:solidFill>
                  <a:srgbClr val="5C6369"/>
                </a:solidFill>
                <a:latin typeface="Arial"/>
              </a:rPr>
              <a:t>III Демографический форум «Семья. Будущее в настоящем»</a:t>
            </a:r>
          </a:p>
        </p:txBody>
      </p:sp>
      <p:pic>
        <p:nvPicPr>
          <p:cNvPr id="27" name="Picture 2" descr="C:\Users\uzer\Desktop\Downloads\IMG_20260828_121233_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5806" y="6151743"/>
            <a:ext cx="589554" cy="589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28" name="TextBox 27"/>
          <p:cNvSpPr txBox="1"/>
          <p:nvPr/>
        </p:nvSpPr>
        <p:spPr>
          <a:xfrm>
            <a:off x="171450" y="1518407"/>
            <a:ext cx="118439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Повышенное артериальное давление в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2018 г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46%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а в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2025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г -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10%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(снизилось на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36%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Лица употребляющие овощи и фрукты с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по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2025 </a:t>
            </a:r>
            <a:r>
              <a:rPr lang="ru-RU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г.г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увеличилось на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14%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ru-RU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Лица чрезмерно употребляющие соль с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по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2025 </a:t>
            </a:r>
            <a:r>
              <a:rPr lang="ru-RU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г.г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увеличилось с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20%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до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78%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673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2485" y="420861"/>
            <a:ext cx="10149840" cy="56692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700" b="1">
                <a:solidFill>
                  <a:srgbClr val="191919"/>
                </a:solidFill>
                <a:latin typeface="Arial"/>
              </a:rPr>
              <a:t>Информация должна быть там, где живёт и работает человек</a:t>
            </a:r>
          </a:p>
        </p:txBody>
      </p:sp>
      <p:cxnSp>
        <p:nvCxnSpPr>
          <p:cNvPr id="3" name="Connector 2"/>
          <p:cNvCxnSpPr/>
          <p:nvPr/>
        </p:nvCxnSpPr>
        <p:spPr>
          <a:xfrm>
            <a:off x="606235" y="1345949"/>
            <a:ext cx="141732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Rounded Rectangle 3"/>
          <p:cNvSpPr/>
          <p:nvPr/>
        </p:nvSpPr>
        <p:spPr>
          <a:xfrm>
            <a:off x="731520" y="1645922"/>
            <a:ext cx="4572000" cy="2897504"/>
          </a:xfrm>
          <a:prstGeom prst="roundRect">
            <a:avLst>
              <a:gd name="adj" fmla="val 8000"/>
            </a:avLst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005840" y="1805940"/>
            <a:ext cx="402336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700" b="1" dirty="0">
                <a:solidFill>
                  <a:srgbClr val="2D72B8"/>
                </a:solidFill>
                <a:latin typeface="Arial"/>
              </a:rPr>
              <a:t>ГОРОДСКИЕ КАНАЛЫ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05840" y="2133942"/>
            <a:ext cx="3749039" cy="2008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300">
                <a:solidFill>
                  <a:srgbClr val="191919"/>
                </a:solidFill>
                <a:latin typeface="Arial"/>
              </a:defRPr>
            </a:pPr>
            <a:r>
              <a:rPr sz="1600" dirty="0"/>
              <a:t>• </a:t>
            </a:r>
            <a:r>
              <a:rPr lang="ru-RU" sz="1600" dirty="0" err="1"/>
              <a:t>О</a:t>
            </a:r>
            <a:r>
              <a:rPr sz="1600" dirty="0" err="1" smtClean="0"/>
              <a:t>фициальный</a:t>
            </a:r>
            <a:r>
              <a:rPr sz="1600" dirty="0" smtClean="0"/>
              <a:t> </a:t>
            </a:r>
            <a:r>
              <a:rPr sz="1600" dirty="0" err="1"/>
              <a:t>сайт</a:t>
            </a:r>
            <a:r>
              <a:rPr sz="1600" dirty="0"/>
              <a:t> </a:t>
            </a:r>
            <a:r>
              <a:rPr sz="1600" dirty="0" err="1"/>
              <a:t>администрации</a:t>
            </a:r>
            <a:endParaRPr sz="1600" dirty="0"/>
          </a:p>
          <a:p>
            <a:pPr>
              <a:spcAft>
                <a:spcPts val="300"/>
              </a:spcAft>
              <a:defRPr sz="1300">
                <a:solidFill>
                  <a:srgbClr val="191919"/>
                </a:solidFill>
                <a:latin typeface="Arial"/>
              </a:defRPr>
            </a:pPr>
            <a:r>
              <a:rPr sz="1600"/>
              <a:t>• </a:t>
            </a:r>
            <a:r>
              <a:rPr sz="1600" smtClean="0"/>
              <a:t>ВКонтакте</a:t>
            </a:r>
            <a:endParaRPr sz="1600" dirty="0"/>
          </a:p>
          <a:p>
            <a:pPr>
              <a:spcAft>
                <a:spcPts val="300"/>
              </a:spcAft>
              <a:defRPr sz="1300">
                <a:solidFill>
                  <a:srgbClr val="191919"/>
                </a:solidFill>
                <a:latin typeface="Arial"/>
              </a:defRPr>
            </a:pPr>
            <a:r>
              <a:rPr sz="1600" dirty="0"/>
              <a:t>• </a:t>
            </a:r>
            <a:r>
              <a:rPr sz="1600" dirty="0" err="1"/>
              <a:t>Одноклассники</a:t>
            </a:r>
            <a:endParaRPr sz="1600" dirty="0"/>
          </a:p>
          <a:p>
            <a:pPr>
              <a:spcAft>
                <a:spcPts val="300"/>
              </a:spcAft>
              <a:defRPr sz="1300">
                <a:solidFill>
                  <a:srgbClr val="191919"/>
                </a:solidFill>
                <a:latin typeface="Arial"/>
              </a:defRPr>
            </a:pPr>
            <a:r>
              <a:rPr sz="1600" dirty="0"/>
              <a:t>• «</a:t>
            </a:r>
            <a:r>
              <a:rPr sz="1600" dirty="0" err="1"/>
              <a:t>Ульяновск</a:t>
            </a:r>
            <a:r>
              <a:rPr sz="1600" dirty="0"/>
              <a:t> </a:t>
            </a:r>
            <a:r>
              <a:rPr sz="1600" dirty="0" err="1"/>
              <a:t>сегодня</a:t>
            </a:r>
            <a:r>
              <a:rPr sz="1600" dirty="0"/>
              <a:t>»</a:t>
            </a:r>
          </a:p>
          <a:p>
            <a:pPr>
              <a:spcAft>
                <a:spcPts val="300"/>
              </a:spcAft>
              <a:defRPr sz="1300">
                <a:solidFill>
                  <a:srgbClr val="191919"/>
                </a:solidFill>
                <a:latin typeface="Arial"/>
              </a:defRPr>
            </a:pPr>
            <a:r>
              <a:rPr sz="1600" dirty="0"/>
              <a:t>• Ultoday73.ru</a:t>
            </a:r>
          </a:p>
          <a:p>
            <a:pPr>
              <a:spcAft>
                <a:spcPts val="300"/>
              </a:spcAft>
              <a:defRPr sz="1300">
                <a:solidFill>
                  <a:srgbClr val="191919"/>
                </a:solidFill>
                <a:latin typeface="Arial"/>
              </a:defRPr>
            </a:pPr>
            <a:r>
              <a:rPr sz="1600" dirty="0"/>
              <a:t>• </a:t>
            </a:r>
            <a:r>
              <a:rPr lang="ru-RU" sz="1600" dirty="0" err="1"/>
              <a:t>С</a:t>
            </a:r>
            <a:r>
              <a:rPr sz="1600" dirty="0" err="1" smtClean="0"/>
              <a:t>айты</a:t>
            </a:r>
            <a:r>
              <a:rPr sz="1600" dirty="0" smtClean="0"/>
              <a:t> </a:t>
            </a:r>
            <a:r>
              <a:rPr sz="1600" dirty="0" err="1"/>
              <a:t>структурных</a:t>
            </a:r>
            <a:r>
              <a:rPr sz="1600" dirty="0"/>
              <a:t> </a:t>
            </a:r>
            <a:r>
              <a:rPr sz="1600" dirty="0" err="1"/>
              <a:t>подразделений</a:t>
            </a:r>
            <a:r>
              <a:rPr sz="1600" dirty="0"/>
              <a:t> </a:t>
            </a:r>
            <a:r>
              <a:rPr sz="1600" dirty="0" err="1"/>
              <a:t>администрации</a:t>
            </a:r>
            <a:endParaRPr sz="1600" dirty="0"/>
          </a:p>
        </p:txBody>
      </p:sp>
      <p:sp>
        <p:nvSpPr>
          <p:cNvPr id="7" name="Rounded Rectangle 6"/>
          <p:cNvSpPr/>
          <p:nvPr/>
        </p:nvSpPr>
        <p:spPr>
          <a:xfrm>
            <a:off x="5577839" y="1645920"/>
            <a:ext cx="5082243" cy="2897506"/>
          </a:xfrm>
          <a:prstGeom prst="roundRect">
            <a:avLst>
              <a:gd name="adj" fmla="val 8000"/>
            </a:avLst>
          </a:prstGeom>
          <a:solidFill>
            <a:srgbClr val="FCEAF0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989320" y="1805940"/>
            <a:ext cx="4023360" cy="61555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700" b="1" dirty="0">
                <a:solidFill>
                  <a:srgbClr val="E4003A"/>
                </a:solidFill>
                <a:latin typeface="Arial"/>
              </a:rPr>
              <a:t>ПРОФИЛАКТИКА </a:t>
            </a:r>
            <a:r>
              <a:rPr sz="1700" b="1" dirty="0" smtClean="0">
                <a:solidFill>
                  <a:srgbClr val="E4003A"/>
                </a:solidFill>
                <a:latin typeface="Arial"/>
              </a:rPr>
              <a:t>В </a:t>
            </a:r>
            <a:r>
              <a:rPr sz="1700" b="1" dirty="0">
                <a:solidFill>
                  <a:srgbClr val="E4003A"/>
                </a:solidFill>
                <a:latin typeface="Arial"/>
              </a:rPr>
              <a:t>ГОРОДСКОЙ СРЕДЕ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92240" y="2354580"/>
            <a:ext cx="2743200" cy="685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4000" b="1" dirty="0">
                <a:solidFill>
                  <a:srgbClr val="E4003A"/>
                </a:solidFill>
                <a:latin typeface="Arial"/>
              </a:rPr>
              <a:t>5 000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0" y="2971800"/>
            <a:ext cx="292608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700" b="1" dirty="0" err="1">
                <a:solidFill>
                  <a:srgbClr val="191919"/>
                </a:solidFill>
                <a:latin typeface="Arial"/>
              </a:rPr>
              <a:t>экземпляров</a:t>
            </a:r>
            <a:r>
              <a:rPr sz="17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700" b="1" dirty="0" err="1">
                <a:solidFill>
                  <a:srgbClr val="191919"/>
                </a:solidFill>
                <a:latin typeface="Arial"/>
              </a:rPr>
              <a:t>листовок</a:t>
            </a:r>
            <a:endParaRPr sz="1700" b="1" dirty="0">
              <a:solidFill>
                <a:srgbClr val="191919"/>
              </a:solidFill>
              <a:latin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10150" y="3339131"/>
            <a:ext cx="356616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600" b="0" dirty="0" err="1">
                <a:solidFill>
                  <a:srgbClr val="191919"/>
                </a:solidFill>
                <a:latin typeface="Arial"/>
              </a:rPr>
              <a:t>диспансеризация</a:t>
            </a:r>
            <a:r>
              <a:rPr sz="1600" b="0" dirty="0">
                <a:solidFill>
                  <a:srgbClr val="191919"/>
                </a:solidFill>
                <a:latin typeface="Arial"/>
              </a:rPr>
              <a:t> • </a:t>
            </a:r>
            <a:r>
              <a:rPr sz="1600" b="0" dirty="0" err="1">
                <a:solidFill>
                  <a:srgbClr val="191919"/>
                </a:solidFill>
                <a:latin typeface="Arial"/>
              </a:rPr>
              <a:t>вакцинация</a:t>
            </a:r>
            <a:r>
              <a:rPr sz="1600" b="0" dirty="0">
                <a:solidFill>
                  <a:srgbClr val="191919"/>
                </a:solidFill>
                <a:latin typeface="Arial"/>
              </a:rPr>
              <a:t> </a:t>
            </a:r>
            <a:r>
              <a:rPr sz="1600" b="0" dirty="0" err="1">
                <a:solidFill>
                  <a:srgbClr val="191919"/>
                </a:solidFill>
                <a:latin typeface="Arial"/>
              </a:rPr>
              <a:t>от</a:t>
            </a:r>
            <a:r>
              <a:rPr sz="1600" b="0" dirty="0">
                <a:solidFill>
                  <a:srgbClr val="191919"/>
                </a:solidFill>
                <a:latin typeface="Arial"/>
              </a:rPr>
              <a:t> </a:t>
            </a:r>
            <a:r>
              <a:rPr sz="1600" b="0" dirty="0" err="1">
                <a:solidFill>
                  <a:srgbClr val="191919"/>
                </a:solidFill>
                <a:latin typeface="Arial"/>
              </a:rPr>
              <a:t>гриппа</a:t>
            </a:r>
            <a:endParaRPr sz="1600" b="0" dirty="0">
              <a:solidFill>
                <a:srgbClr val="191919"/>
              </a:solidFill>
              <a:latin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89320" y="3859957"/>
            <a:ext cx="384048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200" b="0" dirty="0" err="1">
                <a:solidFill>
                  <a:srgbClr val="5C6369"/>
                </a:solidFill>
                <a:latin typeface="Arial"/>
              </a:rPr>
              <a:t>Размещение</a:t>
            </a:r>
            <a:r>
              <a:rPr sz="1200" b="0" dirty="0">
                <a:solidFill>
                  <a:srgbClr val="5C6369"/>
                </a:solidFill>
                <a:latin typeface="Arial"/>
              </a:rPr>
              <a:t>: </a:t>
            </a:r>
            <a:r>
              <a:rPr sz="1200" b="0" dirty="0" err="1">
                <a:solidFill>
                  <a:srgbClr val="5C6369"/>
                </a:solidFill>
                <a:latin typeface="Arial"/>
              </a:rPr>
              <a:t>городской</a:t>
            </a:r>
            <a:r>
              <a:rPr sz="1200" b="0" dirty="0">
                <a:solidFill>
                  <a:srgbClr val="5C6369"/>
                </a:solidFill>
                <a:latin typeface="Arial"/>
              </a:rPr>
              <a:t> </a:t>
            </a:r>
            <a:r>
              <a:rPr sz="1200" b="0" dirty="0" err="1">
                <a:solidFill>
                  <a:srgbClr val="5C6369"/>
                </a:solidFill>
                <a:latin typeface="Arial"/>
              </a:rPr>
              <a:t>электротранспорт</a:t>
            </a:r>
            <a:r>
              <a:rPr sz="1200" b="0" dirty="0">
                <a:solidFill>
                  <a:srgbClr val="5C6369"/>
                </a:solidFill>
                <a:latin typeface="Arial"/>
              </a:rPr>
              <a:t>, </a:t>
            </a:r>
            <a:r>
              <a:rPr sz="1200" b="0" dirty="0" err="1">
                <a:solidFill>
                  <a:srgbClr val="5C6369"/>
                </a:solidFill>
                <a:latin typeface="Arial"/>
              </a:rPr>
              <a:t>автобусы</a:t>
            </a:r>
            <a:r>
              <a:rPr sz="1200" b="0" dirty="0">
                <a:solidFill>
                  <a:srgbClr val="5C6369"/>
                </a:solidFill>
                <a:latin typeface="Arial"/>
              </a:rPr>
              <a:t>, </a:t>
            </a:r>
            <a:r>
              <a:rPr sz="1200" b="0" dirty="0" err="1">
                <a:solidFill>
                  <a:srgbClr val="5C6369"/>
                </a:solidFill>
                <a:latin typeface="Arial"/>
              </a:rPr>
              <a:t>информационные</a:t>
            </a:r>
            <a:r>
              <a:rPr sz="1200" b="0" dirty="0">
                <a:solidFill>
                  <a:srgbClr val="5C6369"/>
                </a:solidFill>
                <a:latin typeface="Arial"/>
              </a:rPr>
              <a:t> </a:t>
            </a:r>
            <a:r>
              <a:rPr sz="1200" b="0" dirty="0" err="1">
                <a:solidFill>
                  <a:srgbClr val="5C6369"/>
                </a:solidFill>
                <a:latin typeface="Arial"/>
              </a:rPr>
              <a:t>стенды</a:t>
            </a:r>
            <a:r>
              <a:rPr sz="1200" b="0" dirty="0">
                <a:solidFill>
                  <a:srgbClr val="5C6369"/>
                </a:solidFill>
                <a:latin typeface="Arial"/>
              </a:rPr>
              <a:t> </a:t>
            </a:r>
            <a:r>
              <a:rPr sz="1200" b="0" dirty="0" err="1">
                <a:solidFill>
                  <a:srgbClr val="5C6369"/>
                </a:solidFill>
                <a:latin typeface="Arial"/>
              </a:rPr>
              <a:t>многоквартирных</a:t>
            </a:r>
            <a:r>
              <a:rPr sz="1200" b="0" dirty="0">
                <a:solidFill>
                  <a:srgbClr val="5C6369"/>
                </a:solidFill>
                <a:latin typeface="Arial"/>
              </a:rPr>
              <a:t> </a:t>
            </a:r>
            <a:r>
              <a:rPr sz="1200" b="0" dirty="0" err="1">
                <a:solidFill>
                  <a:srgbClr val="5C6369"/>
                </a:solidFill>
                <a:latin typeface="Arial"/>
              </a:rPr>
              <a:t>домов</a:t>
            </a:r>
            <a:r>
              <a:rPr sz="1200" b="0" dirty="0">
                <a:solidFill>
                  <a:srgbClr val="5C6369"/>
                </a:solidFill>
                <a:latin typeface="Arial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4360" y="6446520"/>
            <a:ext cx="80467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800" b="0">
                <a:solidFill>
                  <a:srgbClr val="5C6369"/>
                </a:solidFill>
                <a:latin typeface="Arial"/>
              </a:rPr>
              <a:t>III Демографический форум «Семья. Будущее в настоящем»</a:t>
            </a:r>
          </a:p>
        </p:txBody>
      </p:sp>
      <p:pic>
        <p:nvPicPr>
          <p:cNvPr id="16" name="Picture 2" descr="C:\Users\uzer\Desktop\Downloads\IMG_20260828_121233_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5806" y="6151743"/>
            <a:ext cx="589554" cy="589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1026" name="Picture 2" descr="C:\Users\uzer\Desktop\Downloads\2c850696-a558-46d4-ad0c-b4b9894df5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308" y="4768934"/>
            <a:ext cx="2431906" cy="1498252"/>
          </a:xfrm>
          <a:prstGeom prst="rect">
            <a:avLst/>
          </a:prstGeom>
          <a:noFill/>
        </p:spPr>
      </p:pic>
      <p:pic>
        <p:nvPicPr>
          <p:cNvPr id="1028" name="Picture 4" descr="C:\Users\uzer\Desktop\Downloads\7b855588-46bd-45af-9757-dc155bf6be5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00246" y="4797630"/>
            <a:ext cx="2702968" cy="1520041"/>
          </a:xfrm>
          <a:prstGeom prst="rect">
            <a:avLst/>
          </a:prstGeom>
          <a:noFill/>
        </p:spPr>
      </p:pic>
      <p:pic>
        <p:nvPicPr>
          <p:cNvPr id="1029" name="Picture 5" descr="C:\Users\uzer\Desktop\Downloads\7ae45d89-3c65-4540-8a96-e1d7342cdcd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23880" y="4843957"/>
            <a:ext cx="3291320" cy="1356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E4003A"/>
          </a:solidFill>
          <a:ln>
            <a:solidFill>
              <a:srgbClr val="E4003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31520" y="685800"/>
            <a:ext cx="9601200" cy="5486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700" b="1">
                <a:solidFill>
                  <a:srgbClr val="191919"/>
                </a:solidFill>
                <a:latin typeface="Arial"/>
              </a:rPr>
              <a:t>ЗДОРОВЬЕ СЕМЬИ — В ОСНОВЕ БУДУЩЕГО ГОРОДА</a:t>
            </a:r>
          </a:p>
        </p:txBody>
      </p:sp>
      <p:cxnSp>
        <p:nvCxnSpPr>
          <p:cNvPr id="5" name="Connector 4"/>
          <p:cNvCxnSpPr/>
          <p:nvPr/>
        </p:nvCxnSpPr>
        <p:spPr>
          <a:xfrm>
            <a:off x="731520" y="1417320"/>
            <a:ext cx="2011680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77240" y="1828800"/>
            <a:ext cx="9235440" cy="7386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r>
              <a:rPr lang="ru-RU" sz="2100" b="1" dirty="0" smtClean="0">
                <a:latin typeface="Arial"/>
              </a:rPr>
              <a:t>П</a:t>
            </a:r>
            <a:r>
              <a:rPr sz="2100" b="1" dirty="0" err="1" smtClean="0">
                <a:latin typeface="Arial"/>
              </a:rPr>
              <a:t>рограмма</a:t>
            </a:r>
            <a:r>
              <a:rPr lang="ru-RU" sz="2100" b="1" dirty="0" smtClean="0">
                <a:latin typeface="Arial"/>
              </a:rPr>
              <a:t> </a:t>
            </a:r>
            <a:r>
              <a:rPr sz="2100" b="1" dirty="0" err="1" smtClean="0">
                <a:latin typeface="Arial"/>
              </a:rPr>
              <a:t>развивается</a:t>
            </a:r>
            <a:r>
              <a:rPr sz="2100" b="1" dirty="0" smtClean="0">
                <a:latin typeface="Arial"/>
              </a:rPr>
              <a:t> </a:t>
            </a:r>
            <a:r>
              <a:rPr sz="2100" b="1" dirty="0" err="1">
                <a:latin typeface="Arial"/>
              </a:rPr>
              <a:t>как</a:t>
            </a:r>
            <a:r>
              <a:rPr sz="2100" b="1" dirty="0">
                <a:latin typeface="Arial"/>
              </a:rPr>
              <a:t> </a:t>
            </a:r>
            <a:r>
              <a:rPr sz="2100" b="1" dirty="0" err="1">
                <a:latin typeface="Arial"/>
              </a:rPr>
              <a:t>долгосрочная</a:t>
            </a:r>
            <a:r>
              <a:rPr sz="2100" b="1" dirty="0">
                <a:latin typeface="Arial"/>
              </a:rPr>
              <a:t>, </a:t>
            </a:r>
            <a:r>
              <a:rPr sz="2100" b="1" dirty="0" err="1">
                <a:latin typeface="Arial"/>
              </a:rPr>
              <a:t>мобильная</a:t>
            </a:r>
            <a:r>
              <a:rPr sz="2100" b="1" dirty="0">
                <a:latin typeface="Arial"/>
              </a:rPr>
              <a:t> и </a:t>
            </a:r>
            <a:r>
              <a:rPr sz="2100" b="1" dirty="0" err="1">
                <a:latin typeface="Arial"/>
              </a:rPr>
              <a:t>межведомственная</a:t>
            </a:r>
            <a:r>
              <a:rPr sz="2100" b="1" dirty="0">
                <a:latin typeface="Arial"/>
              </a:rPr>
              <a:t> </a:t>
            </a:r>
            <a:r>
              <a:rPr sz="2100" b="1" dirty="0" err="1" smtClean="0">
                <a:latin typeface="Arial"/>
              </a:rPr>
              <a:t>система</a:t>
            </a:r>
            <a:endParaRPr sz="2100" b="1" dirty="0">
              <a:latin typeface="Arial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77240" y="2926080"/>
            <a:ext cx="3063240" cy="1965960"/>
          </a:xfrm>
          <a:prstGeom prst="roundRect">
            <a:avLst>
              <a:gd name="adj" fmla="val 8000"/>
            </a:avLst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14400" y="3047049"/>
            <a:ext cx="2697480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b="1" dirty="0">
                <a:solidFill>
                  <a:srgbClr val="2D72B8"/>
                </a:solidFill>
                <a:latin typeface="Arial"/>
              </a:rPr>
              <a:t>ЗДОРОВАЯ СЕМЬЯ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2292" y="3535880"/>
            <a:ext cx="2606040" cy="5232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400" b="1" dirty="0" err="1">
                <a:solidFill>
                  <a:srgbClr val="191919"/>
                </a:solidFill>
                <a:latin typeface="Arial"/>
              </a:rPr>
              <a:t>здоровый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образ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жизни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как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семейная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традиция</a:t>
            </a:r>
            <a:endParaRPr sz="1400" b="1" dirty="0">
              <a:solidFill>
                <a:srgbClr val="191919"/>
              </a:solidFill>
              <a:latin typeface="Arial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206240" y="2926080"/>
            <a:ext cx="3063240" cy="1965960"/>
          </a:xfrm>
          <a:prstGeom prst="roundRect">
            <a:avLst>
              <a:gd name="adj" fmla="val 8000"/>
            </a:avLst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387042" y="3035054"/>
            <a:ext cx="2697480" cy="3693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b="1" dirty="0">
                <a:solidFill>
                  <a:srgbClr val="007A45"/>
                </a:solidFill>
                <a:latin typeface="Arial"/>
              </a:rPr>
              <a:t>ЗДОРОВАЯ СРЕДА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75117" y="3422721"/>
            <a:ext cx="2921330" cy="7386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400" b="1" dirty="0" err="1">
                <a:solidFill>
                  <a:srgbClr val="191919"/>
                </a:solidFill>
                <a:latin typeface="Arial"/>
              </a:rPr>
              <a:t>городские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условия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,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поддерживающие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активность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и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профилактику</a:t>
            </a:r>
            <a:endParaRPr sz="1400" b="1" dirty="0">
              <a:solidFill>
                <a:srgbClr val="191919"/>
              </a:solidFill>
              <a:latin typeface="Arial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635240" y="2926080"/>
            <a:ext cx="3063240" cy="1965960"/>
          </a:xfrm>
          <a:prstGeom prst="roundRect">
            <a:avLst>
              <a:gd name="adj" fmla="val 8000"/>
            </a:avLst>
          </a:prstGeom>
          <a:solidFill>
            <a:srgbClr val="FBE1EA"/>
          </a:solidFill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7818120" y="3035054"/>
            <a:ext cx="2697480" cy="64633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b="1" dirty="0">
                <a:solidFill>
                  <a:srgbClr val="E4003A"/>
                </a:solidFill>
                <a:latin typeface="Arial"/>
              </a:rPr>
              <a:t>АКТИВНОЕ ДОЛГОЛЕТИЕ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77447" y="3600618"/>
            <a:ext cx="2778826" cy="95410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400" b="1" dirty="0" err="1">
                <a:solidFill>
                  <a:srgbClr val="191919"/>
                </a:solidFill>
                <a:latin typeface="Arial"/>
              </a:rPr>
              <a:t>сохранение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здоровья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и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увеличение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продолжительной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активной</a:t>
            </a:r>
            <a:r>
              <a:rPr sz="1400" b="1" dirty="0">
                <a:solidFill>
                  <a:srgbClr val="191919"/>
                </a:solidFill>
                <a:latin typeface="Arial"/>
              </a:rPr>
              <a:t> </a:t>
            </a:r>
            <a:r>
              <a:rPr sz="1400" b="1" dirty="0" err="1">
                <a:solidFill>
                  <a:srgbClr val="191919"/>
                </a:solidFill>
                <a:latin typeface="Arial"/>
              </a:rPr>
              <a:t>жизни</a:t>
            </a:r>
            <a:endParaRPr sz="1400" b="1" dirty="0">
              <a:solidFill>
                <a:srgbClr val="191919"/>
              </a:solidFill>
              <a:latin typeface="Arial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1520" y="5486156"/>
            <a:ext cx="9418320" cy="64633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800" b="1" dirty="0" err="1">
                <a:latin typeface="Arial"/>
              </a:rPr>
              <a:t>Наша</a:t>
            </a:r>
            <a:r>
              <a:rPr sz="1800" b="1" dirty="0">
                <a:latin typeface="Arial"/>
              </a:rPr>
              <a:t> </a:t>
            </a:r>
            <a:r>
              <a:rPr sz="1800" b="1" dirty="0" err="1">
                <a:latin typeface="Arial"/>
              </a:rPr>
              <a:t>задача</a:t>
            </a:r>
            <a:r>
              <a:rPr sz="1800" b="1" dirty="0">
                <a:latin typeface="Arial"/>
              </a:rPr>
              <a:t> — </a:t>
            </a:r>
            <a:r>
              <a:rPr sz="1800" b="1" dirty="0" err="1">
                <a:latin typeface="Arial"/>
              </a:rPr>
              <a:t>чтобы</a:t>
            </a:r>
            <a:r>
              <a:rPr sz="1800" b="1" dirty="0">
                <a:latin typeface="Arial"/>
              </a:rPr>
              <a:t> </a:t>
            </a:r>
            <a:r>
              <a:rPr sz="1800" b="1" dirty="0" err="1">
                <a:latin typeface="Arial"/>
              </a:rPr>
              <a:t>здоровый</a:t>
            </a:r>
            <a:r>
              <a:rPr sz="1800" b="1" dirty="0">
                <a:latin typeface="Arial"/>
              </a:rPr>
              <a:t> </a:t>
            </a:r>
            <a:r>
              <a:rPr sz="1800" b="1" dirty="0" err="1">
                <a:latin typeface="Arial"/>
              </a:rPr>
              <a:t>образ</a:t>
            </a:r>
            <a:r>
              <a:rPr sz="1800" b="1" dirty="0">
                <a:latin typeface="Arial"/>
              </a:rPr>
              <a:t> </a:t>
            </a:r>
            <a:r>
              <a:rPr sz="1800" b="1" dirty="0" err="1">
                <a:latin typeface="Arial"/>
              </a:rPr>
              <a:t>жизни</a:t>
            </a:r>
            <a:r>
              <a:rPr sz="1800" b="1" dirty="0">
                <a:latin typeface="Arial"/>
              </a:rPr>
              <a:t> </a:t>
            </a:r>
            <a:r>
              <a:rPr sz="1800" b="1" dirty="0" err="1">
                <a:latin typeface="Arial"/>
              </a:rPr>
              <a:t>становился</a:t>
            </a:r>
            <a:r>
              <a:rPr sz="1800" b="1" dirty="0">
                <a:latin typeface="Arial"/>
              </a:rPr>
              <a:t> </a:t>
            </a:r>
            <a:r>
              <a:rPr sz="1800" b="1" dirty="0" err="1">
                <a:latin typeface="Arial"/>
              </a:rPr>
              <a:t>нормой</a:t>
            </a:r>
            <a:r>
              <a:rPr sz="1800" b="1" dirty="0">
                <a:latin typeface="Arial"/>
              </a:rPr>
              <a:t> </a:t>
            </a:r>
            <a:r>
              <a:rPr sz="1800" b="1" dirty="0" err="1">
                <a:latin typeface="Arial"/>
              </a:rPr>
              <a:t>для</a:t>
            </a:r>
            <a:r>
              <a:rPr sz="1800" b="1" dirty="0">
                <a:latin typeface="Arial"/>
              </a:rPr>
              <a:t> </a:t>
            </a:r>
            <a:r>
              <a:rPr sz="1800" b="1" dirty="0" err="1">
                <a:latin typeface="Arial"/>
              </a:rPr>
              <a:t>детей</a:t>
            </a:r>
            <a:r>
              <a:rPr sz="1800" b="1" dirty="0">
                <a:latin typeface="Arial"/>
              </a:rPr>
              <a:t>, </a:t>
            </a:r>
            <a:r>
              <a:rPr sz="1800" b="1" dirty="0" err="1">
                <a:latin typeface="Arial"/>
              </a:rPr>
              <a:t>родителей</a:t>
            </a:r>
            <a:r>
              <a:rPr sz="1800" b="1" dirty="0">
                <a:latin typeface="Arial"/>
              </a:rPr>
              <a:t> и </a:t>
            </a:r>
            <a:r>
              <a:rPr sz="1800" b="1" dirty="0" err="1">
                <a:latin typeface="Arial"/>
              </a:rPr>
              <a:t>старшего</a:t>
            </a:r>
            <a:r>
              <a:rPr sz="1800" b="1" dirty="0">
                <a:latin typeface="Arial"/>
              </a:rPr>
              <a:t> </a:t>
            </a:r>
            <a:r>
              <a:rPr sz="1800" b="1" dirty="0" err="1" smtClean="0">
                <a:latin typeface="Arial"/>
              </a:rPr>
              <a:t>поколения</a:t>
            </a:r>
            <a:endParaRPr sz="1800" b="1" dirty="0">
              <a:latin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4360" y="6446520"/>
            <a:ext cx="804672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800" b="0">
                <a:solidFill>
                  <a:srgbClr val="5C6369"/>
                </a:solidFill>
                <a:latin typeface="Arial"/>
              </a:rPr>
              <a:t>III Демографический форум «Семья. Будущее в настоящем»</a:t>
            </a:r>
          </a:p>
        </p:txBody>
      </p:sp>
      <p:sp>
        <p:nvSpPr>
          <p:cNvPr id="21" name="AutoShape 2" descr="https://i.oneme.ru/i?r=BUE2sh_eZW7g8kugOdIm2NotB9kTdqIkTzGVXfBX4pmH4-B3VJvgCTFdf8SjYv1lNkm-lVzsyQysV3DaVqjHCp2E&amp;expires=178847795281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2" cstate="print"/>
          <a:srcRect l="2951" t="35385" r="65782" b="35042"/>
          <a:stretch/>
        </p:blipFill>
        <p:spPr>
          <a:xfrm>
            <a:off x="1843313" y="4551359"/>
            <a:ext cx="843094" cy="72564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 cstate="print"/>
          <a:srcRect l="34884" t="34221" r="35009" b="34447"/>
          <a:stretch/>
        </p:blipFill>
        <p:spPr>
          <a:xfrm>
            <a:off x="5356156" y="4559102"/>
            <a:ext cx="759251" cy="73029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" cstate="print"/>
          <a:srcRect l="65313" t="33604" r="3211" b="34492"/>
          <a:stretch/>
        </p:blipFill>
        <p:spPr>
          <a:xfrm>
            <a:off x="8785156" y="4554725"/>
            <a:ext cx="778954" cy="734670"/>
          </a:xfrm>
          <a:prstGeom prst="rect">
            <a:avLst/>
          </a:prstGeom>
        </p:spPr>
      </p:pic>
      <p:pic>
        <p:nvPicPr>
          <p:cNvPr id="25" name="Picture 2" descr="C:\Users\uzer\Desktop\Downloads\IMG_20260828_121233_6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5806" y="6151743"/>
            <a:ext cx="589554" cy="589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1095</TotalTime>
  <Words>696</Words>
  <Application>Microsoft Office PowerPoint</Application>
  <PresentationFormat>Произвольный</PresentationFormat>
  <Paragraphs>157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Courier New</vt:lpstr>
      <vt:lpstr>Calibri Light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uzer</cp:lastModifiedBy>
  <cp:revision>75</cp:revision>
  <dcterms:created xsi:type="dcterms:W3CDTF">2026-02-20T05:37:25Z</dcterms:created>
  <dcterms:modified xsi:type="dcterms:W3CDTF">2026-09-03T06:31:40Z</dcterms:modified>
</cp:coreProperties>
</file>