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6" r:id="rId18"/>
    <p:sldId id="275" r:id="rId19"/>
  </p:sldIdLst>
  <p:sldSz cx="12192000" cy="6858000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Century Gothic" panose="020B0502020202020204" pitchFamily="34" charset="0"/>
      <p:regular r:id="rId24"/>
      <p:bold r:id="rId25"/>
      <p:italic r:id="rId26"/>
      <p:boldItalic r:id="rId27"/>
    </p:embeddedFont>
    <p:embeddedFont>
      <p:font typeface="Exo 2.0" panose="020B0604020202020204" charset="-52"/>
      <p:regular r:id="rId28"/>
    </p:embeddedFont>
    <p:embeddedFont>
      <p:font typeface="Arial Black" panose="020B0A04020102020204" pitchFamily="34" charset="0"/>
      <p:bold r:id="rId29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8" userDrawn="1">
          <p15:clr>
            <a:srgbClr val="A4A3A4"/>
          </p15:clr>
        </p15:guide>
        <p15:guide id="2" pos="38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1E22"/>
    <a:srgbClr val="1C5427"/>
    <a:srgbClr val="9AC566"/>
    <a:srgbClr val="377630"/>
    <a:srgbClr val="0F3A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50" y="84"/>
      </p:cViewPr>
      <p:guideLst>
        <p:guide orient="horz" pos="2188"/>
        <p:guide pos="38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355092" y="3458824"/>
            <a:ext cx="6605016" cy="2019109"/>
          </a:xfrm>
        </p:spPr>
        <p:txBody>
          <a:bodyPr anchor="b">
            <a:norm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355092" y="5579533"/>
            <a:ext cx="6605016" cy="1058334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dirty="0"/>
              <a:t>Образец подзаголовка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8413" y="1221866"/>
            <a:ext cx="10515600" cy="1325563"/>
          </a:xfrm>
        </p:spPr>
        <p:txBody>
          <a:bodyPr/>
          <a:lstStyle>
            <a:lvl1pPr>
              <a:defRPr>
                <a:solidFill>
                  <a:srgbClr val="1C5427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8413" y="2682366"/>
            <a:ext cx="10515600" cy="382536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grpSp>
        <p:nvGrpSpPr>
          <p:cNvPr id="19" name="Группа 18" hidden="1"/>
          <p:cNvGrpSpPr/>
          <p:nvPr userDrawn="1"/>
        </p:nvGrpSpPr>
        <p:grpSpPr>
          <a:xfrm>
            <a:off x="0" y="957943"/>
            <a:ext cx="1752600" cy="2301212"/>
            <a:chOff x="0" y="957943"/>
            <a:chExt cx="1752600" cy="2301212"/>
          </a:xfrm>
        </p:grpSpPr>
        <p:sp>
          <p:nvSpPr>
            <p:cNvPr id="17" name="Прямоугольник 16"/>
            <p:cNvSpPr/>
            <p:nvPr userDrawn="1"/>
          </p:nvSpPr>
          <p:spPr>
            <a:xfrm>
              <a:off x="0" y="957943"/>
              <a:ext cx="1752600" cy="25757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8" name="Прямоугольник 17"/>
            <p:cNvSpPr/>
            <p:nvPr userDrawn="1"/>
          </p:nvSpPr>
          <p:spPr>
            <a:xfrm rot="5400000">
              <a:off x="-700269" y="2206824"/>
              <a:ext cx="1752600" cy="35206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pic>
        <p:nvPicPr>
          <p:cNvPr id="4" name="Рисунок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 hidden="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358412" y="2678239"/>
            <a:ext cx="5181600" cy="3807079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692412" y="2678239"/>
            <a:ext cx="5181600" cy="3807079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12" name="Заголовок 11"/>
          <p:cNvSpPr>
            <a:spLocks noGrp="1"/>
          </p:cNvSpPr>
          <p:nvPr>
            <p:ph type="title"/>
          </p:nvPr>
        </p:nvSpPr>
        <p:spPr>
          <a:xfrm>
            <a:off x="358412" y="1217738"/>
            <a:ext cx="10515600" cy="1325563"/>
          </a:xfrm>
        </p:spPr>
        <p:txBody>
          <a:bodyPr/>
          <a:lstStyle>
            <a:lvl1pPr>
              <a:defRPr>
                <a:solidFill>
                  <a:srgbClr val="1C5427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16" name="TextBox 15"/>
          <p:cNvSpPr txBox="1"/>
          <p:nvPr userDrawn="1"/>
        </p:nvSpPr>
        <p:spPr>
          <a:xfrm>
            <a:off x="317135" y="6509322"/>
            <a:ext cx="18542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l"/>
            <a:r>
              <a:rPr lang="ru-RU" sz="1400" b="0" i="0" u="none" kern="1200" dirty="0">
                <a:solidFill>
                  <a:schemeClr val="bg1"/>
                </a:solidFill>
                <a:effectLst/>
                <a:latin typeface="Exo 2.0" panose="00000500000000000000" pitchFamily="50" charset="-52"/>
                <a:ea typeface="+mn-ea"/>
                <a:cs typeface="Arial" panose="020B0604020202020204" pitchFamily="34" charset="0"/>
              </a:rPr>
              <a:t>9–12</a:t>
            </a:r>
            <a:r>
              <a:rPr lang="ru-RU" sz="1400" b="0" i="0" u="none" kern="1200" baseline="0" dirty="0">
                <a:solidFill>
                  <a:schemeClr val="bg1"/>
                </a:solidFill>
                <a:effectLst/>
                <a:latin typeface="Exo 2.0" panose="00000500000000000000" pitchFamily="50" charset="-52"/>
                <a:ea typeface="+mn-ea"/>
                <a:cs typeface="Arial" panose="020B0604020202020204" pitchFamily="34" charset="0"/>
              </a:rPr>
              <a:t> февраля 202</a:t>
            </a:r>
            <a:endParaRPr lang="ru-RU" sz="1400" u="none" dirty="0">
              <a:solidFill>
                <a:schemeClr val="bg1"/>
              </a:solidFill>
              <a:latin typeface="Exo 2.0" panose="00000500000000000000" pitchFamily="50" charset="-52"/>
              <a:cs typeface="Arial" panose="020B0604020202020204" pitchFamily="34" charset="0"/>
            </a:endParaRPr>
          </a:p>
        </p:txBody>
      </p:sp>
      <p:pic>
        <p:nvPicPr>
          <p:cNvPr id="9" name="Рисунок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 hidden="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8412" y="1215516"/>
            <a:ext cx="10515600" cy="1325563"/>
          </a:xfrm>
        </p:spPr>
        <p:txBody>
          <a:bodyPr/>
          <a:lstStyle>
            <a:lvl1pPr>
              <a:defRPr>
                <a:solidFill>
                  <a:srgbClr val="1C5427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58412" y="2531554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358412" y="3355466"/>
            <a:ext cx="5157787" cy="321950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690824" y="2531554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5690824" y="3355466"/>
            <a:ext cx="5183188" cy="321950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pic>
        <p:nvPicPr>
          <p:cNvPr id="9" name="Рисунок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2062" y="1215516"/>
            <a:ext cx="3932237" cy="1299084"/>
          </a:xfrm>
        </p:spPr>
        <p:txBody>
          <a:bodyPr anchor="b"/>
          <a:lstStyle>
            <a:lvl1pPr>
              <a:defRPr sz="3200">
                <a:solidFill>
                  <a:srgbClr val="1C5427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695462" y="1215517"/>
            <a:ext cx="6172200" cy="510273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52062" y="25146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pic>
        <p:nvPicPr>
          <p:cNvPr id="6" name="Рисунок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2062" y="1221866"/>
            <a:ext cx="3932237" cy="1299084"/>
          </a:xfrm>
        </p:spPr>
        <p:txBody>
          <a:bodyPr anchor="b"/>
          <a:lstStyle>
            <a:lvl1pPr>
              <a:defRPr sz="3200">
                <a:solidFill>
                  <a:srgbClr val="1C5427"/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4695462" y="1221867"/>
            <a:ext cx="6172200" cy="51027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52062" y="252095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pic>
        <p:nvPicPr>
          <p:cNvPr id="6" name="Рисунок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1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CB24468F-6682-48AA-B5F4-BEF8E7F9833C}" type="datetimeFigureOut">
              <a:rPr lang="ru-RU" smtClean="0"/>
              <a:t>26.06.2026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3E82897F-7A41-40D7-BC9E-F666B07C585D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1C5427"/>
          </a:solidFill>
          <a:latin typeface="Arial Black" panose="020B0A040201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.png"/><Relationship Id="rId7" Type="http://schemas.openxmlformats.org/officeDocument/2006/relationships/image" Target="../media/image4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23.png"/><Relationship Id="rId7" Type="http://schemas.openxmlformats.org/officeDocument/2006/relationships/image" Target="../media/image4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3.png"/><Relationship Id="rId7" Type="http://schemas.openxmlformats.org/officeDocument/2006/relationships/image" Target="../media/image5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60.png"/><Relationship Id="rId7" Type="http://schemas.openxmlformats.org/officeDocument/2006/relationships/image" Target="../media/image6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23.png"/><Relationship Id="rId9" Type="http://schemas.openxmlformats.org/officeDocument/2006/relationships/image" Target="../media/image6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23.png"/><Relationship Id="rId7" Type="http://schemas.openxmlformats.org/officeDocument/2006/relationships/image" Target="../media/image7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3.png"/><Relationship Id="rId3" Type="http://schemas.openxmlformats.org/officeDocument/2006/relationships/image" Target="../media/image23.png"/><Relationship Id="rId7" Type="http://schemas.openxmlformats.org/officeDocument/2006/relationships/image" Target="../media/image78.png"/><Relationship Id="rId12" Type="http://schemas.openxmlformats.org/officeDocument/2006/relationships/image" Target="../media/image8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11" Type="http://schemas.openxmlformats.org/officeDocument/2006/relationships/image" Target="../media/image81.png"/><Relationship Id="rId5" Type="http://schemas.openxmlformats.org/officeDocument/2006/relationships/image" Target="../media/image76.png"/><Relationship Id="rId15" Type="http://schemas.openxmlformats.org/officeDocument/2006/relationships/image" Target="../media/image85.png"/><Relationship Id="rId10" Type="http://schemas.openxmlformats.org/officeDocument/2006/relationships/image" Target="../media/image69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Relationship Id="rId14" Type="http://schemas.openxmlformats.org/officeDocument/2006/relationships/image" Target="../media/image8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23.png"/><Relationship Id="rId7" Type="http://schemas.openxmlformats.org/officeDocument/2006/relationships/image" Target="../media/image90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png"/><Relationship Id="rId10" Type="http://schemas.openxmlformats.org/officeDocument/2006/relationships/image" Target="../media/image93.png"/><Relationship Id="rId4" Type="http://schemas.openxmlformats.org/officeDocument/2006/relationships/image" Target="../media/image87.png"/><Relationship Id="rId9" Type="http://schemas.openxmlformats.org/officeDocument/2006/relationships/image" Target="../media/image9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7" Type="http://schemas.openxmlformats.org/officeDocument/2006/relationships/image" Target="../media/image100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jpg"/><Relationship Id="rId5" Type="http://schemas.openxmlformats.org/officeDocument/2006/relationships/image" Target="../media/image98.png"/><Relationship Id="rId4" Type="http://schemas.openxmlformats.org/officeDocument/2006/relationships/image" Target="../media/image97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2.png"/><Relationship Id="rId7" Type="http://schemas.openxmlformats.org/officeDocument/2006/relationships/image" Target="../media/image106.png"/><Relationship Id="rId12" Type="http://schemas.openxmlformats.org/officeDocument/2006/relationships/image" Target="../media/image111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5.png"/><Relationship Id="rId11" Type="http://schemas.openxmlformats.org/officeDocument/2006/relationships/image" Target="../media/image110.png"/><Relationship Id="rId5" Type="http://schemas.openxmlformats.org/officeDocument/2006/relationships/image" Target="../media/image104.png"/><Relationship Id="rId10" Type="http://schemas.openxmlformats.org/officeDocument/2006/relationships/image" Target="../media/image109.png"/><Relationship Id="rId4" Type="http://schemas.openxmlformats.org/officeDocument/2006/relationships/image" Target="../media/image103.png"/><Relationship Id="rId9" Type="http://schemas.openxmlformats.org/officeDocument/2006/relationships/image" Target="../media/image10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60655" y="1646555"/>
            <a:ext cx="6149975" cy="3679825"/>
          </a:xfrm>
        </p:spPr>
        <p:txBody>
          <a:bodyPr>
            <a:normAutofit/>
          </a:bodyPr>
          <a:lstStyle/>
          <a:p>
            <a:r>
              <a:rPr lang="en-US" altLang="en-US" sz="4445"/>
              <a:t>«Формирование культуры здорового образа жизни»</a:t>
            </a:r>
            <a:r>
              <a:rPr lang="en-US" altLang="en-US"/>
              <a:t/>
            </a:r>
            <a:br>
              <a:rPr lang="en-US" altLang="en-US"/>
            </a:br>
            <a:endParaRPr lang="en-US" altLang="en-US"/>
          </a:p>
        </p:txBody>
      </p:sp>
      <p:sp>
        <p:nvSpPr>
          <p:cNvPr id="5" name="Текстовое поле 4"/>
          <p:cNvSpPr txBox="1"/>
          <p:nvPr/>
        </p:nvSpPr>
        <p:spPr>
          <a:xfrm>
            <a:off x="929640" y="4162108"/>
            <a:ext cx="5080000" cy="39878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 </a:t>
            </a:r>
          </a:p>
        </p:txBody>
      </p:sp>
      <p:sp>
        <p:nvSpPr>
          <p:cNvPr id="8" name="Подзаголовок 7"/>
          <p:cNvSpPr>
            <a:spLocks noGrp="1"/>
          </p:cNvSpPr>
          <p:nvPr>
            <p:ph type="subTitle" idx="1"/>
          </p:nvPr>
        </p:nvSpPr>
        <p:spPr>
          <a:xfrm flipH="1">
            <a:off x="11921490" y="6409690"/>
            <a:ext cx="121920" cy="80645"/>
          </a:xfrm>
        </p:spPr>
        <p:txBody>
          <a:bodyPr>
            <a:normAutofit fontScale="25000" lnSpcReduction="20000"/>
          </a:bodyPr>
          <a:lstStyle/>
          <a:p>
            <a:r>
              <a:rPr lang="ru-RU" altLang="en-US"/>
              <a:t>.</a:t>
            </a:r>
          </a:p>
        </p:txBody>
      </p:sp>
      <p:pic>
        <p:nvPicPr>
          <p:cNvPr id="9" name="Изображение 8"/>
          <p:cNvPicPr/>
          <p:nvPr/>
        </p:nvPicPr>
        <p:blipFill>
          <a:blip r:embed="rId2"/>
          <a:stretch>
            <a:fillRect/>
          </a:stretch>
        </p:blipFill>
        <p:spPr>
          <a:xfrm>
            <a:off x="381635" y="124460"/>
            <a:ext cx="447675" cy="476250"/>
          </a:xfrm>
          <a:prstGeom prst="rect">
            <a:avLst/>
          </a:prstGeom>
        </p:spPr>
      </p:pic>
      <p:sp>
        <p:nvSpPr>
          <p:cNvPr id="11" name="Текстовое поле 10"/>
          <p:cNvSpPr txBox="1"/>
          <p:nvPr/>
        </p:nvSpPr>
        <p:spPr>
          <a:xfrm>
            <a:off x="929640" y="20193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20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Муниципальный район «Горный улус»</a:t>
            </a:r>
          </a:p>
        </p:txBody>
      </p:sp>
      <p:pic>
        <p:nvPicPr>
          <p:cNvPr id="12" name="Изображение 11"/>
          <p:cNvPicPr/>
          <p:nvPr/>
        </p:nvPicPr>
        <p:blipFill>
          <a:blip r:embed="rId3"/>
          <a:stretch>
            <a:fillRect/>
          </a:stretch>
        </p:blipFill>
        <p:spPr>
          <a:xfrm>
            <a:off x="6255385" y="1646555"/>
            <a:ext cx="4128135" cy="37439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ru-RU" sz="3110">
                <a:sym typeface="+mn-ea"/>
              </a:rPr>
              <a:t>B </a:t>
            </a:r>
            <a:r>
              <a:rPr lang="en-US" altLang="en-US" sz="3110">
                <a:sym typeface="+mn-ea"/>
              </a:rPr>
              <a:t>рамка</a:t>
            </a:r>
            <a:r>
              <a:rPr lang="en-US" altLang="ru-RU" sz="3110">
                <a:sym typeface="+mn-ea"/>
              </a:rPr>
              <a:t>x </a:t>
            </a:r>
            <a:r>
              <a:rPr lang="en-US" altLang="en-US" sz="3110">
                <a:sym typeface="+mn-ea"/>
              </a:rPr>
              <a:t>национального проекта «Здоровье» </a:t>
            </a:r>
            <a:r>
              <a:rPr lang="en-US" altLang="en-US" sz="3110"/>
              <a:t/>
            </a:r>
            <a:br>
              <a:rPr lang="en-US" altLang="en-US" sz="3110"/>
            </a:br>
            <a:r>
              <a:rPr lang="en-US" altLang="en-US" sz="3110">
                <a:sym typeface="+mn-ea"/>
              </a:rPr>
              <a:t>и Указа Главы Республики </a:t>
            </a:r>
            <a:r>
              <a:rPr lang="en-US" altLang="ru-RU" sz="3110">
                <a:sym typeface="+mn-ea"/>
              </a:rPr>
              <a:t>C</a:t>
            </a:r>
            <a:r>
              <a:rPr lang="en-US" altLang="en-US" sz="3110">
                <a:sym typeface="+mn-ea"/>
              </a:rPr>
              <a:t>а</a:t>
            </a:r>
            <a:r>
              <a:rPr lang="en-US" altLang="ru-RU" sz="3110">
                <a:sym typeface="+mn-ea"/>
              </a:rPr>
              <a:t>x</a:t>
            </a:r>
            <a:r>
              <a:rPr lang="en-US" altLang="en-US" sz="3110">
                <a:sym typeface="+mn-ea"/>
              </a:rPr>
              <a:t>а (Якутия)</a:t>
            </a:r>
            <a:r>
              <a:rPr lang="ru-RU" altLang="en-US" sz="3110">
                <a:sym typeface="+mn-ea"/>
              </a:rPr>
              <a:t> </a:t>
            </a:r>
            <a:endParaRPr lang="ru-RU" dirty="0"/>
          </a:p>
        </p:txBody>
      </p:sp>
      <p:pic>
        <p:nvPicPr>
          <p:cNvPr id="4" name="Замещающее содержимо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385" y="2824480"/>
            <a:ext cx="579755" cy="493395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1120140" y="2733993"/>
            <a:ext cx="5080000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36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Горный улус</a:t>
            </a:r>
            <a:r>
              <a:rPr sz="3600" b="1">
                <a:solidFill>
                  <a:srgbClr val="4CAF50"/>
                </a:solidFill>
                <a:latin typeface="Montserrat"/>
                <a:ea typeface="Montserrat"/>
              </a:rPr>
              <a:t> </a:t>
            </a:r>
          </a:p>
        </p:txBody>
      </p:sp>
      <p:sp>
        <p:nvSpPr>
          <p:cNvPr id="6" name="Текстовое поле 5"/>
          <p:cNvSpPr txBox="1"/>
          <p:nvPr/>
        </p:nvSpPr>
        <p:spPr>
          <a:xfrm>
            <a:off x="821690" y="3597910"/>
            <a:ext cx="3630295" cy="511810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Административный центр</a:t>
            </a:r>
            <a:r>
              <a:rPr lang="ru-RU" sz="20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                              </a:t>
            </a:r>
          </a:p>
          <a:p>
            <a:pPr indent="0">
              <a:buFont typeface="Arial" panose="020B0604020202020204"/>
              <a:buNone/>
            </a:pPr>
            <a:endParaRPr lang="ru-RU" sz="16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821690" y="4109720"/>
            <a:ext cx="2278380" cy="5854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Расположение</a:t>
            </a: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8" name="Текстовое поле 7"/>
          <p:cNvSpPr txBox="1"/>
          <p:nvPr/>
        </p:nvSpPr>
        <p:spPr>
          <a:xfrm>
            <a:off x="821690" y="4607560"/>
            <a:ext cx="1999615" cy="4800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Площадь</a:t>
            </a: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9" name="Текстовое поле 8"/>
          <p:cNvSpPr txBox="1"/>
          <p:nvPr/>
        </p:nvSpPr>
        <p:spPr>
          <a:xfrm>
            <a:off x="821690" y="5160010"/>
            <a:ext cx="1999615" cy="5067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Население</a:t>
            </a: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10" name="Текстовое поле 9"/>
          <p:cNvSpPr txBox="1"/>
          <p:nvPr/>
        </p:nvSpPr>
        <p:spPr>
          <a:xfrm>
            <a:off x="5319395" y="3597910"/>
            <a:ext cx="2663190" cy="4006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 с.Бердигестях</a:t>
            </a:r>
            <a:endParaRPr lang="ru-RU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11" name="Текстовое поле 10"/>
          <p:cNvSpPr txBox="1"/>
          <p:nvPr/>
        </p:nvSpPr>
        <p:spPr>
          <a:xfrm>
            <a:off x="5381625" y="4084955"/>
            <a:ext cx="3337560" cy="4203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184 км от г.Якутска</a:t>
            </a: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12" name="Текстовое поле 11"/>
          <p:cNvSpPr txBox="1"/>
          <p:nvPr/>
        </p:nvSpPr>
        <p:spPr>
          <a:xfrm>
            <a:off x="5319395" y="4617720"/>
            <a:ext cx="2663190" cy="4800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 45 600 км</a:t>
            </a:r>
            <a:r>
              <a:rPr lang="en-US" alt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²</a:t>
            </a:r>
          </a:p>
          <a:p>
            <a:pPr indent="0">
              <a:buFont typeface="Arial" panose="020B0604020202020204"/>
              <a:buNone/>
            </a:pPr>
            <a:endParaRPr lang="ru-RU" altLang="en-US" sz="2400">
              <a:solidFill>
                <a:srgbClr val="4CAF5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13" name="Текстовое поле 12"/>
          <p:cNvSpPr txBox="1"/>
          <p:nvPr/>
        </p:nvSpPr>
        <p:spPr>
          <a:xfrm>
            <a:off x="5380990" y="5087303"/>
            <a:ext cx="5080000" cy="46037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24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11 958 человек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786130" y="729615"/>
            <a:ext cx="8444865" cy="408940"/>
          </a:xfrm>
        </p:spPr>
        <p:txBody>
          <a:bodyPr>
            <a:normAutofit fontScale="90000"/>
          </a:bodyPr>
          <a:lstStyle/>
          <a:p>
            <a:r>
              <a:rPr lang="en-US" altLang="en-US" sz="2220"/>
              <a:t>«Формирование культуры здорового образа жизни»</a:t>
            </a:r>
            <a:endParaRPr lang="en-US" altLang="en-US"/>
          </a:p>
        </p:txBody>
      </p:sp>
      <p:pic>
        <p:nvPicPr>
          <p:cNvPr id="5" name="Изображение 4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" y="728980"/>
            <a:ext cx="412750" cy="409575"/>
          </a:xfrm>
          <a:prstGeom prst="rect">
            <a:avLst/>
          </a:prstGeom>
        </p:spPr>
      </p:pic>
      <p:sp>
        <p:nvSpPr>
          <p:cNvPr id="6" name="Текстовое поле 5"/>
          <p:cNvSpPr txBox="1"/>
          <p:nvPr/>
        </p:nvSpPr>
        <p:spPr>
          <a:xfrm>
            <a:off x="358140" y="1498600"/>
            <a:ext cx="11231880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 algn="ctr">
              <a:buFont typeface="Arial" panose="020B0604020202020204"/>
              <a:buNone/>
            </a:pPr>
            <a:r>
              <a:rPr>
                <a:solidFill>
                  <a:srgbClr val="3A484F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По данным Федеральном службы государственной статистики на 01.01.2025 г. </a:t>
            </a:r>
          </a:p>
        </p:txBody>
      </p:sp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492760" y="2163445"/>
            <a:ext cx="3291840" cy="3577590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492760" y="2200910"/>
            <a:ext cx="3291840" cy="678180"/>
          </a:xfrm>
          <a:prstGeom prst="rect">
            <a:avLst/>
          </a:prstGeom>
        </p:spPr>
      </p:pic>
      <p:sp>
        <p:nvSpPr>
          <p:cNvPr id="2" name="Объект 1"/>
          <p:cNvSpPr>
            <a:spLocks noGrp="1"/>
          </p:cNvSpPr>
          <p:nvPr>
            <p:ph sz="half" idx="1"/>
          </p:nvPr>
        </p:nvSpPr>
        <p:spPr>
          <a:xfrm>
            <a:off x="467360" y="2299970"/>
            <a:ext cx="3291840" cy="584835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на территории Горного улуса проживает 2046 семей</a:t>
            </a:r>
          </a:p>
          <a:p>
            <a:pPr marL="0" indent="0" algn="ctr">
              <a:buNone/>
            </a:pPr>
            <a:endParaRPr lang="en-US" altLang="en-US" sz="1600">
              <a:solidFill>
                <a:schemeClr val="accent6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628015" y="3052445"/>
            <a:ext cx="247015" cy="22860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5"/>
          <a:stretch>
            <a:fillRect/>
          </a:stretch>
        </p:blipFill>
        <p:spPr>
          <a:xfrm>
            <a:off x="628015" y="3454400"/>
            <a:ext cx="246380" cy="22860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5"/>
          <a:stretch>
            <a:fillRect/>
          </a:stretch>
        </p:blipFill>
        <p:spPr>
          <a:xfrm>
            <a:off x="628650" y="3855720"/>
            <a:ext cx="246380" cy="219075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28650" y="4252595"/>
            <a:ext cx="246380" cy="21907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5"/>
          <a:stretch>
            <a:fillRect/>
          </a:stretch>
        </p:blipFill>
        <p:spPr>
          <a:xfrm>
            <a:off x="628650" y="4649470"/>
            <a:ext cx="246380" cy="219075"/>
          </a:xfrm>
          <a:prstGeom prst="rect">
            <a:avLst/>
          </a:prstGeom>
        </p:spPr>
      </p:pic>
      <p:sp>
        <p:nvSpPr>
          <p:cNvPr id="16" name="Текстовое поле 15"/>
          <p:cNvSpPr txBox="1"/>
          <p:nvPr/>
        </p:nvSpPr>
        <p:spPr>
          <a:xfrm>
            <a:off x="874395" y="3011805"/>
            <a:ext cx="254889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l">
              <a:buNone/>
            </a:pPr>
            <a:r>
              <a:rPr lang="ru-RU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Многодетные - 687</a:t>
            </a:r>
          </a:p>
        </p:txBody>
      </p:sp>
      <p:sp>
        <p:nvSpPr>
          <p:cNvPr id="17" name="Текстовое поле 16"/>
          <p:cNvSpPr txBox="1"/>
          <p:nvPr/>
        </p:nvSpPr>
        <p:spPr>
          <a:xfrm>
            <a:off x="875030" y="3400425"/>
            <a:ext cx="2323465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l">
              <a:buNone/>
            </a:pPr>
            <a:r>
              <a:rPr lang="ru-RU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Приемные - 10</a:t>
            </a:r>
          </a:p>
        </p:txBody>
      </p:sp>
      <p:sp>
        <p:nvSpPr>
          <p:cNvPr id="18" name="Текстовое поле 17"/>
          <p:cNvSpPr txBox="1"/>
          <p:nvPr/>
        </p:nvSpPr>
        <p:spPr>
          <a:xfrm>
            <a:off x="875030" y="3789045"/>
            <a:ext cx="609600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l">
              <a:buNone/>
            </a:pPr>
            <a:r>
              <a:rPr lang="ru-RU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Матери - герои - 4</a:t>
            </a:r>
          </a:p>
        </p:txBody>
      </p:sp>
      <p:sp>
        <p:nvSpPr>
          <p:cNvPr id="19" name="Текстовое поле 18"/>
          <p:cNvSpPr txBox="1"/>
          <p:nvPr/>
        </p:nvSpPr>
        <p:spPr>
          <a:xfrm>
            <a:off x="874395" y="4177665"/>
            <a:ext cx="609600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l">
              <a:buNone/>
            </a:pPr>
            <a:r>
              <a:rPr lang="ru-RU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Отцы - одиночки - 20</a:t>
            </a:r>
          </a:p>
        </p:txBody>
      </p:sp>
      <p:sp>
        <p:nvSpPr>
          <p:cNvPr id="20" name="Текстовое поле 19"/>
          <p:cNvSpPr txBox="1"/>
          <p:nvPr/>
        </p:nvSpPr>
        <p:spPr>
          <a:xfrm>
            <a:off x="875030" y="4566285"/>
            <a:ext cx="609600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l">
              <a:buNone/>
            </a:pPr>
            <a:r>
              <a:rPr lang="ru-RU" altLang="en-US" sz="1600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Опекунские - 17 </a:t>
            </a:r>
          </a:p>
        </p:txBody>
      </p:sp>
      <p:pic>
        <p:nvPicPr>
          <p:cNvPr id="21" name="Изображение 20"/>
          <p:cNvPicPr/>
          <p:nvPr/>
        </p:nvPicPr>
        <p:blipFill>
          <a:blip r:embed="rId6"/>
          <a:stretch>
            <a:fillRect/>
          </a:stretch>
        </p:blipFill>
        <p:spPr>
          <a:xfrm>
            <a:off x="4644390" y="2226945"/>
            <a:ext cx="3129280" cy="3585210"/>
          </a:xfrm>
          <a:prstGeom prst="rect">
            <a:avLst/>
          </a:prstGeom>
        </p:spPr>
      </p:pic>
      <p:pic>
        <p:nvPicPr>
          <p:cNvPr id="22" name="Изображение 21"/>
          <p:cNvPicPr/>
          <p:nvPr/>
        </p:nvPicPr>
        <p:blipFill>
          <a:blip r:embed="rId7"/>
          <a:stretch>
            <a:fillRect/>
          </a:stretch>
        </p:blipFill>
        <p:spPr>
          <a:xfrm>
            <a:off x="8642985" y="2226945"/>
            <a:ext cx="3007995" cy="3514090"/>
          </a:xfrm>
          <a:prstGeom prst="rect">
            <a:avLst/>
          </a:prstGeom>
        </p:spPr>
      </p:pic>
      <p:pic>
        <p:nvPicPr>
          <p:cNvPr id="23" name="Изображение 22"/>
          <p:cNvPicPr/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628515" y="2226945"/>
            <a:ext cx="3145155" cy="678180"/>
          </a:xfrm>
          <a:prstGeom prst="rect">
            <a:avLst/>
          </a:prstGeom>
        </p:spPr>
      </p:pic>
      <p:sp>
        <p:nvSpPr>
          <p:cNvPr id="3" name="Объект 2"/>
          <p:cNvSpPr>
            <a:spLocks noGrp="1"/>
          </p:cNvSpPr>
          <p:nvPr>
            <p:ph sz="half" idx="2"/>
          </p:nvPr>
        </p:nvSpPr>
        <p:spPr>
          <a:xfrm>
            <a:off x="4649470" y="2358390"/>
            <a:ext cx="3128645" cy="5264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en-US" sz="1555">
                <a:solidFill>
                  <a:schemeClr val="accent2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на территории Горного улуса на 01.01.2025 г.</a:t>
            </a:r>
          </a:p>
          <a:p>
            <a:pPr marL="0" indent="0" algn="ctr">
              <a:buNone/>
            </a:pPr>
            <a:endParaRPr lang="en-US" altLang="en-US" sz="1555">
              <a:solidFill>
                <a:schemeClr val="accent2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4" name="Изображение 23"/>
          <p:cNvPicPr/>
          <p:nvPr/>
        </p:nvPicPr>
        <p:blipFill>
          <a:blip r:embed="rId8"/>
          <a:stretch>
            <a:fillRect/>
          </a:stretch>
        </p:blipFill>
        <p:spPr>
          <a:xfrm>
            <a:off x="4876165" y="3135630"/>
            <a:ext cx="264795" cy="213360"/>
          </a:xfrm>
          <a:prstGeom prst="rect">
            <a:avLst/>
          </a:prstGeom>
        </p:spPr>
      </p:pic>
      <p:pic>
        <p:nvPicPr>
          <p:cNvPr id="25" name="Изображение 24"/>
          <p:cNvPicPr/>
          <p:nvPr/>
        </p:nvPicPr>
        <p:blipFill>
          <a:blip r:embed="rId8"/>
          <a:stretch>
            <a:fillRect/>
          </a:stretch>
        </p:blipFill>
        <p:spPr>
          <a:xfrm>
            <a:off x="4876165" y="3601085"/>
            <a:ext cx="264795" cy="217805"/>
          </a:xfrm>
          <a:prstGeom prst="rect">
            <a:avLst/>
          </a:prstGeom>
        </p:spPr>
      </p:pic>
      <p:pic>
        <p:nvPicPr>
          <p:cNvPr id="26" name="Изображение 25"/>
          <p:cNvPicPr/>
          <p:nvPr/>
        </p:nvPicPr>
        <p:blipFill>
          <a:blip r:embed="rId8"/>
          <a:stretch>
            <a:fillRect/>
          </a:stretch>
        </p:blipFill>
        <p:spPr>
          <a:xfrm>
            <a:off x="4876165" y="4070350"/>
            <a:ext cx="264795" cy="213360"/>
          </a:xfrm>
          <a:prstGeom prst="rect">
            <a:avLst/>
          </a:prstGeom>
        </p:spPr>
      </p:pic>
      <p:pic>
        <p:nvPicPr>
          <p:cNvPr id="27" name="Изображение 26"/>
          <p:cNvPicPr/>
          <p:nvPr/>
        </p:nvPicPr>
        <p:blipFill>
          <a:blip r:embed="rId8"/>
          <a:stretch>
            <a:fillRect/>
          </a:stretch>
        </p:blipFill>
        <p:spPr>
          <a:xfrm>
            <a:off x="4876165" y="4566285"/>
            <a:ext cx="264795" cy="213360"/>
          </a:xfrm>
          <a:prstGeom prst="rect">
            <a:avLst/>
          </a:prstGeom>
        </p:spPr>
      </p:pic>
      <p:sp>
        <p:nvSpPr>
          <p:cNvPr id="28" name="Текстовое поле 27"/>
          <p:cNvSpPr txBox="1"/>
          <p:nvPr/>
        </p:nvSpPr>
        <p:spPr>
          <a:xfrm>
            <a:off x="5140960" y="3073400"/>
            <a:ext cx="250253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974806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Рождаемость - 128</a:t>
            </a:r>
          </a:p>
        </p:txBody>
      </p:sp>
      <p:sp>
        <p:nvSpPr>
          <p:cNvPr id="29" name="Текстовое поле 28"/>
          <p:cNvSpPr txBox="1"/>
          <p:nvPr/>
        </p:nvSpPr>
        <p:spPr>
          <a:xfrm>
            <a:off x="5140960" y="3548380"/>
            <a:ext cx="239839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1600">
                <a:solidFill>
                  <a:srgbClr val="974806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Смертность - 103</a:t>
            </a:r>
          </a:p>
        </p:txBody>
      </p:sp>
      <p:sp>
        <p:nvSpPr>
          <p:cNvPr id="30" name="Текстовое поле 29"/>
          <p:cNvSpPr txBox="1"/>
          <p:nvPr/>
        </p:nvSpPr>
        <p:spPr>
          <a:xfrm>
            <a:off x="5140960" y="4023995"/>
            <a:ext cx="250253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1600">
                <a:solidFill>
                  <a:srgbClr val="974806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Заключение брака - 18</a:t>
            </a:r>
          </a:p>
        </p:txBody>
      </p:sp>
      <p:sp>
        <p:nvSpPr>
          <p:cNvPr id="31" name="Текстовое поле 30"/>
          <p:cNvSpPr txBox="1"/>
          <p:nvPr/>
        </p:nvSpPr>
        <p:spPr>
          <a:xfrm>
            <a:off x="5140960" y="4469130"/>
            <a:ext cx="257365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1600">
                <a:solidFill>
                  <a:srgbClr val="974806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Расторжение брака - 26</a:t>
            </a:r>
          </a:p>
        </p:txBody>
      </p:sp>
      <p:pic>
        <p:nvPicPr>
          <p:cNvPr id="32" name="Изображение 31"/>
          <p:cNvPicPr/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642985" y="2199005"/>
            <a:ext cx="3007360" cy="678180"/>
          </a:xfrm>
          <a:prstGeom prst="rect">
            <a:avLst/>
          </a:prstGeom>
        </p:spPr>
      </p:pic>
      <p:sp>
        <p:nvSpPr>
          <p:cNvPr id="33" name="Текстовое поле 32"/>
          <p:cNvSpPr txBox="1"/>
          <p:nvPr/>
        </p:nvSpPr>
        <p:spPr>
          <a:xfrm>
            <a:off x="8642985" y="2253615"/>
            <a:ext cx="3008630" cy="65468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1400" b="1">
                <a:solidFill>
                  <a:srgbClr val="0070C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на территории Горного улуса проживает 3486 молодых граждан</a:t>
            </a:r>
          </a:p>
        </p:txBody>
      </p:sp>
      <p:pic>
        <p:nvPicPr>
          <p:cNvPr id="34" name="Изображение 33"/>
          <p:cNvPicPr/>
          <p:nvPr/>
        </p:nvPicPr>
        <p:blipFill>
          <a:blip r:embed="rId9"/>
          <a:stretch>
            <a:fillRect/>
          </a:stretch>
        </p:blipFill>
        <p:spPr>
          <a:xfrm>
            <a:off x="8837930" y="3209290"/>
            <a:ext cx="245110" cy="247015"/>
          </a:xfrm>
          <a:prstGeom prst="rect">
            <a:avLst/>
          </a:prstGeom>
        </p:spPr>
      </p:pic>
      <p:sp>
        <p:nvSpPr>
          <p:cNvPr id="35" name="Текстовое поле 34"/>
          <p:cNvSpPr txBox="1"/>
          <p:nvPr/>
        </p:nvSpPr>
        <p:spPr>
          <a:xfrm>
            <a:off x="9083040" y="3160395"/>
            <a:ext cx="2371725" cy="1076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0070C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В возрасте от 14 до 35 лет (29,21% от общей численности населения улуса) </a:t>
            </a:r>
          </a:p>
        </p:txBody>
      </p:sp>
      <p:pic>
        <p:nvPicPr>
          <p:cNvPr id="36" name="Изображение 35"/>
          <p:cNvPicPr/>
          <p:nvPr/>
        </p:nvPicPr>
        <p:blipFill>
          <a:blip r:embed="rId10"/>
          <a:stretch>
            <a:fillRect/>
          </a:stretch>
        </p:blipFill>
        <p:spPr>
          <a:xfrm>
            <a:off x="11137106" y="828516"/>
            <a:ext cx="838517" cy="112426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мещающее содержимое 1"/>
          <p:cNvSpPr>
            <a:spLocks noGrp="1"/>
          </p:cNvSpPr>
          <p:nvPr>
            <p:ph sz="half" idx="1"/>
          </p:nvPr>
        </p:nvSpPr>
        <p:spPr>
          <a:xfrm>
            <a:off x="1362710" y="2678430"/>
            <a:ext cx="2176780" cy="1106805"/>
          </a:xfrm>
        </p:spPr>
        <p:txBody>
          <a:bodyPr/>
          <a:lstStyle/>
          <a:p>
            <a:pPr marL="0" indent="0">
              <a:buNone/>
            </a:pPr>
            <a:r>
              <a:rPr lang="ru-RU" altLang="en-US"/>
              <a:t>.</a:t>
            </a:r>
          </a:p>
        </p:txBody>
      </p:sp>
      <p:sp>
        <p:nvSpPr>
          <p:cNvPr id="3" name="Замещающее содержимое 2"/>
          <p:cNvSpPr>
            <a:spLocks noGrp="1"/>
          </p:cNvSpPr>
          <p:nvPr>
            <p:ph sz="half" idx="2"/>
          </p:nvPr>
        </p:nvSpPr>
        <p:spPr>
          <a:xfrm>
            <a:off x="4986655" y="4275455"/>
            <a:ext cx="6149975" cy="22523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sz="24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Реализуется масштабная программа, направленная на сохранение и укрепление здоровья населения, формирование культуры ответственного отношения к здоровью, развитие инфраструктуры и внедрение современных подходов в здравоохранении.</a:t>
            </a:r>
          </a:p>
          <a:p>
            <a:endParaRPr lang="en-US" altLang="en-US" sz="2400">
              <a:solidFill>
                <a:schemeClr val="accent6">
                  <a:lumMod val="5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118235" y="837565"/>
            <a:ext cx="10253345" cy="513715"/>
          </a:xfrm>
        </p:spPr>
        <p:txBody>
          <a:bodyPr>
            <a:normAutofit fontScale="90000"/>
          </a:bodyPr>
          <a:lstStyle/>
          <a:p>
            <a:r>
              <a:rPr lang="en-US" altLang="en-US" sz="3555"/>
              <a:t>2026 год здоровья в Горном улусе</a:t>
            </a:r>
          </a:p>
        </p:txBody>
      </p:sp>
      <p:pic>
        <p:nvPicPr>
          <p:cNvPr id="5" name="Изображение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4194" y="837406"/>
            <a:ext cx="447992" cy="476567"/>
          </a:xfrm>
          <a:prstGeom prst="rect">
            <a:avLst/>
          </a:prstGeom>
        </p:spPr>
      </p:pic>
      <p:pic>
        <p:nvPicPr>
          <p:cNvPr id="6" name="Изображение 5"/>
          <p:cNvPicPr/>
          <p:nvPr/>
        </p:nvPicPr>
        <p:blipFill>
          <a:blip r:embed="rId3"/>
          <a:stretch>
            <a:fillRect/>
          </a:stretch>
        </p:blipFill>
        <p:spPr>
          <a:xfrm>
            <a:off x="1597025" y="1532255"/>
            <a:ext cx="3110230" cy="2466975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4"/>
          <a:stretch>
            <a:fillRect/>
          </a:stretch>
        </p:blipFill>
        <p:spPr>
          <a:xfrm>
            <a:off x="5973445" y="1588135"/>
            <a:ext cx="3811905" cy="2354580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5"/>
          <a:stretch>
            <a:fillRect/>
          </a:stretch>
        </p:blipFill>
        <p:spPr>
          <a:xfrm>
            <a:off x="1362710" y="4276090"/>
            <a:ext cx="1143635" cy="1763395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6"/>
          <a:stretch>
            <a:fillRect/>
          </a:stretch>
        </p:blipFill>
        <p:spPr>
          <a:xfrm>
            <a:off x="2920365" y="4507230"/>
            <a:ext cx="1257935" cy="178879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859155" y="728980"/>
            <a:ext cx="10670540" cy="723900"/>
          </a:xfrm>
        </p:spPr>
        <p:txBody>
          <a:bodyPr>
            <a:normAutofit/>
          </a:bodyPr>
          <a:lstStyle/>
          <a:p>
            <a:r>
              <a:rPr lang="en-US" altLang="en-US" sz="2800"/>
              <a:t>День здоровья «Чэбдик Чэппиэр» в Горном улусе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432435" y="1457960"/>
            <a:ext cx="3273425" cy="968375"/>
          </a:xfrm>
        </p:spPr>
        <p:txBody>
          <a:bodyPr>
            <a:normAutofit fontScale="90000"/>
          </a:bodyPr>
          <a:lstStyle/>
          <a:p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Лекции для работников ЦДО «Женское здоровье», провела  акушерка Антонова Т.И.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358299" y="796766"/>
            <a:ext cx="447992" cy="476567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675005" y="2303780"/>
            <a:ext cx="2634615" cy="1949450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1056640" y="3768725"/>
            <a:ext cx="1871980" cy="2029460"/>
          </a:xfrm>
          <a:prstGeom prst="rect">
            <a:avLst/>
          </a:prstGeom>
        </p:spPr>
      </p:pic>
      <p:sp>
        <p:nvSpPr>
          <p:cNvPr id="9" name="Текстовое поле 8"/>
          <p:cNvSpPr txBox="1"/>
          <p:nvPr/>
        </p:nvSpPr>
        <p:spPr>
          <a:xfrm>
            <a:off x="358140" y="5798185"/>
            <a:ext cx="3586480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CD1E22"/>
                </a:solidFill>
                <a:latin typeface="Times New Roman" panose="02020603050405020304"/>
                <a:ea typeface="Times New Roman" panose="02020603050405020304"/>
              </a:rPr>
              <a:t>Мастер класс по оказанию первой помощи для социальных работников, провел фельдшер СМП Олесов Н.Н</a:t>
            </a:r>
          </a:p>
        </p:txBody>
      </p:sp>
      <p:pic>
        <p:nvPicPr>
          <p:cNvPr id="10" name="Изображение 9"/>
          <p:cNvPicPr/>
          <p:nvPr/>
        </p:nvPicPr>
        <p:blipFill>
          <a:blip r:embed="rId5"/>
          <a:stretch>
            <a:fillRect/>
          </a:stretch>
        </p:blipFill>
        <p:spPr>
          <a:xfrm>
            <a:off x="4166235" y="1730375"/>
            <a:ext cx="3376295" cy="3254375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6"/>
          <a:stretch>
            <a:fillRect/>
          </a:stretch>
        </p:blipFill>
        <p:spPr>
          <a:xfrm>
            <a:off x="8002905" y="1981200"/>
            <a:ext cx="3109595" cy="3371215"/>
          </a:xfrm>
          <a:prstGeom prst="rect">
            <a:avLst/>
          </a:prstGeom>
        </p:spPr>
      </p:pic>
      <p:sp>
        <p:nvSpPr>
          <p:cNvPr id="12" name="Текстовое поле 11"/>
          <p:cNvSpPr txBox="1"/>
          <p:nvPr/>
        </p:nvSpPr>
        <p:spPr>
          <a:xfrm>
            <a:off x="4411980" y="4897755"/>
            <a:ext cx="3018790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 algn="ctr">
              <a:buFont typeface="Arial" panose="020B0604020202020204"/>
              <a:buNone/>
            </a:pPr>
            <a:r>
              <a:rPr sz="16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Обучение  работников социальной службы по долговременному уходу </a:t>
            </a:r>
          </a:p>
        </p:txBody>
      </p:sp>
      <p:sp>
        <p:nvSpPr>
          <p:cNvPr id="14" name="Текстовое поле 13"/>
          <p:cNvSpPr txBox="1"/>
          <p:nvPr/>
        </p:nvSpPr>
        <p:spPr>
          <a:xfrm>
            <a:off x="8002905" y="5426710"/>
            <a:ext cx="3002280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CD1E22"/>
                </a:solidFill>
                <a:latin typeface="Times New Roman" panose="02020603050405020304"/>
                <a:ea typeface="Times New Roman" panose="02020603050405020304"/>
              </a:rPr>
              <a:t>«Час здоровья», посвященный активным годам жизни и сохранению энергии молодости, где выступила  врач-терапевт Сайына Никитина.</a:t>
            </a:r>
          </a:p>
        </p:txBody>
      </p:sp>
      <p:pic>
        <p:nvPicPr>
          <p:cNvPr id="15" name="Изображение 14"/>
          <p:cNvPicPr/>
          <p:nvPr/>
        </p:nvPicPr>
        <p:blipFill>
          <a:blip r:embed="rId7"/>
          <a:stretch>
            <a:fillRect/>
          </a:stretch>
        </p:blipFill>
        <p:spPr>
          <a:xfrm>
            <a:off x="11233626" y="883126"/>
            <a:ext cx="838517" cy="135286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030605" y="749935"/>
            <a:ext cx="10515600" cy="985520"/>
          </a:xfrm>
        </p:spPr>
        <p:txBody>
          <a:bodyPr>
            <a:normAutofit fontScale="90000"/>
          </a:bodyPr>
          <a:lstStyle/>
          <a:p>
            <a:r>
              <a:rPr lang="en-US" altLang="en-US" sz="3110"/>
              <a:t>В Горном улусе реализуется несколько важных проектов, направленных на заботу о жителях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5434965" y="2351405"/>
            <a:ext cx="4951095" cy="1151255"/>
          </a:xfrm>
        </p:spPr>
        <p:txBody>
          <a:bodyPr>
            <a:noAutofit/>
          </a:bodyPr>
          <a:lstStyle/>
          <a:p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рамках этого проекта еженедельно по четвергам по графику врачи и медсёстры Горной ЦРБ выезжают в сёла, для обследования, беседы и приема граждан.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288925" y="910590"/>
            <a:ext cx="682625" cy="70358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166475" y="749935"/>
            <a:ext cx="787400" cy="1094105"/>
          </a:xfrm>
          <a:prstGeom prst="rect">
            <a:avLst/>
          </a:prstGeom>
        </p:spPr>
      </p:pic>
      <p:sp>
        <p:nvSpPr>
          <p:cNvPr id="8" name="Текстовое поле 7"/>
          <p:cNvSpPr txBox="1"/>
          <p:nvPr/>
        </p:nvSpPr>
        <p:spPr>
          <a:xfrm>
            <a:off x="5520055" y="1844040"/>
            <a:ext cx="3140075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2400" b="1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ea typeface="Arial" panose="020B0604020202020204"/>
                <a:cs typeface="Times New Roman" panose="02020603050405020304" charset="0"/>
              </a:rPr>
              <a:t>«Саҥарар Быраас»</a:t>
            </a:r>
          </a:p>
        </p:txBody>
      </p:sp>
      <p:pic>
        <p:nvPicPr>
          <p:cNvPr id="9" name="Изображение 8"/>
          <p:cNvPicPr/>
          <p:nvPr/>
        </p:nvPicPr>
        <p:blipFill>
          <a:blip r:embed="rId4"/>
          <a:stretch>
            <a:fillRect/>
          </a:stretch>
        </p:blipFill>
        <p:spPr>
          <a:xfrm>
            <a:off x="669925" y="1735455"/>
            <a:ext cx="2177415" cy="158496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5"/>
          <a:stretch>
            <a:fillRect/>
          </a:stretch>
        </p:blipFill>
        <p:spPr>
          <a:xfrm>
            <a:off x="1824990" y="2599055"/>
            <a:ext cx="2583180" cy="143764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6"/>
          <a:stretch>
            <a:fillRect/>
          </a:stretch>
        </p:blipFill>
        <p:spPr>
          <a:xfrm>
            <a:off x="802640" y="3708400"/>
            <a:ext cx="2044065" cy="1736090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7"/>
          <a:stretch>
            <a:fillRect/>
          </a:stretch>
        </p:blipFill>
        <p:spPr>
          <a:xfrm>
            <a:off x="3109595" y="3778250"/>
            <a:ext cx="2222500" cy="173609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8"/>
          <a:stretch>
            <a:fillRect/>
          </a:stretch>
        </p:blipFill>
        <p:spPr>
          <a:xfrm>
            <a:off x="1632585" y="5074920"/>
            <a:ext cx="2009140" cy="1569085"/>
          </a:xfrm>
          <a:prstGeom prst="rect">
            <a:avLst/>
          </a:prstGeom>
        </p:spPr>
      </p:pic>
      <p:sp>
        <p:nvSpPr>
          <p:cNvPr id="14" name="Текстовое поле 13"/>
          <p:cNvSpPr txBox="1"/>
          <p:nvPr/>
        </p:nvSpPr>
        <p:spPr>
          <a:xfrm>
            <a:off x="6168390" y="3969703"/>
            <a:ext cx="5080000" cy="39878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ea typeface="Arial" panose="020B0604020202020204"/>
                <a:cs typeface="Times New Roman" panose="02020603050405020304" charset="0"/>
              </a:rPr>
              <a:t>"СТОП КАРИЕС !" </a:t>
            </a:r>
          </a:p>
        </p:txBody>
      </p:sp>
      <p:sp>
        <p:nvSpPr>
          <p:cNvPr id="15" name="Текстовое поле 14"/>
          <p:cNvSpPr txBox="1"/>
          <p:nvPr/>
        </p:nvSpPr>
        <p:spPr>
          <a:xfrm>
            <a:off x="6086475" y="4452303"/>
            <a:ext cx="5080000" cy="163004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Проект работает в детских садах и школах. </a:t>
            </a:r>
          </a:p>
          <a:p>
            <a:pPr indent="0">
              <a:buFont typeface="Arial" panose="020B0604020202020204"/>
              <a:buNone/>
            </a:pP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Его главная задача — научить детей правильно чистить зубы и заботиться о здоровье полости рта, чтобы предотвратить появление кариеса.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838200" y="828675"/>
            <a:ext cx="10288905" cy="662305"/>
          </a:xfrm>
        </p:spPr>
        <p:txBody>
          <a:bodyPr>
            <a:normAutofit/>
          </a:bodyPr>
          <a:lstStyle/>
          <a:p>
            <a:r>
              <a:rPr lang="en-US" altLang="en-US" sz="3110" b="1">
                <a:latin typeface="Times New Roman" panose="02020603050405020304" charset="0"/>
                <a:cs typeface="Times New Roman" panose="02020603050405020304" charset="0"/>
              </a:rPr>
              <a:t>Проект «Точка здоровья» для населения Горного улуса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4464050" y="4210050"/>
            <a:ext cx="6139180" cy="2319020"/>
          </a:xfrm>
        </p:spPr>
        <p:txBody>
          <a:bodyPr>
            <a:normAutofit fontScale="87500" lnSpcReduction="10000"/>
          </a:bodyPr>
          <a:lstStyle/>
          <a:p>
            <a:r>
              <a:rPr lang="en-US" altLang="en-US" sz="24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Особая гордость нашего улуса — авторы этого проекта.</a:t>
            </a:r>
          </a:p>
          <a:p>
            <a:r>
              <a:rPr lang="en-US" altLang="en-US" sz="24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Разработкой «Точки здоровья» занимались ученики 10 класса БСОШ им. С. П. Данилова: Бережнов Герман, Фёдоров Вадим и Ксенофонтов Пётр. </a:t>
            </a:r>
          </a:p>
          <a:p>
            <a:r>
              <a:rPr lang="en-US" altLang="en-US" sz="24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Их работа — яркий пример того, как молодёжь вносит реальный вклад в развитие общества.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358299" y="921226"/>
            <a:ext cx="447992" cy="476567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288395" y="828675"/>
            <a:ext cx="743585" cy="866775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1344295" y="1501775"/>
            <a:ext cx="3752850" cy="2446020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5985510" y="1695450"/>
            <a:ext cx="3646170" cy="239268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6"/>
          <a:stretch>
            <a:fillRect/>
          </a:stretch>
        </p:blipFill>
        <p:spPr>
          <a:xfrm>
            <a:off x="643255" y="4093210"/>
            <a:ext cx="3442970" cy="24358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905000" y="726440"/>
            <a:ext cx="10287000" cy="932815"/>
          </a:xfrm>
        </p:spPr>
        <p:txBody>
          <a:bodyPr>
            <a:normAutofit/>
          </a:bodyPr>
          <a:lstStyle/>
          <a:p>
            <a:r>
              <a:rPr lang="en-US" altLang="en-US" sz="2400"/>
              <a:t>Здоровый образ жизни и укрепление общественного здоровья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480060" y="1939290"/>
            <a:ext cx="6706235" cy="1257300"/>
          </a:xfrm>
        </p:spPr>
        <p:txBody>
          <a:bodyPr>
            <a:normAutofit/>
          </a:bodyPr>
          <a:lstStyle/>
          <a:p>
            <a:r>
              <a:rPr lang="en-US" altLang="en-US"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Для поддержки семьи и молодёжи</a:t>
            </a:r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введён сертификат для молодожёнов, предоставляющий молодым семьям право на бесплатное комплексное обследование репродуктивного здоровья для обоих супругов.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" y="828675"/>
            <a:ext cx="685800" cy="83058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206500" y="828675"/>
            <a:ext cx="605155" cy="659130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7806055" y="1398270"/>
            <a:ext cx="1284605" cy="2047875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9373870" y="1487805"/>
            <a:ext cx="2018030" cy="142367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6"/>
          <a:stretch>
            <a:fillRect/>
          </a:stretch>
        </p:blipFill>
        <p:spPr>
          <a:xfrm>
            <a:off x="9618980" y="3100705"/>
            <a:ext cx="2092325" cy="129540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7"/>
          <a:stretch>
            <a:fillRect/>
          </a:stretch>
        </p:blipFill>
        <p:spPr>
          <a:xfrm>
            <a:off x="7464425" y="3740150"/>
            <a:ext cx="1968500" cy="1275715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8"/>
          <a:stretch>
            <a:fillRect/>
          </a:stretch>
        </p:blipFill>
        <p:spPr>
          <a:xfrm>
            <a:off x="7464425" y="5309870"/>
            <a:ext cx="2228850" cy="1235075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9"/>
          <a:stretch>
            <a:fillRect/>
          </a:stretch>
        </p:blipFill>
        <p:spPr>
          <a:xfrm>
            <a:off x="9935845" y="4585335"/>
            <a:ext cx="1626870" cy="1918970"/>
          </a:xfrm>
          <a:prstGeom prst="rect">
            <a:avLst/>
          </a:prstGeom>
        </p:spPr>
      </p:pic>
      <p:sp>
        <p:nvSpPr>
          <p:cNvPr id="14" name="Текстовое поле 13"/>
          <p:cNvSpPr txBox="1"/>
          <p:nvPr/>
        </p:nvSpPr>
        <p:spPr>
          <a:xfrm>
            <a:off x="480060" y="3383280"/>
            <a:ext cx="6481445" cy="873125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Организована площадка</a:t>
            </a: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 для проведения тестирования по нормативам ГТО для всех возрастных ступеней (от 6 до 70 лет и старше).</a:t>
            </a:r>
          </a:p>
        </p:txBody>
      </p:sp>
      <p:sp>
        <p:nvSpPr>
          <p:cNvPr id="15" name="Текстовое поле 14"/>
          <p:cNvSpPr txBox="1"/>
          <p:nvPr/>
        </p:nvSpPr>
        <p:spPr>
          <a:xfrm>
            <a:off x="480060" y="4722495"/>
            <a:ext cx="609600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US"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магазинах Горного улуса организована «Полка здоровья»</a:t>
            </a:r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, где представлены продукты, способствующие укреплению здоровья. Инициатива направлена на повышение доступности полезной еды для всех жителей района.</a:t>
            </a:r>
          </a:p>
          <a:p>
            <a:endParaRPr lang="en-US" altLang="en-US" sz="2000">
              <a:solidFill>
                <a:schemeClr val="accent6">
                  <a:lumMod val="5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2000250" y="802640"/>
            <a:ext cx="9852025" cy="880745"/>
          </a:xfrm>
        </p:spPr>
        <p:txBody>
          <a:bodyPr>
            <a:normAutofit/>
          </a:bodyPr>
          <a:lstStyle/>
          <a:p>
            <a:r>
              <a:rPr lang="en-US" altLang="en-US" sz="2665">
                <a:sym typeface="+mn-ea"/>
              </a:rPr>
              <a:t>Здоровый образ жизни и укрепление общественного здоровья</a:t>
            </a:r>
            <a:endParaRPr lang="ru-RU" altLang="en-US" sz="2665"/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358140" y="1957705"/>
            <a:ext cx="6819900" cy="1527175"/>
          </a:xfrm>
        </p:spPr>
        <p:txBody>
          <a:bodyPr>
            <a:normAutofit fontScale="75000" lnSpcReduction="20000"/>
          </a:bodyPr>
          <a:lstStyle/>
          <a:p>
            <a:r>
              <a:rPr lang="en-US" altLang="en-US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рамках проекта «Здоровое питание</a:t>
            </a:r>
            <a:r>
              <a:rPr lang="ru-RU" altLang="en-US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»</a:t>
            </a:r>
            <a:r>
              <a:rPr lang="en-US" altLang="en-US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— здоровая нация» 17 марта 2025 года создано Муниципальное автономное учреждение (МАУ) — Центр организации питания «Саламаат». Основной задачей учреждения является организация и контроль системы здорового питания в образовательных и социальных учреждениях района.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227965" y="843280"/>
            <a:ext cx="753110" cy="840105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233170" y="921385"/>
            <a:ext cx="630555" cy="633095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7178040" y="1554480"/>
            <a:ext cx="1746250" cy="1579245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9335770" y="1554480"/>
            <a:ext cx="2258060" cy="1579245"/>
          </a:xfrm>
          <a:prstGeom prst="rect">
            <a:avLst/>
          </a:prstGeom>
        </p:spPr>
      </p:pic>
      <p:sp>
        <p:nvSpPr>
          <p:cNvPr id="10" name="Текстовое поле 9"/>
          <p:cNvSpPr txBox="1"/>
          <p:nvPr/>
        </p:nvSpPr>
        <p:spPr>
          <a:xfrm>
            <a:off x="358140" y="3568700"/>
            <a:ext cx="6652895" cy="1085850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Проведен III улусный женский форум «Весна Перемен» объединивший женщин Горного улуса: 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Организовано мероприятие, посвящённое вопросам женского здоровья, профилактики заболеваний и психологического благополучия.</a:t>
            </a:r>
          </a:p>
        </p:txBody>
      </p:sp>
      <p:sp>
        <p:nvSpPr>
          <p:cNvPr id="11" name="Текстовое поле 10"/>
          <p:cNvSpPr txBox="1"/>
          <p:nvPr/>
        </p:nvSpPr>
        <p:spPr>
          <a:xfrm>
            <a:off x="358775" y="5110480"/>
            <a:ext cx="6276340" cy="1088390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Акция «Трек Здоровья»:</a:t>
            </a: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 В рамках улусного форума здоровья проведены массовые оздоровительные мероприятия для населения</a:t>
            </a:r>
          </a:p>
        </p:txBody>
      </p:sp>
      <p:pic>
        <p:nvPicPr>
          <p:cNvPr id="13" name="Изображение 12"/>
          <p:cNvPicPr/>
          <p:nvPr/>
        </p:nvPicPr>
        <p:blipFill>
          <a:blip r:embed="rId6"/>
          <a:stretch>
            <a:fillRect/>
          </a:stretch>
        </p:blipFill>
        <p:spPr>
          <a:xfrm>
            <a:off x="6934835" y="3302000"/>
            <a:ext cx="2058670" cy="146621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7"/>
          <a:stretch>
            <a:fillRect/>
          </a:stretch>
        </p:blipFill>
        <p:spPr>
          <a:xfrm>
            <a:off x="9288145" y="3282315"/>
            <a:ext cx="2305685" cy="1596390"/>
          </a:xfrm>
          <a:prstGeom prst="rect">
            <a:avLst/>
          </a:prstGeom>
        </p:spPr>
      </p:pic>
      <p:pic>
        <p:nvPicPr>
          <p:cNvPr id="16" name="Изображение 15"/>
          <p:cNvPicPr/>
          <p:nvPr/>
        </p:nvPicPr>
        <p:blipFill>
          <a:blip r:embed="rId8"/>
          <a:stretch>
            <a:fillRect/>
          </a:stretch>
        </p:blipFill>
        <p:spPr>
          <a:xfrm>
            <a:off x="6873875" y="4936490"/>
            <a:ext cx="2119630" cy="1502410"/>
          </a:xfrm>
          <a:prstGeom prst="rect">
            <a:avLst/>
          </a:prstGeom>
        </p:spPr>
      </p:pic>
      <p:pic>
        <p:nvPicPr>
          <p:cNvPr id="17" name="Изображение 16"/>
          <p:cNvPicPr/>
          <p:nvPr/>
        </p:nvPicPr>
        <p:blipFill>
          <a:blip r:embed="rId9"/>
          <a:stretch>
            <a:fillRect/>
          </a:stretch>
        </p:blipFill>
        <p:spPr>
          <a:xfrm>
            <a:off x="9335770" y="5027295"/>
            <a:ext cx="2275205" cy="14859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270510" y="819150"/>
            <a:ext cx="9860915" cy="1021715"/>
          </a:xfrm>
        </p:spPr>
        <p:txBody>
          <a:bodyPr>
            <a:normAutofit/>
          </a:bodyPr>
          <a:lstStyle/>
          <a:p>
            <a:r>
              <a:rPr lang="en-US" altLang="en-US" sz="2000"/>
              <a:t>С целью реализации мероприятий, направленных на поддержку семьи, материнства, отцовства и детства, проведены следующие мероприятия: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358140" y="1840865"/>
            <a:ext cx="6733540" cy="1257300"/>
          </a:xfrm>
        </p:spPr>
        <p:txBody>
          <a:bodyPr/>
          <a:lstStyle/>
          <a:p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2025 году 8 многодетным матерям, родившим семерых и восьмерых детей из Горного улуса вручены знаки Высшей благодарности матери, </a:t>
            </a:r>
            <a:r>
              <a:rPr lang="en-US" altLang="en-US"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«Материнская слава»</a:t>
            </a:r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с выплатой по 100,0 и 200,0 тыс. рублей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10187305" y="919480"/>
            <a:ext cx="686435" cy="65913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200924" y="919321"/>
            <a:ext cx="657542" cy="762317"/>
          </a:xfrm>
          <a:prstGeom prst="rect">
            <a:avLst/>
          </a:prstGeom>
        </p:spPr>
      </p:pic>
      <p:sp>
        <p:nvSpPr>
          <p:cNvPr id="8" name="Текстовое поле 7"/>
          <p:cNvSpPr txBox="1"/>
          <p:nvPr/>
        </p:nvSpPr>
        <p:spPr>
          <a:xfrm>
            <a:off x="358140" y="3194050"/>
            <a:ext cx="6836410" cy="203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Ежегодно поощряются семьи улуса, отмечающие золотые и бриллиантовые юбилеи совместной жизни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. Супругам, отмечающим золотую свадьбу (50 лет совместной жизни), выплачивается единовременная денежная выплата в размере </a:t>
            </a: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10 000 рублей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, а к бриллиантовой свадьбе (60 лет) — </a:t>
            </a: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15 000 рублей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. В 2025 году торжественные мероприятия и чествования по случаю юбилейных годовщин были организованы для </a:t>
            </a: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13 семей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.</a:t>
            </a:r>
          </a:p>
        </p:txBody>
      </p:sp>
      <p:sp>
        <p:nvSpPr>
          <p:cNvPr id="9" name="Текстовое поле 8"/>
          <p:cNvSpPr txBox="1"/>
          <p:nvPr/>
        </p:nvSpPr>
        <p:spPr>
          <a:xfrm>
            <a:off x="438150" y="5407025"/>
            <a:ext cx="6573520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В целях стимулирования рождаемости в улусе </a:t>
            </a:r>
            <a:r>
              <a:rPr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при рождении 4 и 6 ребенка оказывается социальная поддержка на получение теленка. В 2025 году получили поддержку 20 семей улуса.</a:t>
            </a:r>
          </a:p>
        </p:txBody>
      </p:sp>
      <p:pic>
        <p:nvPicPr>
          <p:cNvPr id="10" name="Изображение 9"/>
          <p:cNvPicPr/>
          <p:nvPr/>
        </p:nvPicPr>
        <p:blipFill>
          <a:blip r:embed="rId4"/>
          <a:stretch>
            <a:fillRect/>
          </a:stretch>
        </p:blipFill>
        <p:spPr>
          <a:xfrm>
            <a:off x="7385526" y="1879441"/>
            <a:ext cx="1981517" cy="1314767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5"/>
          <a:stretch>
            <a:fillRect/>
          </a:stretch>
        </p:blipFill>
        <p:spPr>
          <a:xfrm>
            <a:off x="9222105" y="2052955"/>
            <a:ext cx="2582545" cy="1289685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6"/>
          <a:stretch>
            <a:fillRect/>
          </a:stretch>
        </p:blipFill>
        <p:spPr>
          <a:xfrm>
            <a:off x="7292340" y="3324225"/>
            <a:ext cx="2015490" cy="1424305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7"/>
          <a:stretch>
            <a:fillRect/>
          </a:stretch>
        </p:blipFill>
        <p:spPr>
          <a:xfrm>
            <a:off x="9405620" y="3429000"/>
            <a:ext cx="2215515" cy="1501775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8"/>
          <a:stretch>
            <a:fillRect/>
          </a:stretch>
        </p:blipFill>
        <p:spPr>
          <a:xfrm>
            <a:off x="7193915" y="4922520"/>
            <a:ext cx="2175510" cy="1593850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9"/>
          <a:stretch>
            <a:fillRect/>
          </a:stretch>
        </p:blipFill>
        <p:spPr>
          <a:xfrm>
            <a:off x="9551670" y="5017135"/>
            <a:ext cx="2138045" cy="15684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306070" y="748665"/>
            <a:ext cx="10515600" cy="889000"/>
          </a:xfrm>
        </p:spPr>
        <p:txBody>
          <a:bodyPr>
            <a:normAutofit/>
          </a:bodyPr>
          <a:lstStyle/>
          <a:p>
            <a:r>
              <a:rPr lang="en-US" altLang="en-US" sz="1780"/>
              <a:t>С целью реализации мероприятий, направленных на поддержку семьи, материнства, отцовства и детства, проведены следующие мероприятия:</a:t>
            </a:r>
            <a:endParaRPr lang="en-US" altLang="en-US"/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306070" y="1852295"/>
            <a:ext cx="6654165" cy="1039495"/>
          </a:xfrm>
        </p:spPr>
        <p:txBody>
          <a:bodyPr/>
          <a:lstStyle/>
          <a:p>
            <a:r>
              <a:rPr lang="en-US" altLang="en-US"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улусе ежегодно публикуется Книга почета лучших семей,</a:t>
            </a:r>
            <a:r>
              <a:rPr lang="en-US" altLang="en-US" sz="2000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которая хранится в улусном краеведческом музее с.Бердигестях.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10181590" y="875665"/>
            <a:ext cx="640080" cy="598805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201559" y="875506"/>
            <a:ext cx="657542" cy="762317"/>
          </a:xfrm>
          <a:prstGeom prst="rect">
            <a:avLst/>
          </a:prstGeom>
        </p:spPr>
      </p:pic>
      <p:sp>
        <p:nvSpPr>
          <p:cNvPr id="8" name="Текстовое поле 7"/>
          <p:cNvSpPr txBox="1"/>
          <p:nvPr/>
        </p:nvSpPr>
        <p:spPr>
          <a:xfrm>
            <a:off x="306070" y="2891790"/>
            <a:ext cx="6311265" cy="1724025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Учрежден муниципальный знак «Ийэ5э махтал» с денежным вознаграждением,</a:t>
            </a: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 ежегодно награждаются 3 матерей, достойно воспитавших своих детей и внесших значительный вклад в развитие семейной политики улуса.</a:t>
            </a:r>
          </a:p>
        </p:txBody>
      </p:sp>
      <p:sp>
        <p:nvSpPr>
          <p:cNvPr id="9" name="Текстовое поле 8"/>
          <p:cNvSpPr txBox="1"/>
          <p:nvPr/>
        </p:nvSpPr>
        <p:spPr>
          <a:xfrm>
            <a:off x="375920" y="4615815"/>
            <a:ext cx="6198235" cy="1938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2000" b="1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Традиционно ежегодно проводятся улусные конкурсы и  фестивали</a:t>
            </a:r>
            <a:r>
              <a:rPr sz="20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 «Семья года», «А5а курэ5э», «Далбар Хотун», «Дочки матери», «Семейный бизнес», «Дьол Тааьа», День защиты детей, Благотворительная Елка Главы улуса для детей - инвалидов и семей, находящихся в трудной жизненной ситуации.</a:t>
            </a:r>
          </a:p>
        </p:txBody>
      </p:sp>
      <p:pic>
        <p:nvPicPr>
          <p:cNvPr id="10" name="Изображение 9"/>
          <p:cNvPicPr/>
          <p:nvPr/>
        </p:nvPicPr>
        <p:blipFill>
          <a:blip r:embed="rId4"/>
          <a:stretch>
            <a:fillRect/>
          </a:stretch>
        </p:blipFill>
        <p:spPr>
          <a:xfrm>
            <a:off x="7056120" y="1637665"/>
            <a:ext cx="2218055" cy="169672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5"/>
          <a:stretch>
            <a:fillRect/>
          </a:stretch>
        </p:blipFill>
        <p:spPr>
          <a:xfrm>
            <a:off x="9551035" y="1852295"/>
            <a:ext cx="1901190" cy="1638935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6"/>
          <a:srcRect l="-2286" t="11872" r="2286"/>
          <a:stretch>
            <a:fillRect/>
          </a:stretch>
        </p:blipFill>
        <p:spPr>
          <a:xfrm>
            <a:off x="7185025" y="3369945"/>
            <a:ext cx="1798320" cy="166751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7"/>
          <a:stretch>
            <a:fillRect/>
          </a:stretch>
        </p:blipFill>
        <p:spPr>
          <a:xfrm>
            <a:off x="6813550" y="5072380"/>
            <a:ext cx="2303780" cy="1560830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8"/>
          <a:stretch>
            <a:fillRect/>
          </a:stretch>
        </p:blipFill>
        <p:spPr>
          <a:xfrm>
            <a:off x="9274175" y="3559175"/>
            <a:ext cx="2487930" cy="137604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9"/>
          <a:stretch>
            <a:fillRect/>
          </a:stretch>
        </p:blipFill>
        <p:spPr>
          <a:xfrm>
            <a:off x="9594215" y="5003165"/>
            <a:ext cx="1778000" cy="164719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601470" y="723900"/>
            <a:ext cx="10166350" cy="680720"/>
          </a:xfrm>
        </p:spPr>
        <p:txBody>
          <a:bodyPr>
            <a:normAutofit fontScale="90000"/>
          </a:bodyPr>
          <a:lstStyle/>
          <a:p>
            <a:r>
              <a:rPr lang="en-US" altLang="en-US" sz="3110"/>
              <a:t>Реализация мероприятий активного долголетия</a:t>
            </a:r>
            <a:r>
              <a:rPr lang="en-US" altLang="en-US"/>
              <a:t> 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358140" y="2132330"/>
            <a:ext cx="7275195" cy="1798955"/>
          </a:xfrm>
        </p:spPr>
        <p:txBody>
          <a:bodyPr>
            <a:normAutofit fontScale="90000" lnSpcReduction="10000"/>
          </a:bodyPr>
          <a:lstStyle/>
          <a:p>
            <a:r>
              <a:rPr lang="en-US" altLang="en-US">
                <a:solidFill>
                  <a:schemeClr val="accent6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В 2025 году выделено 1 417 235,36 рублей. Благодаря этой поддержке был запущен проект «Мои года – моё богатство», а также лагерь для пожилых пионеров "МЫ ИЗ СССР" реализуемые некоммерческими организациями Горного улуса. 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141129" y="723741"/>
            <a:ext cx="657542" cy="762317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975995" y="826135"/>
            <a:ext cx="552450" cy="520065"/>
          </a:xfrm>
          <a:prstGeom prst="rect">
            <a:avLst/>
          </a:prstGeom>
        </p:spPr>
      </p:pic>
      <p:sp>
        <p:nvSpPr>
          <p:cNvPr id="8" name="Текстовое поле 7"/>
          <p:cNvSpPr txBox="1"/>
          <p:nvPr/>
        </p:nvSpPr>
        <p:spPr>
          <a:xfrm>
            <a:off x="358140" y="4001135"/>
            <a:ext cx="6598920" cy="1464310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2400">
                <a:solidFill>
                  <a:schemeClr val="accent6">
                    <a:lumMod val="50000"/>
                  </a:schemeClr>
                </a:solidFill>
                <a:latin typeface="Times New Roman" panose="02020603050405020304"/>
                <a:ea typeface="Times New Roman" panose="02020603050405020304"/>
              </a:rPr>
              <a:t>Ежегодно с 2024г. всего 120 ветеранов категории дети войны и пожилые граждане улуса прошли медицинское обследование и оздоровление в медицинской клинике «Аврора».</a:t>
            </a:r>
          </a:p>
        </p:txBody>
      </p:sp>
      <p:pic>
        <p:nvPicPr>
          <p:cNvPr id="11" name="Изображение 10"/>
          <p:cNvPicPr/>
          <p:nvPr/>
        </p:nvPicPr>
        <p:blipFill>
          <a:blip r:embed="rId4"/>
          <a:stretch>
            <a:fillRect/>
          </a:stretch>
        </p:blipFill>
        <p:spPr>
          <a:xfrm>
            <a:off x="9845040" y="2332990"/>
            <a:ext cx="2111375" cy="179832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5"/>
          <a:stretch>
            <a:fillRect/>
          </a:stretch>
        </p:blipFill>
        <p:spPr>
          <a:xfrm>
            <a:off x="7210425" y="1572895"/>
            <a:ext cx="2752725" cy="1580515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6"/>
          <a:stretch>
            <a:fillRect/>
          </a:stretch>
        </p:blipFill>
        <p:spPr>
          <a:xfrm>
            <a:off x="7249795" y="3604260"/>
            <a:ext cx="2713355" cy="157861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7"/>
          <a:stretch>
            <a:fillRect/>
          </a:stretch>
        </p:blipFill>
        <p:spPr>
          <a:xfrm>
            <a:off x="9077960" y="4744085"/>
            <a:ext cx="2625090" cy="188531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873125" y="697865"/>
            <a:ext cx="10445750" cy="688340"/>
          </a:xfrm>
        </p:spPr>
        <p:txBody>
          <a:bodyPr>
            <a:normAutofit/>
          </a:bodyPr>
          <a:lstStyle/>
          <a:p>
            <a:r>
              <a:rPr lang="en-US" altLang="en-US" sz="2000"/>
              <a:t>Муниципальная программа «Укрепление общественного здоровья населения в Горном улусе»</a:t>
            </a:r>
            <a:endParaRPr lang="en-US" altLang="en-US"/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427990" y="1579880"/>
            <a:ext cx="6348730" cy="864235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Масштаб внедрения корпоративных программ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263049" y="803751"/>
            <a:ext cx="447992" cy="476567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3"/>
          <a:stretch>
            <a:fillRect/>
          </a:stretch>
        </p:blipFill>
        <p:spPr>
          <a:xfrm>
            <a:off x="9119870" y="1280160"/>
            <a:ext cx="2602230" cy="270383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4"/>
          <a:stretch>
            <a:fillRect/>
          </a:stretch>
        </p:blipFill>
        <p:spPr>
          <a:xfrm>
            <a:off x="11402219" y="624046"/>
            <a:ext cx="657542" cy="762317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8199120" y="3278505"/>
            <a:ext cx="2964815" cy="3228975"/>
          </a:xfrm>
          <a:prstGeom prst="rect">
            <a:avLst/>
          </a:prstGeom>
        </p:spPr>
      </p:pic>
      <p:sp>
        <p:nvSpPr>
          <p:cNvPr id="11" name="Текстовое поле 10"/>
          <p:cNvSpPr txBox="1"/>
          <p:nvPr/>
        </p:nvSpPr>
        <p:spPr>
          <a:xfrm>
            <a:off x="1170940" y="2533015"/>
            <a:ext cx="605726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4CAF5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организаций Горного улуса реализуют корпоративные программы «Сохранение и укрепление здоровья работников»</a:t>
            </a:r>
          </a:p>
        </p:txBody>
      </p:sp>
      <p:sp>
        <p:nvSpPr>
          <p:cNvPr id="12" name="Текстовое поле 11"/>
          <p:cNvSpPr txBox="1"/>
          <p:nvPr/>
        </p:nvSpPr>
        <p:spPr>
          <a:xfrm>
            <a:off x="480695" y="2444115"/>
            <a:ext cx="78168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ru-RU" sz="4000">
                <a:solidFill>
                  <a:srgbClr val="00B050"/>
                </a:solidFill>
                <a:latin typeface="Times New Roman" panose="02020603050405020304" charset="0"/>
                <a:ea typeface="Montserrat Black"/>
                <a:cs typeface="Times New Roman" panose="02020603050405020304" charset="0"/>
              </a:rPr>
              <a:t>80</a:t>
            </a:r>
          </a:p>
        </p:txBody>
      </p:sp>
      <p:pic>
        <p:nvPicPr>
          <p:cNvPr id="13" name="Изображение 12"/>
          <p:cNvPicPr/>
          <p:nvPr/>
        </p:nvPicPr>
        <p:blipFill>
          <a:blip r:embed="rId6"/>
          <a:stretch>
            <a:fillRect/>
          </a:stretch>
        </p:blipFill>
        <p:spPr>
          <a:xfrm>
            <a:off x="562610" y="3461385"/>
            <a:ext cx="520065" cy="443865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7"/>
          <a:stretch>
            <a:fillRect/>
          </a:stretch>
        </p:blipFill>
        <p:spPr>
          <a:xfrm>
            <a:off x="549275" y="4552950"/>
            <a:ext cx="532765" cy="373380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8"/>
          <a:stretch>
            <a:fillRect/>
          </a:stretch>
        </p:blipFill>
        <p:spPr>
          <a:xfrm>
            <a:off x="562610" y="5574030"/>
            <a:ext cx="519430" cy="394970"/>
          </a:xfrm>
          <a:prstGeom prst="rect">
            <a:avLst/>
          </a:prstGeom>
        </p:spPr>
      </p:pic>
      <p:sp>
        <p:nvSpPr>
          <p:cNvPr id="16" name="Текстовое поле 15"/>
          <p:cNvSpPr txBox="1"/>
          <p:nvPr/>
        </p:nvSpPr>
        <p:spPr>
          <a:xfrm>
            <a:off x="1170940" y="3461385"/>
            <a:ext cx="308800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Администрация муниципального района и поселений</a:t>
            </a:r>
          </a:p>
        </p:txBody>
      </p:sp>
      <p:pic>
        <p:nvPicPr>
          <p:cNvPr id="17" name="Изображение 16"/>
          <p:cNvPicPr/>
          <p:nvPr/>
        </p:nvPicPr>
        <p:blipFill>
          <a:blip r:embed="rId9"/>
          <a:stretch>
            <a:fillRect/>
          </a:stretch>
        </p:blipFill>
        <p:spPr>
          <a:xfrm>
            <a:off x="4831080" y="3461385"/>
            <a:ext cx="539750" cy="391795"/>
          </a:xfrm>
          <a:prstGeom prst="rect">
            <a:avLst/>
          </a:prstGeom>
        </p:spPr>
      </p:pic>
      <p:sp>
        <p:nvSpPr>
          <p:cNvPr id="18" name="Текстовое поле 17"/>
          <p:cNvSpPr txBox="1"/>
          <p:nvPr/>
        </p:nvSpPr>
        <p:spPr>
          <a:xfrm>
            <a:off x="5326380" y="3400742"/>
            <a:ext cx="5080000" cy="58356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Учреждения здравоохранения </a:t>
            </a:r>
          </a:p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(Горная ЦР</a:t>
            </a:r>
            <a:r>
              <a:rPr lang="ru-RU"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)</a:t>
            </a:r>
          </a:p>
        </p:txBody>
      </p:sp>
      <p:sp>
        <p:nvSpPr>
          <p:cNvPr id="19" name="Текстовое поле 18"/>
          <p:cNvSpPr txBox="1"/>
          <p:nvPr/>
        </p:nvSpPr>
        <p:spPr>
          <a:xfrm>
            <a:off x="1170940" y="4314825"/>
            <a:ext cx="3254375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Образовательные организации (школы, детские сады, учреждения дополнительного образования)</a:t>
            </a:r>
          </a:p>
        </p:txBody>
      </p:sp>
      <p:pic>
        <p:nvPicPr>
          <p:cNvPr id="20" name="Изображение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4831080" y="4514215"/>
            <a:ext cx="495300" cy="414655"/>
          </a:xfrm>
          <a:prstGeom prst="rect">
            <a:avLst/>
          </a:prstGeom>
        </p:spPr>
      </p:pic>
      <p:sp>
        <p:nvSpPr>
          <p:cNvPr id="21" name="Текстовое поле 20"/>
          <p:cNvSpPr txBox="1"/>
          <p:nvPr/>
        </p:nvSpPr>
        <p:spPr>
          <a:xfrm>
            <a:off x="5326380" y="4298950"/>
            <a:ext cx="3053715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Учреждения культуры (музеи, улусная библиотека, центры досуга)</a:t>
            </a:r>
          </a:p>
        </p:txBody>
      </p:sp>
      <p:sp>
        <p:nvSpPr>
          <p:cNvPr id="22" name="Текстовое поле 21"/>
          <p:cNvSpPr txBox="1"/>
          <p:nvPr/>
        </p:nvSpPr>
        <p:spPr>
          <a:xfrm>
            <a:off x="1170940" y="5574030"/>
            <a:ext cx="325437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Организации социальной защиты</a:t>
            </a:r>
          </a:p>
        </p:txBody>
      </p:sp>
      <p:pic>
        <p:nvPicPr>
          <p:cNvPr id="23" name="Изображение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4831080" y="5487035"/>
            <a:ext cx="495300" cy="398145"/>
          </a:xfrm>
          <a:prstGeom prst="rect">
            <a:avLst/>
          </a:prstGeom>
        </p:spPr>
      </p:pic>
      <p:sp>
        <p:nvSpPr>
          <p:cNvPr id="24" name="Текстовое поле 23"/>
          <p:cNvSpPr txBox="1"/>
          <p:nvPr/>
        </p:nvSpPr>
        <p:spPr>
          <a:xfrm>
            <a:off x="5317490" y="5290185"/>
            <a:ext cx="3062605" cy="963295"/>
          </a:xfrm>
          <a:prstGeom prst="rect">
            <a:avLst/>
          </a:prstGeom>
        </p:spPr>
        <p:txBody>
          <a:bodyPr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Коммерческие предприятия:</a:t>
            </a:r>
          </a:p>
          <a:p>
            <a:pPr indent="0">
              <a:buFont typeface="Arial" panose="020B0604020202020204"/>
              <a:buNone/>
            </a:pPr>
            <a:r>
              <a:rPr sz="14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ООО «Амгор»,</a:t>
            </a:r>
          </a:p>
          <a:p>
            <a:pPr indent="0">
              <a:buFont typeface="Arial" panose="020B0604020202020204"/>
              <a:buNone/>
            </a:pPr>
            <a:r>
              <a:rPr sz="14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Горный ЭГУ «Сахатранснефтегаз»</a:t>
            </a:r>
          </a:p>
          <a:p>
            <a:pPr indent="0">
              <a:buFont typeface="Arial" panose="020B0604020202020204"/>
              <a:buNone/>
            </a:pPr>
            <a:r>
              <a:rPr sz="1400">
                <a:solidFill>
                  <a:schemeClr val="accent5">
                    <a:lumMod val="75000"/>
                  </a:schemeClr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АО «Горный Автодор»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991235" y="758825"/>
            <a:ext cx="9930130" cy="584200"/>
          </a:xfrm>
        </p:spPr>
        <p:txBody>
          <a:bodyPr>
            <a:normAutofit fontScale="90000"/>
          </a:bodyPr>
          <a:lstStyle/>
          <a:p>
            <a:r>
              <a:rPr lang="en-US" altLang="en-US" sz="2220"/>
              <a:t>Муниципальная программа «Укрепление общественного здоровья населения в Горном улусе»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>
            <a:off x="927100" y="1421765"/>
            <a:ext cx="9144635" cy="427355"/>
          </a:xfrm>
        </p:spPr>
        <p:txBody>
          <a:bodyPr>
            <a:noAutofit/>
          </a:bodyPr>
          <a:lstStyle/>
          <a:p>
            <a:r>
              <a:rPr lang="en-US" altLang="en-US" sz="1900" b="1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Системный подход: основные направления работы по корпоративной программе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" y="669925"/>
            <a:ext cx="568960" cy="584835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131550" y="581025"/>
            <a:ext cx="709295" cy="762000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1092835" y="1910080"/>
            <a:ext cx="4382770" cy="2235200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4"/>
          <a:stretch>
            <a:fillRect/>
          </a:stretch>
        </p:blipFill>
        <p:spPr>
          <a:xfrm>
            <a:off x="991235" y="4333875"/>
            <a:ext cx="4382770" cy="231267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4"/>
          <a:stretch>
            <a:fillRect/>
          </a:stretch>
        </p:blipFill>
        <p:spPr>
          <a:xfrm>
            <a:off x="6468110" y="1910715"/>
            <a:ext cx="4320540" cy="2218055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4"/>
          <a:stretch>
            <a:fillRect/>
          </a:stretch>
        </p:blipFill>
        <p:spPr>
          <a:xfrm>
            <a:off x="6468110" y="4307840"/>
            <a:ext cx="4251325" cy="2260600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5"/>
          <a:stretch>
            <a:fillRect/>
          </a:stretch>
        </p:blipFill>
        <p:spPr>
          <a:xfrm>
            <a:off x="1313180" y="2016125"/>
            <a:ext cx="376555" cy="39370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5"/>
          <a:stretch>
            <a:fillRect/>
          </a:stretch>
        </p:blipFill>
        <p:spPr>
          <a:xfrm>
            <a:off x="1313180" y="4402455"/>
            <a:ext cx="377190" cy="367665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667500" y="2016125"/>
            <a:ext cx="402590" cy="41084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5"/>
          <a:stretch>
            <a:fillRect/>
          </a:stretch>
        </p:blipFill>
        <p:spPr>
          <a:xfrm>
            <a:off x="6667500" y="4402455"/>
            <a:ext cx="402590" cy="367665"/>
          </a:xfrm>
          <a:prstGeom prst="rect">
            <a:avLst/>
          </a:prstGeom>
        </p:spPr>
      </p:pic>
      <p:pic>
        <p:nvPicPr>
          <p:cNvPr id="16" name="Изображение 15"/>
          <p:cNvPicPr/>
          <p:nvPr/>
        </p:nvPicPr>
        <p:blipFill>
          <a:blip r:embed="rId6"/>
          <a:stretch>
            <a:fillRect/>
          </a:stretch>
        </p:blipFill>
        <p:spPr>
          <a:xfrm>
            <a:off x="1406366" y="2140744"/>
            <a:ext cx="190817" cy="162242"/>
          </a:xfrm>
          <a:prstGeom prst="rect">
            <a:avLst/>
          </a:prstGeom>
        </p:spPr>
      </p:pic>
      <p:pic>
        <p:nvPicPr>
          <p:cNvPr id="17" name="Изображение 16"/>
          <p:cNvPicPr/>
          <p:nvPr/>
        </p:nvPicPr>
        <p:blipFill>
          <a:blip r:embed="rId7"/>
          <a:stretch>
            <a:fillRect/>
          </a:stretch>
        </p:blipFill>
        <p:spPr>
          <a:xfrm>
            <a:off x="6773386" y="2150586"/>
            <a:ext cx="190817" cy="152717"/>
          </a:xfrm>
          <a:prstGeom prst="rect">
            <a:avLst/>
          </a:prstGeom>
        </p:spPr>
      </p:pic>
      <p:pic>
        <p:nvPicPr>
          <p:cNvPr id="18" name="Изображение 17"/>
          <p:cNvPicPr/>
          <p:nvPr/>
        </p:nvPicPr>
        <p:blipFill>
          <a:blip r:embed="rId8"/>
          <a:stretch>
            <a:fillRect/>
          </a:stretch>
        </p:blipFill>
        <p:spPr>
          <a:xfrm>
            <a:off x="1406366" y="4505484"/>
            <a:ext cx="190817" cy="162242"/>
          </a:xfrm>
          <a:prstGeom prst="rect">
            <a:avLst/>
          </a:prstGeom>
        </p:spPr>
      </p:pic>
      <p:pic>
        <p:nvPicPr>
          <p:cNvPr id="19" name="Изображение 18"/>
          <p:cNvPicPr/>
          <p:nvPr/>
        </p:nvPicPr>
        <p:blipFill>
          <a:blip r:embed="rId9"/>
          <a:stretch>
            <a:fillRect/>
          </a:stretch>
        </p:blipFill>
        <p:spPr>
          <a:xfrm>
            <a:off x="6773386" y="4505166"/>
            <a:ext cx="190817" cy="171767"/>
          </a:xfrm>
          <a:prstGeom prst="rect">
            <a:avLst/>
          </a:prstGeom>
        </p:spPr>
      </p:pic>
      <p:sp>
        <p:nvSpPr>
          <p:cNvPr id="20" name="Текстовое поле 19"/>
          <p:cNvSpPr txBox="1"/>
          <p:nvPr/>
        </p:nvSpPr>
        <p:spPr>
          <a:xfrm>
            <a:off x="1747520" y="1927860"/>
            <a:ext cx="34988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Организационно-методическое сопровождение</a:t>
            </a:r>
          </a:p>
        </p:txBody>
      </p:sp>
      <p:sp>
        <p:nvSpPr>
          <p:cNvPr id="21" name="Текстовое поле 20"/>
          <p:cNvSpPr txBox="1"/>
          <p:nvPr/>
        </p:nvSpPr>
        <p:spPr>
          <a:xfrm>
            <a:off x="1747520" y="4431665"/>
            <a:ext cx="311467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Информационная работа</a:t>
            </a:r>
          </a:p>
        </p:txBody>
      </p:sp>
      <p:sp>
        <p:nvSpPr>
          <p:cNvPr id="22" name="Текстовое поле 21"/>
          <p:cNvSpPr txBox="1"/>
          <p:nvPr/>
        </p:nvSpPr>
        <p:spPr>
          <a:xfrm>
            <a:off x="7172325" y="2072640"/>
            <a:ext cx="297497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Мотивация и вовлечение</a:t>
            </a:r>
          </a:p>
        </p:txBody>
      </p:sp>
      <p:sp>
        <p:nvSpPr>
          <p:cNvPr id="23" name="Текстовое поле 22"/>
          <p:cNvSpPr txBox="1"/>
          <p:nvPr/>
        </p:nvSpPr>
        <p:spPr>
          <a:xfrm>
            <a:off x="7112000" y="4307840"/>
            <a:ext cx="34988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rgbClr val="4CAF50"/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Медицинское и психологическое сопровождение</a:t>
            </a:r>
          </a:p>
        </p:txBody>
      </p:sp>
      <p:pic>
        <p:nvPicPr>
          <p:cNvPr id="24" name="Изображение 23"/>
          <p:cNvPicPr/>
          <p:nvPr/>
        </p:nvPicPr>
        <p:blipFill>
          <a:blip r:embed="rId10"/>
          <a:stretch>
            <a:fillRect/>
          </a:stretch>
        </p:blipFill>
        <p:spPr>
          <a:xfrm>
            <a:off x="1406525" y="2651760"/>
            <a:ext cx="283210" cy="255905"/>
          </a:xfrm>
          <a:prstGeom prst="rect">
            <a:avLst/>
          </a:prstGeom>
        </p:spPr>
      </p:pic>
      <p:pic>
        <p:nvPicPr>
          <p:cNvPr id="25" name="Изображение 24"/>
          <p:cNvPicPr/>
          <p:nvPr/>
        </p:nvPicPr>
        <p:blipFill>
          <a:blip r:embed="rId10"/>
          <a:stretch>
            <a:fillRect/>
          </a:stretch>
        </p:blipFill>
        <p:spPr>
          <a:xfrm>
            <a:off x="1406525" y="3082925"/>
            <a:ext cx="283210" cy="224155"/>
          </a:xfrm>
          <a:prstGeom prst="rect">
            <a:avLst/>
          </a:prstGeom>
        </p:spPr>
      </p:pic>
      <p:pic>
        <p:nvPicPr>
          <p:cNvPr id="26" name="Изображение 25"/>
          <p:cNvPicPr/>
          <p:nvPr/>
        </p:nvPicPr>
        <p:blipFill>
          <a:blip r:embed="rId10"/>
          <a:stretch>
            <a:fillRect/>
          </a:stretch>
        </p:blipFill>
        <p:spPr>
          <a:xfrm>
            <a:off x="1406525" y="3526790"/>
            <a:ext cx="283845" cy="256540"/>
          </a:xfrm>
          <a:prstGeom prst="rect">
            <a:avLst/>
          </a:prstGeom>
        </p:spPr>
      </p:pic>
      <p:pic>
        <p:nvPicPr>
          <p:cNvPr id="27" name="Изображение 26"/>
          <p:cNvPicPr/>
          <p:nvPr/>
        </p:nvPicPr>
        <p:blipFill>
          <a:blip r:embed="rId10"/>
          <a:stretch>
            <a:fillRect/>
          </a:stretch>
        </p:blipFill>
        <p:spPr>
          <a:xfrm>
            <a:off x="6773545" y="2660015"/>
            <a:ext cx="283210" cy="224155"/>
          </a:xfrm>
          <a:prstGeom prst="rect">
            <a:avLst/>
          </a:prstGeom>
        </p:spPr>
      </p:pic>
      <p:pic>
        <p:nvPicPr>
          <p:cNvPr id="28" name="Изображение 27"/>
          <p:cNvPicPr/>
          <p:nvPr/>
        </p:nvPicPr>
        <p:blipFill>
          <a:blip r:embed="rId10"/>
          <a:stretch>
            <a:fillRect/>
          </a:stretch>
        </p:blipFill>
        <p:spPr>
          <a:xfrm>
            <a:off x="6773545" y="3100070"/>
            <a:ext cx="283210" cy="224155"/>
          </a:xfrm>
          <a:prstGeom prst="rect">
            <a:avLst/>
          </a:prstGeom>
        </p:spPr>
      </p:pic>
      <p:pic>
        <p:nvPicPr>
          <p:cNvPr id="29" name="Изображение 28"/>
          <p:cNvPicPr/>
          <p:nvPr/>
        </p:nvPicPr>
        <p:blipFill>
          <a:blip r:embed="rId10"/>
          <a:stretch>
            <a:fillRect/>
          </a:stretch>
        </p:blipFill>
        <p:spPr>
          <a:xfrm>
            <a:off x="6773545" y="3540125"/>
            <a:ext cx="283210" cy="224155"/>
          </a:xfrm>
          <a:prstGeom prst="rect">
            <a:avLst/>
          </a:prstGeom>
        </p:spPr>
      </p:pic>
      <p:pic>
        <p:nvPicPr>
          <p:cNvPr id="30" name="Изображение 29"/>
          <p:cNvPicPr/>
          <p:nvPr/>
        </p:nvPicPr>
        <p:blipFill>
          <a:blip r:embed="rId10"/>
          <a:stretch>
            <a:fillRect/>
          </a:stretch>
        </p:blipFill>
        <p:spPr>
          <a:xfrm>
            <a:off x="1313815" y="5046980"/>
            <a:ext cx="283210" cy="224155"/>
          </a:xfrm>
          <a:prstGeom prst="rect">
            <a:avLst/>
          </a:prstGeom>
        </p:spPr>
      </p:pic>
      <p:pic>
        <p:nvPicPr>
          <p:cNvPr id="31" name="Изображение 30"/>
          <p:cNvPicPr/>
          <p:nvPr/>
        </p:nvPicPr>
        <p:blipFill>
          <a:blip r:embed="rId10"/>
          <a:stretch>
            <a:fillRect/>
          </a:stretch>
        </p:blipFill>
        <p:spPr>
          <a:xfrm>
            <a:off x="1313815" y="5506720"/>
            <a:ext cx="283210" cy="224155"/>
          </a:xfrm>
          <a:prstGeom prst="rect">
            <a:avLst/>
          </a:prstGeom>
        </p:spPr>
      </p:pic>
      <p:pic>
        <p:nvPicPr>
          <p:cNvPr id="32" name="Изображение 31"/>
          <p:cNvPicPr/>
          <p:nvPr/>
        </p:nvPicPr>
        <p:blipFill>
          <a:blip r:embed="rId10"/>
          <a:stretch>
            <a:fillRect/>
          </a:stretch>
        </p:blipFill>
        <p:spPr>
          <a:xfrm>
            <a:off x="1313815" y="5967095"/>
            <a:ext cx="283210" cy="224155"/>
          </a:xfrm>
          <a:prstGeom prst="rect">
            <a:avLst/>
          </a:prstGeom>
        </p:spPr>
      </p:pic>
      <p:pic>
        <p:nvPicPr>
          <p:cNvPr id="33" name="Изображение 32"/>
          <p:cNvPicPr/>
          <p:nvPr/>
        </p:nvPicPr>
        <p:blipFill>
          <a:blip r:embed="rId10"/>
          <a:stretch>
            <a:fillRect/>
          </a:stretch>
        </p:blipFill>
        <p:spPr>
          <a:xfrm>
            <a:off x="6680835" y="5081270"/>
            <a:ext cx="283210" cy="224155"/>
          </a:xfrm>
          <a:prstGeom prst="rect">
            <a:avLst/>
          </a:prstGeom>
        </p:spPr>
      </p:pic>
      <p:pic>
        <p:nvPicPr>
          <p:cNvPr id="34" name="Изображение 33"/>
          <p:cNvPicPr/>
          <p:nvPr/>
        </p:nvPicPr>
        <p:blipFill>
          <a:blip r:embed="rId10"/>
          <a:stretch>
            <a:fillRect/>
          </a:stretch>
        </p:blipFill>
        <p:spPr>
          <a:xfrm>
            <a:off x="6680835" y="5560060"/>
            <a:ext cx="283210" cy="224155"/>
          </a:xfrm>
          <a:prstGeom prst="rect">
            <a:avLst/>
          </a:prstGeom>
        </p:spPr>
      </p:pic>
      <p:pic>
        <p:nvPicPr>
          <p:cNvPr id="35" name="Изображение 34"/>
          <p:cNvPicPr/>
          <p:nvPr/>
        </p:nvPicPr>
        <p:blipFill>
          <a:blip r:embed="rId10"/>
          <a:stretch>
            <a:fillRect/>
          </a:stretch>
        </p:blipFill>
        <p:spPr>
          <a:xfrm>
            <a:off x="6680835" y="6038850"/>
            <a:ext cx="283210" cy="224155"/>
          </a:xfrm>
          <a:prstGeom prst="rect">
            <a:avLst/>
          </a:prstGeom>
        </p:spPr>
      </p:pic>
      <p:sp>
        <p:nvSpPr>
          <p:cNvPr id="36" name="Текстовое поле 35"/>
          <p:cNvSpPr txBox="1"/>
          <p:nvPr/>
        </p:nvSpPr>
        <p:spPr>
          <a:xfrm>
            <a:off x="1689735" y="2590165"/>
            <a:ext cx="2912110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Типовые шаблоны программ</a:t>
            </a:r>
          </a:p>
        </p:txBody>
      </p:sp>
      <p:sp>
        <p:nvSpPr>
          <p:cNvPr id="37" name="Текстовое поле 36"/>
          <p:cNvSpPr txBox="1"/>
          <p:nvPr/>
        </p:nvSpPr>
        <p:spPr>
          <a:xfrm>
            <a:off x="1689735" y="3006090"/>
            <a:ext cx="274764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Чек-листы для самооценки </a:t>
            </a:r>
          </a:p>
        </p:txBody>
      </p:sp>
      <p:sp>
        <p:nvSpPr>
          <p:cNvPr id="38" name="Текстовое поле 37"/>
          <p:cNvSpPr txBox="1"/>
          <p:nvPr/>
        </p:nvSpPr>
        <p:spPr>
          <a:xfrm>
            <a:off x="1689735" y="3378200"/>
            <a:ext cx="363918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Рекомендации по обустройству зон отдыха и спорта </a:t>
            </a:r>
          </a:p>
        </p:txBody>
      </p:sp>
      <p:sp>
        <p:nvSpPr>
          <p:cNvPr id="39" name="Текстовое поле 38"/>
          <p:cNvSpPr txBox="1"/>
          <p:nvPr/>
        </p:nvSpPr>
        <p:spPr>
          <a:xfrm>
            <a:off x="7112000" y="2511425"/>
            <a:ext cx="3608070" cy="46482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Ежегодный  конкурс на лучшую корпоративную программу</a:t>
            </a:r>
          </a:p>
        </p:txBody>
      </p:sp>
      <p:sp>
        <p:nvSpPr>
          <p:cNvPr id="40" name="Текстовое поле 39"/>
          <p:cNvSpPr txBox="1"/>
          <p:nvPr/>
        </p:nvSpPr>
        <p:spPr>
          <a:xfrm>
            <a:off x="7070090" y="3380740"/>
            <a:ext cx="3394710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Челленджи, скидки на спортивные залы, премирование за ГТО</a:t>
            </a:r>
          </a:p>
        </p:txBody>
      </p:sp>
      <p:sp>
        <p:nvSpPr>
          <p:cNvPr id="41" name="Текстовое поле 40"/>
          <p:cNvSpPr txBox="1"/>
          <p:nvPr/>
        </p:nvSpPr>
        <p:spPr>
          <a:xfrm>
            <a:off x="7056755" y="3034030"/>
            <a:ext cx="329247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Фестиваль «Живое село» </a:t>
            </a:r>
          </a:p>
        </p:txBody>
      </p:sp>
      <p:sp>
        <p:nvSpPr>
          <p:cNvPr id="42" name="Текстовое поле 41"/>
          <p:cNvSpPr txBox="1"/>
          <p:nvPr/>
        </p:nvSpPr>
        <p:spPr>
          <a:xfrm>
            <a:off x="1689735" y="4987925"/>
            <a:ext cx="2912110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Обучающие видеоролики</a:t>
            </a:r>
            <a:r>
              <a:rPr sz="1600">
                <a:solidFill>
                  <a:srgbClr val="366092"/>
                </a:solidFill>
                <a:latin typeface="Montserrat SemiBold"/>
                <a:ea typeface="Montserrat SemiBold"/>
              </a:rPr>
              <a:t> </a:t>
            </a:r>
          </a:p>
        </p:txBody>
      </p:sp>
      <p:sp>
        <p:nvSpPr>
          <p:cNvPr id="43" name="Текстовое поле 42"/>
          <p:cNvSpPr txBox="1"/>
          <p:nvPr/>
        </p:nvSpPr>
        <p:spPr>
          <a:xfrm>
            <a:off x="1689735" y="5426075"/>
            <a:ext cx="266001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Примеры лучших практик</a:t>
            </a:r>
            <a:r>
              <a:rPr sz="1600">
                <a:solidFill>
                  <a:srgbClr val="366092"/>
                </a:solidFill>
                <a:latin typeface="Montserrat SemiBold"/>
                <a:ea typeface="Montserrat SemiBold"/>
              </a:rPr>
              <a:t> </a:t>
            </a:r>
          </a:p>
        </p:txBody>
      </p:sp>
      <p:sp>
        <p:nvSpPr>
          <p:cNvPr id="44" name="Текстовое поле 43"/>
          <p:cNvSpPr txBox="1"/>
          <p:nvPr/>
        </p:nvSpPr>
        <p:spPr>
          <a:xfrm>
            <a:off x="1690370" y="5925820"/>
            <a:ext cx="320484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Тематические плакаты и буклеты</a:t>
            </a:r>
          </a:p>
        </p:txBody>
      </p:sp>
      <p:sp>
        <p:nvSpPr>
          <p:cNvPr id="45" name="Текстовое поле 44"/>
          <p:cNvSpPr txBox="1"/>
          <p:nvPr/>
        </p:nvSpPr>
        <p:spPr>
          <a:xfrm>
            <a:off x="6964045" y="4904105"/>
            <a:ext cx="3554095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Просветительские беседы о здоровом питании </a:t>
            </a:r>
          </a:p>
        </p:txBody>
      </p:sp>
      <p:sp>
        <p:nvSpPr>
          <p:cNvPr id="46" name="Текстовое поле 45"/>
          <p:cNvSpPr txBox="1"/>
          <p:nvPr/>
        </p:nvSpPr>
        <p:spPr>
          <a:xfrm>
            <a:off x="6964045" y="5506720"/>
            <a:ext cx="366204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Тренинги по профилактике выгорания </a:t>
            </a:r>
          </a:p>
        </p:txBody>
      </p:sp>
      <p:sp>
        <p:nvSpPr>
          <p:cNvPr id="47" name="Текстовое поле 46"/>
          <p:cNvSpPr txBox="1"/>
          <p:nvPr/>
        </p:nvSpPr>
        <p:spPr>
          <a:xfrm>
            <a:off x="7056755" y="5895340"/>
            <a:ext cx="3227705" cy="553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rgbClr val="366092"/>
                </a:solidFill>
                <a:latin typeface="Times New Roman" panose="02020603050405020304" charset="0"/>
                <a:ea typeface="Montserrat SemiBold"/>
                <a:cs typeface="Times New Roman" panose="02020603050405020304" charset="0"/>
              </a:rPr>
              <a:t>Профилактика несчастных случаев, профессиональных заболеваний</a:t>
            </a:r>
            <a:r>
              <a:rPr sz="1600">
                <a:solidFill>
                  <a:srgbClr val="366092"/>
                </a:solidFill>
                <a:latin typeface="Montserrat SemiBold"/>
                <a:ea typeface="Montserrat SemiBold"/>
              </a:rPr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21715" y="732790"/>
            <a:ext cx="9957435" cy="644525"/>
          </a:xfrm>
        </p:spPr>
        <p:txBody>
          <a:bodyPr>
            <a:normAutofit fontScale="90000"/>
          </a:bodyPr>
          <a:lstStyle/>
          <a:p>
            <a:r>
              <a:rPr lang="en-US" altLang="en-US" sz="2220"/>
              <a:t>Муниципальная программа «Укрепление общественного здоровья населения в Горном улусе»</a:t>
            </a:r>
            <a:endParaRPr lang="en-US" altLang="en-US"/>
          </a:p>
        </p:txBody>
      </p:sp>
      <p:sp>
        <p:nvSpPr>
          <p:cNvPr id="3" name="Замещающее содержимое 2"/>
          <p:cNvSpPr>
            <a:spLocks noGrp="1"/>
          </p:cNvSpPr>
          <p:nvPr>
            <p:ph idx="1"/>
          </p:nvPr>
        </p:nvSpPr>
        <p:spPr>
          <a:xfrm>
            <a:off x="575627" y="1691561"/>
            <a:ext cx="10515600" cy="3825367"/>
          </a:xfrm>
        </p:spPr>
        <p:txBody>
          <a:bodyPr/>
          <a:lstStyle/>
          <a:p>
            <a:endParaRPr lang="ru-RU" altLang="en-US" dirty="0"/>
          </a:p>
        </p:txBody>
      </p:sp>
      <p:pic>
        <p:nvPicPr>
          <p:cNvPr id="4" name="Изображение 3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" y="732790"/>
            <a:ext cx="560705" cy="560705"/>
          </a:xfrm>
          <a:prstGeom prst="rect">
            <a:avLst/>
          </a:prstGeom>
        </p:spPr>
      </p:pic>
      <p:pic>
        <p:nvPicPr>
          <p:cNvPr id="5" name="Изображение 4"/>
          <p:cNvPicPr/>
          <p:nvPr/>
        </p:nvPicPr>
        <p:blipFill>
          <a:blip r:embed="rId3"/>
          <a:stretch>
            <a:fillRect/>
          </a:stretch>
        </p:blipFill>
        <p:spPr>
          <a:xfrm>
            <a:off x="11279664" y="615156"/>
            <a:ext cx="657542" cy="762317"/>
          </a:xfrm>
          <a:prstGeom prst="rect">
            <a:avLst/>
          </a:prstGeom>
        </p:spPr>
      </p:pic>
      <p:pic>
        <p:nvPicPr>
          <p:cNvPr id="6" name="Изображение 5"/>
          <p:cNvPicPr/>
          <p:nvPr/>
        </p:nvPicPr>
        <p:blipFill>
          <a:blip r:embed="rId4"/>
          <a:stretch>
            <a:fillRect/>
          </a:stretch>
        </p:blipFill>
        <p:spPr>
          <a:xfrm>
            <a:off x="3750945" y="1769553"/>
            <a:ext cx="2860040" cy="183261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5"/>
          <a:stretch>
            <a:fillRect/>
          </a:stretch>
        </p:blipFill>
        <p:spPr>
          <a:xfrm>
            <a:off x="642620" y="2324417"/>
            <a:ext cx="2729230" cy="3001010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6"/>
          <a:stretch>
            <a:fillRect/>
          </a:stretch>
        </p:blipFill>
        <p:spPr>
          <a:xfrm>
            <a:off x="3535680" y="4407535"/>
            <a:ext cx="4596130" cy="212344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7"/>
          <a:stretch>
            <a:fillRect/>
          </a:stretch>
        </p:blipFill>
        <p:spPr>
          <a:xfrm>
            <a:off x="7867396" y="1725549"/>
            <a:ext cx="3397885" cy="1927225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8"/>
          <a:stretch>
            <a:fillRect/>
          </a:stretch>
        </p:blipFill>
        <p:spPr>
          <a:xfrm>
            <a:off x="8364855" y="4305300"/>
            <a:ext cx="3324860" cy="1732915"/>
          </a:xfrm>
          <a:prstGeom prst="rect">
            <a:avLst/>
          </a:prstGeom>
        </p:spPr>
      </p:pic>
      <p:sp>
        <p:nvSpPr>
          <p:cNvPr id="12" name="Текстовое поле 11"/>
          <p:cNvSpPr txBox="1"/>
          <p:nvPr/>
        </p:nvSpPr>
        <p:spPr>
          <a:xfrm>
            <a:off x="8291830" y="3738245"/>
            <a:ext cx="3484245" cy="306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400" dirty="0" err="1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Победители</a:t>
            </a:r>
            <a:r>
              <a:rPr sz="1400" dirty="0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и </a:t>
            </a:r>
            <a:r>
              <a:rPr sz="1400" dirty="0" err="1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призеры</a:t>
            </a:r>
            <a:r>
              <a:rPr sz="1400" dirty="0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400" dirty="0" err="1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конкурса</a:t>
            </a:r>
            <a:r>
              <a:rPr sz="1400" dirty="0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, 2024 </a:t>
            </a:r>
            <a:r>
              <a:rPr sz="1400" dirty="0" err="1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год</a:t>
            </a:r>
            <a:endParaRPr sz="1400" dirty="0">
              <a:solidFill>
                <a:srgbClr val="002060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13" name="Текстовое поле 12"/>
          <p:cNvSpPr txBox="1"/>
          <p:nvPr/>
        </p:nvSpPr>
        <p:spPr>
          <a:xfrm>
            <a:off x="8364855" y="6038215"/>
            <a:ext cx="3665220" cy="306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400">
                <a:solidFill>
                  <a:srgbClr val="002060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Победители и призеры конкурса, 2025 год</a:t>
            </a:r>
          </a:p>
        </p:txBody>
      </p:sp>
      <p:pic>
        <p:nvPicPr>
          <p:cNvPr id="14" name="Изображение 13"/>
          <p:cNvPicPr/>
          <p:nvPr/>
        </p:nvPicPr>
        <p:blipFill>
          <a:blip r:embed="rId9"/>
          <a:stretch>
            <a:fillRect/>
          </a:stretch>
        </p:blipFill>
        <p:spPr>
          <a:xfrm>
            <a:off x="3750945" y="1769553"/>
            <a:ext cx="2860675" cy="514350"/>
          </a:xfrm>
          <a:prstGeom prst="rect">
            <a:avLst/>
          </a:prstGeom>
        </p:spPr>
      </p:pic>
      <p:pic>
        <p:nvPicPr>
          <p:cNvPr id="16" name="Изображение 15"/>
          <p:cNvPicPr/>
          <p:nvPr/>
        </p:nvPicPr>
        <p:blipFill>
          <a:blip r:embed="rId9"/>
          <a:stretch>
            <a:fillRect/>
          </a:stretch>
        </p:blipFill>
        <p:spPr>
          <a:xfrm>
            <a:off x="3535045" y="4365625"/>
            <a:ext cx="4596765" cy="627380"/>
          </a:xfrm>
          <a:prstGeom prst="rect">
            <a:avLst/>
          </a:prstGeom>
        </p:spPr>
      </p:pic>
      <p:pic>
        <p:nvPicPr>
          <p:cNvPr id="17" name="Изображение 16"/>
          <p:cNvPicPr/>
          <p:nvPr/>
        </p:nvPicPr>
        <p:blipFill>
          <a:blip r:embed="rId9"/>
          <a:stretch>
            <a:fillRect/>
          </a:stretch>
        </p:blipFill>
        <p:spPr>
          <a:xfrm>
            <a:off x="659765" y="2316164"/>
            <a:ext cx="2729230" cy="627380"/>
          </a:xfrm>
          <a:prstGeom prst="rect">
            <a:avLst/>
          </a:prstGeom>
        </p:spPr>
      </p:pic>
      <p:pic>
        <p:nvPicPr>
          <p:cNvPr id="19" name="Изображение 18"/>
          <p:cNvPicPr/>
          <p:nvPr/>
        </p:nvPicPr>
        <p:blipFill>
          <a:blip r:embed="rId10"/>
          <a:stretch>
            <a:fillRect/>
          </a:stretch>
        </p:blipFill>
        <p:spPr>
          <a:xfrm>
            <a:off x="1001950" y="2430965"/>
            <a:ext cx="377190" cy="367665"/>
          </a:xfrm>
          <a:prstGeom prst="rect">
            <a:avLst/>
          </a:prstGeom>
        </p:spPr>
      </p:pic>
      <p:pic>
        <p:nvPicPr>
          <p:cNvPr id="20" name="Изображение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3921310" y="1850088"/>
            <a:ext cx="377190" cy="367665"/>
          </a:xfrm>
          <a:prstGeom prst="rect">
            <a:avLst/>
          </a:prstGeom>
        </p:spPr>
      </p:pic>
      <p:pic>
        <p:nvPicPr>
          <p:cNvPr id="22" name="Изображение 21"/>
          <p:cNvPicPr/>
          <p:nvPr/>
        </p:nvPicPr>
        <p:blipFill>
          <a:blip r:embed="rId10"/>
          <a:stretch>
            <a:fillRect/>
          </a:stretch>
        </p:blipFill>
        <p:spPr>
          <a:xfrm>
            <a:off x="3750945" y="4495165"/>
            <a:ext cx="377190" cy="367665"/>
          </a:xfrm>
          <a:prstGeom prst="rect">
            <a:avLst/>
          </a:prstGeom>
        </p:spPr>
      </p:pic>
      <p:pic>
        <p:nvPicPr>
          <p:cNvPr id="27" name="Изображение 26"/>
          <p:cNvPicPr/>
          <p:nvPr/>
        </p:nvPicPr>
        <p:blipFill>
          <a:blip r:embed="rId11"/>
          <a:stretch>
            <a:fillRect/>
          </a:stretch>
        </p:blipFill>
        <p:spPr>
          <a:xfrm>
            <a:off x="3853656" y="4636929"/>
            <a:ext cx="171767" cy="143192"/>
          </a:xfrm>
          <a:prstGeom prst="rect">
            <a:avLst/>
          </a:prstGeom>
        </p:spPr>
      </p:pic>
      <p:sp>
        <p:nvSpPr>
          <p:cNvPr id="28" name="Текстовое поле 27"/>
          <p:cNvSpPr txBox="1"/>
          <p:nvPr/>
        </p:nvSpPr>
        <p:spPr>
          <a:xfrm>
            <a:off x="4246245" y="4526915"/>
            <a:ext cx="2721610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География участников</a:t>
            </a:r>
          </a:p>
        </p:txBody>
      </p:sp>
      <p:pic>
        <p:nvPicPr>
          <p:cNvPr id="29" name="Изображение 28"/>
          <p:cNvPicPr/>
          <p:nvPr/>
        </p:nvPicPr>
        <p:blipFill>
          <a:blip r:embed="rId12"/>
          <a:stretch>
            <a:fillRect/>
          </a:stretch>
        </p:blipFill>
        <p:spPr>
          <a:xfrm>
            <a:off x="3783330" y="5173980"/>
            <a:ext cx="241935" cy="219075"/>
          </a:xfrm>
          <a:prstGeom prst="rect">
            <a:avLst/>
          </a:prstGeom>
        </p:spPr>
      </p:pic>
      <p:pic>
        <p:nvPicPr>
          <p:cNvPr id="30" name="Изображение 29"/>
          <p:cNvPicPr/>
          <p:nvPr/>
        </p:nvPicPr>
        <p:blipFill>
          <a:blip r:embed="rId12"/>
          <a:stretch>
            <a:fillRect/>
          </a:stretch>
        </p:blipFill>
        <p:spPr>
          <a:xfrm>
            <a:off x="3750945" y="5819775"/>
            <a:ext cx="241935" cy="219075"/>
          </a:xfrm>
          <a:prstGeom prst="rect">
            <a:avLst/>
          </a:prstGeom>
        </p:spPr>
      </p:pic>
      <p:pic>
        <p:nvPicPr>
          <p:cNvPr id="31" name="Изображение 30"/>
          <p:cNvPicPr/>
          <p:nvPr/>
        </p:nvPicPr>
        <p:blipFill>
          <a:blip r:embed="rId12"/>
          <a:stretch>
            <a:fillRect/>
          </a:stretch>
        </p:blipFill>
        <p:spPr>
          <a:xfrm>
            <a:off x="5885180" y="5174615"/>
            <a:ext cx="241935" cy="219075"/>
          </a:xfrm>
          <a:prstGeom prst="rect">
            <a:avLst/>
          </a:prstGeom>
        </p:spPr>
      </p:pic>
      <p:pic>
        <p:nvPicPr>
          <p:cNvPr id="32" name="Изображение 31"/>
          <p:cNvPicPr/>
          <p:nvPr/>
        </p:nvPicPr>
        <p:blipFill>
          <a:blip r:embed="rId12"/>
          <a:stretch>
            <a:fillRect/>
          </a:stretch>
        </p:blipFill>
        <p:spPr>
          <a:xfrm>
            <a:off x="5426710" y="5733415"/>
            <a:ext cx="241935" cy="219075"/>
          </a:xfrm>
          <a:prstGeom prst="rect">
            <a:avLst/>
          </a:prstGeom>
        </p:spPr>
      </p:pic>
      <p:pic>
        <p:nvPicPr>
          <p:cNvPr id="33" name="Изображение 32"/>
          <p:cNvPicPr/>
          <p:nvPr/>
        </p:nvPicPr>
        <p:blipFill>
          <a:blip r:embed="rId12"/>
          <a:stretch>
            <a:fillRect/>
          </a:stretch>
        </p:blipFill>
        <p:spPr>
          <a:xfrm>
            <a:off x="6186805" y="6125845"/>
            <a:ext cx="241935" cy="219075"/>
          </a:xfrm>
          <a:prstGeom prst="rect">
            <a:avLst/>
          </a:prstGeom>
        </p:spPr>
      </p:pic>
      <p:sp>
        <p:nvSpPr>
          <p:cNvPr id="34" name="Текстовое поле 33"/>
          <p:cNvSpPr txBox="1"/>
          <p:nvPr/>
        </p:nvSpPr>
        <p:spPr>
          <a:xfrm>
            <a:off x="4025265" y="5130165"/>
            <a:ext cx="1859915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Бердигестяхский</a:t>
            </a:r>
          </a:p>
        </p:txBody>
      </p:sp>
      <p:sp>
        <p:nvSpPr>
          <p:cNvPr id="35" name="Текстовое поле 34"/>
          <p:cNvSpPr txBox="1"/>
          <p:nvPr/>
        </p:nvSpPr>
        <p:spPr>
          <a:xfrm>
            <a:off x="6127115" y="5130165"/>
            <a:ext cx="152781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Одунунский</a:t>
            </a:r>
          </a:p>
        </p:txBody>
      </p:sp>
      <p:sp>
        <p:nvSpPr>
          <p:cNvPr id="36" name="Текстовое поле 35"/>
          <p:cNvSpPr txBox="1"/>
          <p:nvPr/>
        </p:nvSpPr>
        <p:spPr>
          <a:xfrm>
            <a:off x="3992880" y="5733415"/>
            <a:ext cx="137033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Атамайский</a:t>
            </a:r>
          </a:p>
        </p:txBody>
      </p:sp>
      <p:sp>
        <p:nvSpPr>
          <p:cNvPr id="37" name="Текстовое поле 36"/>
          <p:cNvSpPr txBox="1"/>
          <p:nvPr/>
        </p:nvSpPr>
        <p:spPr>
          <a:xfrm>
            <a:off x="5668645" y="5628005"/>
            <a:ext cx="146685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Октябрьский</a:t>
            </a:r>
          </a:p>
        </p:txBody>
      </p:sp>
      <p:sp>
        <p:nvSpPr>
          <p:cNvPr id="38" name="Текстовое поле 37"/>
          <p:cNvSpPr txBox="1"/>
          <p:nvPr/>
        </p:nvSpPr>
        <p:spPr>
          <a:xfrm>
            <a:off x="6428740" y="6038215"/>
            <a:ext cx="1317625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Мытахский</a:t>
            </a:r>
          </a:p>
        </p:txBody>
      </p:sp>
      <p:pic>
        <p:nvPicPr>
          <p:cNvPr id="39" name="Изображение 38"/>
          <p:cNvPicPr/>
          <p:nvPr/>
        </p:nvPicPr>
        <p:blipFill>
          <a:blip r:embed="rId13"/>
          <a:stretch>
            <a:fillRect/>
          </a:stretch>
        </p:blipFill>
        <p:spPr>
          <a:xfrm>
            <a:off x="748347" y="2993148"/>
            <a:ext cx="340995" cy="230505"/>
          </a:xfrm>
          <a:prstGeom prst="rect">
            <a:avLst/>
          </a:prstGeom>
        </p:spPr>
      </p:pic>
      <p:pic>
        <p:nvPicPr>
          <p:cNvPr id="40" name="Изображение 39"/>
          <p:cNvPicPr/>
          <p:nvPr/>
        </p:nvPicPr>
        <p:blipFill>
          <a:blip r:embed="rId13"/>
          <a:stretch>
            <a:fillRect/>
          </a:stretch>
        </p:blipFill>
        <p:spPr>
          <a:xfrm>
            <a:off x="748346" y="3518426"/>
            <a:ext cx="340995" cy="216535"/>
          </a:xfrm>
          <a:prstGeom prst="rect">
            <a:avLst/>
          </a:prstGeom>
        </p:spPr>
      </p:pic>
      <p:pic>
        <p:nvPicPr>
          <p:cNvPr id="41" name="Изображение 40"/>
          <p:cNvPicPr/>
          <p:nvPr/>
        </p:nvPicPr>
        <p:blipFill>
          <a:blip r:embed="rId14"/>
          <a:stretch>
            <a:fillRect/>
          </a:stretch>
        </p:blipFill>
        <p:spPr>
          <a:xfrm>
            <a:off x="807731" y="4035309"/>
            <a:ext cx="340995" cy="340360"/>
          </a:xfrm>
          <a:prstGeom prst="rect">
            <a:avLst/>
          </a:prstGeom>
        </p:spPr>
      </p:pic>
      <p:pic>
        <p:nvPicPr>
          <p:cNvPr id="42" name="Изображение 41"/>
          <p:cNvPicPr/>
          <p:nvPr/>
        </p:nvPicPr>
        <p:blipFill>
          <a:blip r:embed="rId15"/>
          <a:stretch>
            <a:fillRect/>
          </a:stretch>
        </p:blipFill>
        <p:spPr>
          <a:xfrm>
            <a:off x="768266" y="4459995"/>
            <a:ext cx="357505" cy="315595"/>
          </a:xfrm>
          <a:prstGeom prst="rect">
            <a:avLst/>
          </a:prstGeom>
        </p:spPr>
      </p:pic>
      <p:sp>
        <p:nvSpPr>
          <p:cNvPr id="44" name="Текстовое поле 43"/>
          <p:cNvSpPr txBox="1"/>
          <p:nvPr/>
        </p:nvSpPr>
        <p:spPr>
          <a:xfrm>
            <a:off x="1794237" y="2446206"/>
            <a:ext cx="150114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Партнеры</a:t>
            </a:r>
          </a:p>
        </p:txBody>
      </p:sp>
      <p:sp>
        <p:nvSpPr>
          <p:cNvPr id="45" name="Текстовое поле 44"/>
          <p:cNvSpPr txBox="1"/>
          <p:nvPr/>
        </p:nvSpPr>
        <p:spPr>
          <a:xfrm>
            <a:off x="1163811" y="3000063"/>
            <a:ext cx="2398395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Федерация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профсоюзов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РС(Я)</a:t>
            </a:r>
          </a:p>
        </p:txBody>
      </p:sp>
      <p:sp>
        <p:nvSpPr>
          <p:cNvPr id="46" name="Текстовое поле 45"/>
          <p:cNvSpPr txBox="1"/>
          <p:nvPr/>
        </p:nvSpPr>
        <p:spPr>
          <a:xfrm>
            <a:off x="1185892" y="3426447"/>
            <a:ext cx="2139315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Координационный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совет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профсоюзов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Горного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улуса</a:t>
            </a:r>
            <a:endParaRPr sz="1200" dirty="0">
              <a:solidFill>
                <a:srgbClr val="366092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47" name="Текстовое поле 46"/>
          <p:cNvSpPr txBox="1"/>
          <p:nvPr/>
        </p:nvSpPr>
        <p:spPr>
          <a:xfrm>
            <a:off x="1163811" y="3941219"/>
            <a:ext cx="20866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lang="en-US" altLang="en-US"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Объединение</a:t>
            </a:r>
            <a:r>
              <a:rPr lang="en-US" altLang="en-US"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 </a:t>
            </a:r>
            <a:r>
              <a:rPr lang="en-US" altLang="en-US"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работодателей</a:t>
            </a:r>
            <a:endParaRPr lang="en-US" altLang="en-US" sz="1200" dirty="0">
              <a:solidFill>
                <a:srgbClr val="366092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  <a:p>
            <a:pPr indent="0">
              <a:buFont typeface="Arial" panose="020B0604020202020204"/>
              <a:buNone/>
            </a:pPr>
            <a:r>
              <a:rPr lang="en-US" altLang="en-US"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 </a:t>
            </a:r>
            <a:r>
              <a:rPr lang="en-US" altLang="en-US"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Горного</a:t>
            </a:r>
            <a:r>
              <a:rPr lang="en-US" altLang="en-US"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 </a:t>
            </a:r>
            <a:r>
              <a:rPr lang="en-US" altLang="en-US"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улуса</a:t>
            </a:r>
            <a:endParaRPr lang="en-US" altLang="en-US" sz="1200" dirty="0">
              <a:solidFill>
                <a:srgbClr val="366092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  <a:sym typeface="+mn-ea"/>
            </a:endParaRPr>
          </a:p>
        </p:txBody>
      </p:sp>
      <p:sp>
        <p:nvSpPr>
          <p:cNvPr id="48" name="Текстовое поле 47"/>
          <p:cNvSpPr txBox="1"/>
          <p:nvPr/>
        </p:nvSpPr>
        <p:spPr>
          <a:xfrm>
            <a:off x="1177127" y="4415397"/>
            <a:ext cx="205105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Учебно-методический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центр</a:t>
            </a:r>
            <a:endParaRPr sz="1200" dirty="0">
              <a:solidFill>
                <a:srgbClr val="366092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  <a:p>
            <a:pPr indent="0">
              <a:buFont typeface="Arial" panose="020B0604020202020204"/>
              <a:buNone/>
            </a:pP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по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охране</a:t>
            </a:r>
            <a:r>
              <a:rPr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</a:t>
            </a:r>
            <a:r>
              <a:rPr sz="1200" dirty="0" err="1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труд</a:t>
            </a:r>
            <a:r>
              <a:rPr lang="ru-RU" sz="12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а</a:t>
            </a:r>
          </a:p>
        </p:txBody>
      </p:sp>
      <p:sp>
        <p:nvSpPr>
          <p:cNvPr id="50" name="Текстовое поле 49"/>
          <p:cNvSpPr txBox="1"/>
          <p:nvPr/>
        </p:nvSpPr>
        <p:spPr>
          <a:xfrm>
            <a:off x="1348740" y="1222057"/>
            <a:ext cx="5080000" cy="33718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chemeClr val="accent6">
                    <a:lumMod val="75000"/>
                  </a:schemeClr>
                </a:solidFill>
                <a:latin typeface="Times New Roman" panose="02020603050405020304" charset="0"/>
                <a:ea typeface="Montserrat"/>
                <a:cs typeface="Times New Roman" panose="02020603050405020304" charset="0"/>
              </a:rPr>
              <a:t>Улусный конкурс: точка роста и обмена опытом</a:t>
            </a:r>
          </a:p>
        </p:txBody>
      </p:sp>
      <p:sp>
        <p:nvSpPr>
          <p:cNvPr id="51" name="Текстовое поле 50"/>
          <p:cNvSpPr txBox="1"/>
          <p:nvPr/>
        </p:nvSpPr>
        <p:spPr>
          <a:xfrm>
            <a:off x="4406777" y="1866582"/>
            <a:ext cx="2400545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16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  <a:sym typeface="+mn-ea"/>
              </a:rPr>
              <a:t>Динамика участия</a:t>
            </a:r>
          </a:p>
        </p:txBody>
      </p:sp>
      <p:sp>
        <p:nvSpPr>
          <p:cNvPr id="52" name="Текстовое поле 51"/>
          <p:cNvSpPr txBox="1"/>
          <p:nvPr/>
        </p:nvSpPr>
        <p:spPr>
          <a:xfrm>
            <a:off x="3809365" y="2318921"/>
            <a:ext cx="2619375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2024 г.</a:t>
            </a:r>
            <a:r>
              <a:rPr sz="1600" dirty="0">
                <a:solidFill>
                  <a:srgbClr val="333333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 —  </a:t>
            </a:r>
            <a:r>
              <a:rPr sz="1600" dirty="0">
                <a:solidFill>
                  <a:srgbClr val="9B9B9B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36 </a:t>
            </a:r>
            <a:r>
              <a:rPr sz="1600" dirty="0" err="1">
                <a:solidFill>
                  <a:srgbClr val="9B9B9B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организаций</a:t>
            </a:r>
            <a:endParaRPr sz="1600" dirty="0">
              <a:solidFill>
                <a:srgbClr val="9B9B9B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  <p:sp>
        <p:nvSpPr>
          <p:cNvPr id="53" name="Текстовое поле 52"/>
          <p:cNvSpPr txBox="1"/>
          <p:nvPr/>
        </p:nvSpPr>
        <p:spPr>
          <a:xfrm>
            <a:off x="3825414" y="2745641"/>
            <a:ext cx="5080000" cy="33718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dirty="0">
                <a:solidFill>
                  <a:srgbClr val="366092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2025 г. </a:t>
            </a:r>
            <a:r>
              <a:rPr sz="1600" dirty="0">
                <a:solidFill>
                  <a:srgbClr val="333333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— </a:t>
            </a:r>
            <a:r>
              <a:rPr sz="1600" dirty="0">
                <a:solidFill>
                  <a:srgbClr val="9B9B9B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50 </a:t>
            </a:r>
            <a:r>
              <a:rPr sz="1600" dirty="0" err="1">
                <a:solidFill>
                  <a:srgbClr val="9B9B9B"/>
                </a:solidFill>
                <a:latin typeface="Times New Roman" panose="02020603050405020304" charset="0"/>
                <a:ea typeface="Montserrat Medium"/>
                <a:cs typeface="Times New Roman" panose="02020603050405020304" charset="0"/>
              </a:rPr>
              <a:t>организаций</a:t>
            </a:r>
            <a:endParaRPr sz="1600" dirty="0">
              <a:solidFill>
                <a:srgbClr val="9B9B9B"/>
              </a:solidFill>
              <a:latin typeface="Times New Roman" panose="02020603050405020304" charset="0"/>
              <a:ea typeface="Montserrat Medium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293495" y="748665"/>
            <a:ext cx="7284085" cy="784860"/>
          </a:xfrm>
        </p:spPr>
        <p:txBody>
          <a:bodyPr>
            <a:normAutofit fontScale="90000"/>
          </a:bodyPr>
          <a:lstStyle/>
          <a:p>
            <a:r>
              <a:rPr lang="en-US" altLang="en-US" sz="3110"/>
              <a:t>2026 год здоровья в Горном улусе</a:t>
            </a:r>
            <a:r>
              <a:rPr lang="en-US" altLang="en-US"/>
              <a:t> </a:t>
            </a:r>
          </a:p>
        </p:txBody>
      </p:sp>
      <p:sp>
        <p:nvSpPr>
          <p:cNvPr id="5" name="Замещающее содержимое 4"/>
          <p:cNvSpPr>
            <a:spLocks noGrp="1"/>
          </p:cNvSpPr>
          <p:nvPr>
            <p:ph idx="1"/>
          </p:nvPr>
        </p:nvSpPr>
        <p:spPr>
          <a:xfrm flipV="1">
            <a:off x="358140" y="7153910"/>
            <a:ext cx="425450" cy="525145"/>
          </a:xfrm>
        </p:spPr>
        <p:txBody>
          <a:bodyPr>
            <a:normAutofit/>
          </a:bodyPr>
          <a:lstStyle/>
          <a:p>
            <a:r>
              <a:rPr lang="ru-RU" altLang="en-US"/>
              <a:t>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" y="851535"/>
            <a:ext cx="612775" cy="579755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2274" y="1675606"/>
            <a:ext cx="657542" cy="762317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4"/>
          <a:stretch>
            <a:fillRect/>
          </a:stretch>
        </p:blipFill>
        <p:spPr>
          <a:xfrm>
            <a:off x="1482090" y="1533525"/>
            <a:ext cx="7094855" cy="981075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5"/>
          <a:stretch>
            <a:fillRect/>
          </a:stretch>
        </p:blipFill>
        <p:spPr>
          <a:xfrm>
            <a:off x="9048750" y="829310"/>
            <a:ext cx="2453640" cy="1685290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6"/>
          <a:stretch>
            <a:fillRect/>
          </a:stretch>
        </p:blipFill>
        <p:spPr>
          <a:xfrm>
            <a:off x="970915" y="2514600"/>
            <a:ext cx="2537460" cy="1917065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7"/>
          <a:stretch>
            <a:fillRect/>
          </a:stretch>
        </p:blipFill>
        <p:spPr>
          <a:xfrm>
            <a:off x="654050" y="4629785"/>
            <a:ext cx="2931795" cy="179705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8"/>
          <a:stretch>
            <a:fillRect/>
          </a:stretch>
        </p:blipFill>
        <p:spPr>
          <a:xfrm>
            <a:off x="4209415" y="2514600"/>
            <a:ext cx="2837815" cy="189547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9"/>
          <a:stretch>
            <a:fillRect/>
          </a:stretch>
        </p:blipFill>
        <p:spPr>
          <a:xfrm>
            <a:off x="4079240" y="4572635"/>
            <a:ext cx="3010535" cy="1958340"/>
          </a:xfrm>
          <a:prstGeom prst="rect">
            <a:avLst/>
          </a:prstGeom>
        </p:spPr>
      </p:pic>
      <p:pic>
        <p:nvPicPr>
          <p:cNvPr id="16" name="Изображение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7748905" y="2687955"/>
            <a:ext cx="3394075" cy="1941830"/>
          </a:xfrm>
          <a:prstGeom prst="rect">
            <a:avLst/>
          </a:prstGeom>
        </p:spPr>
      </p:pic>
      <p:pic>
        <p:nvPicPr>
          <p:cNvPr id="17" name="Изображение 16"/>
          <p:cNvPicPr/>
          <p:nvPr/>
        </p:nvPicPr>
        <p:blipFill>
          <a:blip r:embed="rId11"/>
          <a:stretch>
            <a:fillRect/>
          </a:stretch>
        </p:blipFill>
        <p:spPr>
          <a:xfrm>
            <a:off x="7528560" y="4756150"/>
            <a:ext cx="3614420" cy="192595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946" y="1767590"/>
            <a:ext cx="4597637" cy="2475872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20783" y="55529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ru-RU" sz="2400" dirty="0"/>
              <a:t>Горный улус — участник конкурса «Здоровая команда — сила региона»: укрепление здоровья </a:t>
            </a:r>
            <a:r>
              <a:rPr lang="ru-RU" sz="2400" dirty="0" smtClean="0"/>
              <a:t/>
            </a:r>
            <a:br>
              <a:rPr lang="ru-RU" sz="2400" dirty="0" smtClean="0"/>
            </a:br>
            <a:r>
              <a:rPr lang="ru-RU" sz="2400" dirty="0" smtClean="0"/>
              <a:t>и </a:t>
            </a:r>
            <a:r>
              <a:rPr lang="ru-RU" sz="2400" dirty="0"/>
              <a:t>корпоративные привычки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84" y="4319630"/>
            <a:ext cx="3649395" cy="243102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533" y="1756024"/>
            <a:ext cx="4939084" cy="268844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94617" y="837042"/>
            <a:ext cx="707197" cy="762066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450" y="4509065"/>
            <a:ext cx="2901618" cy="2241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108" y="4243462"/>
            <a:ext cx="3598459" cy="239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6267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470485" y="2416493"/>
            <a:ext cx="5989955" cy="871855"/>
          </a:xfrm>
        </p:spPr>
        <p:txBody>
          <a:bodyPr>
            <a:normAutofit/>
          </a:bodyPr>
          <a:lstStyle/>
          <a:p>
            <a:r>
              <a:rPr lang="en-US" altLang="en-US" sz="3110" dirty="0" err="1"/>
              <a:t>Спасибо</a:t>
            </a:r>
            <a:r>
              <a:rPr lang="en-US" altLang="en-US" sz="3110" dirty="0"/>
              <a:t> </a:t>
            </a:r>
            <a:r>
              <a:rPr lang="en-US" altLang="en-US" sz="3110" dirty="0" err="1"/>
              <a:t>за</a:t>
            </a:r>
            <a:r>
              <a:rPr lang="en-US" altLang="en-US" sz="3110" dirty="0"/>
              <a:t> </a:t>
            </a:r>
            <a:r>
              <a:rPr lang="en-US" altLang="en-US" sz="3110" dirty="0" err="1"/>
              <a:t>внимание</a:t>
            </a:r>
            <a:r>
              <a:rPr lang="en-US" altLang="en-US" sz="3110" dirty="0"/>
              <a:t>!</a:t>
            </a:r>
            <a:r>
              <a:rPr lang="en-US" altLang="en-US" dirty="0"/>
              <a:t> </a:t>
            </a:r>
          </a:p>
        </p:txBody>
      </p:sp>
      <p:sp>
        <p:nvSpPr>
          <p:cNvPr id="5" name="Замещающий текст 4"/>
          <p:cNvSpPr>
            <a:spLocks noGrp="1"/>
          </p:cNvSpPr>
          <p:nvPr>
            <p:ph type="body" idx="1"/>
          </p:nvPr>
        </p:nvSpPr>
        <p:spPr>
          <a:xfrm flipV="1">
            <a:off x="121920" y="6270625"/>
            <a:ext cx="207010" cy="507365"/>
          </a:xfrm>
        </p:spPr>
        <p:txBody>
          <a:bodyPr>
            <a:normAutofit fontScale="95000"/>
          </a:bodyPr>
          <a:lstStyle/>
          <a:p>
            <a:r>
              <a:rPr lang="ru-RU" altLang="en-US"/>
              <a:t>.</a:t>
            </a:r>
          </a:p>
        </p:txBody>
      </p:sp>
      <p:pic>
        <p:nvPicPr>
          <p:cNvPr id="6" name="Изображение 5"/>
          <p:cNvPicPr/>
          <p:nvPr/>
        </p:nvPicPr>
        <p:blipFill>
          <a:blip r:embed="rId2"/>
          <a:stretch>
            <a:fillRect/>
          </a:stretch>
        </p:blipFill>
        <p:spPr>
          <a:xfrm>
            <a:off x="2396172" y="957898"/>
            <a:ext cx="1437005" cy="1458595"/>
          </a:xfrm>
          <a:prstGeom prst="rect">
            <a:avLst/>
          </a:prstGeom>
        </p:spPr>
      </p:pic>
      <p:sp>
        <p:nvSpPr>
          <p:cNvPr id="7" name="Текстовое поле 6"/>
          <p:cNvSpPr txBox="1"/>
          <p:nvPr/>
        </p:nvSpPr>
        <p:spPr>
          <a:xfrm>
            <a:off x="574674" y="462439"/>
            <a:ext cx="5080000" cy="33718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0">
              <a:buFont typeface="Arial" panose="020B0604020202020204"/>
              <a:buNone/>
            </a:pPr>
            <a:r>
              <a:rPr sz="1600" b="1">
                <a:solidFill>
                  <a:schemeClr val="bg1">
                    <a:lumMod val="75000"/>
                  </a:schemeClr>
                </a:solidFill>
                <a:latin typeface="Century Gothic" panose="020B0502020202020204"/>
                <a:ea typeface="Century Gothic" panose="020B0502020202020204"/>
              </a:rPr>
              <a:t>МУНИЦИПАЛЬНЫЙ РАЙОН «ГОРНЫЙ УЛУС»</a:t>
            </a:r>
          </a:p>
        </p:txBody>
      </p:sp>
      <p:pic>
        <p:nvPicPr>
          <p:cNvPr id="8" name="Изображение 7"/>
          <p:cNvPicPr/>
          <p:nvPr/>
        </p:nvPicPr>
        <p:blipFill>
          <a:blip r:embed="rId3"/>
          <a:stretch>
            <a:fillRect/>
          </a:stretch>
        </p:blipFill>
        <p:spPr>
          <a:xfrm>
            <a:off x="541655" y="5310505"/>
            <a:ext cx="1454785" cy="1547495"/>
          </a:xfrm>
          <a:prstGeom prst="rect">
            <a:avLst/>
          </a:prstGeom>
        </p:spPr>
      </p:pic>
      <p:pic>
        <p:nvPicPr>
          <p:cNvPr id="9" name="Изображение 8"/>
          <p:cNvPicPr/>
          <p:nvPr/>
        </p:nvPicPr>
        <p:blipFill>
          <a:blip r:embed="rId4"/>
          <a:stretch>
            <a:fillRect/>
          </a:stretch>
        </p:blipFill>
        <p:spPr>
          <a:xfrm>
            <a:off x="2209165" y="5323205"/>
            <a:ext cx="1297305" cy="1454785"/>
          </a:xfrm>
          <a:prstGeom prst="rect">
            <a:avLst/>
          </a:prstGeom>
        </p:spPr>
      </p:pic>
      <p:pic>
        <p:nvPicPr>
          <p:cNvPr id="10" name="Изображение 9"/>
          <p:cNvPicPr/>
          <p:nvPr/>
        </p:nvPicPr>
        <p:blipFill>
          <a:blip r:embed="rId5"/>
          <a:stretch>
            <a:fillRect/>
          </a:stretch>
        </p:blipFill>
        <p:spPr>
          <a:xfrm>
            <a:off x="6664227" y="0"/>
            <a:ext cx="2450465" cy="318135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6"/>
          <a:stretch>
            <a:fillRect/>
          </a:stretch>
        </p:blipFill>
        <p:spPr>
          <a:xfrm>
            <a:off x="6732946" y="3269452"/>
            <a:ext cx="2830195" cy="1740535"/>
          </a:xfrm>
          <a:prstGeom prst="rect">
            <a:avLst/>
          </a:prstGeom>
        </p:spPr>
      </p:pic>
      <p:pic>
        <p:nvPicPr>
          <p:cNvPr id="12" name="Изображение 11"/>
          <p:cNvPicPr/>
          <p:nvPr/>
        </p:nvPicPr>
        <p:blipFill>
          <a:blip r:embed="rId7"/>
          <a:stretch>
            <a:fillRect/>
          </a:stretch>
        </p:blipFill>
        <p:spPr>
          <a:xfrm>
            <a:off x="9114692" y="24447"/>
            <a:ext cx="2974975" cy="3154680"/>
          </a:xfrm>
          <a:prstGeom prst="rect">
            <a:avLst/>
          </a:prstGeom>
        </p:spPr>
      </p:pic>
      <p:pic>
        <p:nvPicPr>
          <p:cNvPr id="13" name="Изображение 12"/>
          <p:cNvPicPr/>
          <p:nvPr/>
        </p:nvPicPr>
        <p:blipFill>
          <a:blip r:embed="rId8"/>
          <a:stretch>
            <a:fillRect/>
          </a:stretch>
        </p:blipFill>
        <p:spPr>
          <a:xfrm>
            <a:off x="8948821" y="5072506"/>
            <a:ext cx="2753042" cy="3934142"/>
          </a:xfrm>
          <a:prstGeom prst="rect">
            <a:avLst/>
          </a:prstGeom>
        </p:spPr>
      </p:pic>
      <p:pic>
        <p:nvPicPr>
          <p:cNvPr id="14" name="Изображение 13"/>
          <p:cNvPicPr/>
          <p:nvPr/>
        </p:nvPicPr>
        <p:blipFill>
          <a:blip r:embed="rId9"/>
          <a:srcRect r="26483"/>
          <a:stretch>
            <a:fillRect/>
          </a:stretch>
        </p:blipFill>
        <p:spPr>
          <a:xfrm>
            <a:off x="9736678" y="3269452"/>
            <a:ext cx="2289810" cy="1790700"/>
          </a:xfrm>
          <a:prstGeom prst="rect">
            <a:avLst/>
          </a:prstGeom>
        </p:spPr>
      </p:pic>
      <p:pic>
        <p:nvPicPr>
          <p:cNvPr id="16" name="Изображение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4259612" y="3258977"/>
            <a:ext cx="2107565" cy="2506345"/>
          </a:xfrm>
          <a:prstGeom prst="rect">
            <a:avLst/>
          </a:prstGeom>
        </p:spPr>
      </p:pic>
      <p:pic>
        <p:nvPicPr>
          <p:cNvPr id="15" name="Изображение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5401353" y="5072506"/>
            <a:ext cx="3143250" cy="1938020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39" y="3288348"/>
            <a:ext cx="3041883" cy="18401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1093</Words>
  <Application>Microsoft Office PowerPoint</Application>
  <PresentationFormat>Широкоэкранный</PresentationFormat>
  <Paragraphs>124</Paragraphs>
  <Slides>18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10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9" baseType="lpstr">
      <vt:lpstr>Calibri</vt:lpstr>
      <vt:lpstr>Montserrat</vt:lpstr>
      <vt:lpstr>Times New Roman</vt:lpstr>
      <vt:lpstr>Century Gothic</vt:lpstr>
      <vt:lpstr>Montserrat Medium</vt:lpstr>
      <vt:lpstr>Montserrat SemiBold</vt:lpstr>
      <vt:lpstr>Montserrat Black</vt:lpstr>
      <vt:lpstr>Exo 2.0</vt:lpstr>
      <vt:lpstr>Arial Black</vt:lpstr>
      <vt:lpstr>Arial</vt:lpstr>
      <vt:lpstr>Тема Office</vt:lpstr>
      <vt:lpstr>«Формирование культуры здорового образа жизни» </vt:lpstr>
      <vt:lpstr>B рамкаx национального проекта «Здоровье»  и Указа Главы Республики Cаxа (Якутия) </vt:lpstr>
      <vt:lpstr>«Формирование культуры здорового образа жизни»</vt:lpstr>
      <vt:lpstr>2026 год здоровья в Горном улусе</vt:lpstr>
      <vt:lpstr>День здоровья «Чэбдик Чэппиэр» в Горном улусе</vt:lpstr>
      <vt:lpstr>В Горном улусе реализуется несколько важных проектов, направленных на заботу о жителях</vt:lpstr>
      <vt:lpstr>Проект «Точка здоровья» для населения Горного улуса</vt:lpstr>
      <vt:lpstr>Здоровый образ жизни и укрепление общественного здоровья</vt:lpstr>
      <vt:lpstr>Здоровый образ жизни и укрепление общественного здоровья</vt:lpstr>
      <vt:lpstr>С целью реализации мероприятий, направленных на поддержку семьи, материнства, отцовства и детства, проведены следующие мероприятия:</vt:lpstr>
      <vt:lpstr>С целью реализации мероприятий, направленных на поддержку семьи, материнства, отцовства и детства, проведены следующие мероприятия:</vt:lpstr>
      <vt:lpstr>Реализация мероприятий активного долголетия </vt:lpstr>
      <vt:lpstr>Муниципальная программа «Укрепление общественного здоровья населения в Горном улусе»</vt:lpstr>
      <vt:lpstr>Муниципальная программа «Укрепление общественного здоровья населения в Горном улусе»</vt:lpstr>
      <vt:lpstr>Муниципальная программа «Укрепление общественного здоровья населения в Горном улусе»</vt:lpstr>
      <vt:lpstr>2026 год здоровья в Горном улусе </vt:lpstr>
      <vt:lpstr>Горный улус — участник конкурса «Здоровая команда — сила региона»: укрепление здоровья  и корпоративные привычки</vt:lpstr>
      <vt:lpstr>Спасибо за внимание!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 Windows</dc:creator>
  <cp:lastModifiedBy>Отдел соц политики</cp:lastModifiedBy>
  <cp:revision>94</cp:revision>
  <dcterms:created xsi:type="dcterms:W3CDTF">2026-01-23T07:37:00Z</dcterms:created>
  <dcterms:modified xsi:type="dcterms:W3CDTF">2026-06-26T07:07:29Z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1049-12.1.0.26880</vt:lpwstr>
  </property>
  <property fmtid="{D5CDD505-2E9C-101B-9397-08002B2CF9AE}" pid="3" name="ICV">
    <vt:lpwstr>F6F35D23A6324694BDD7793A15D07867_12</vt:lpwstr>
  </property>
</Properties>
</file>