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4" r:id="rId2"/>
    <p:sldId id="311" r:id="rId3"/>
    <p:sldId id="258" r:id="rId4"/>
    <p:sldId id="272" r:id="rId5"/>
    <p:sldId id="294" r:id="rId6"/>
    <p:sldId id="309" r:id="rId7"/>
    <p:sldId id="305" r:id="rId8"/>
    <p:sldId id="306" r:id="rId9"/>
    <p:sldId id="308" r:id="rId10"/>
    <p:sldId id="307" r:id="rId11"/>
    <p:sldId id="312" r:id="rId12"/>
    <p:sldId id="314" r:id="rId13"/>
    <p:sldId id="316" r:id="rId14"/>
    <p:sldId id="318" r:id="rId15"/>
    <p:sldId id="310" r:id="rId16"/>
    <p:sldId id="299" r:id="rId17"/>
    <p:sldId id="264" r:id="rId18"/>
    <p:sldId id="303" r:id="rId19"/>
    <p:sldId id="302" r:id="rId20"/>
    <p:sldId id="319" r:id="rId21"/>
    <p:sldId id="300" r:id="rId22"/>
    <p:sldId id="29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6BB"/>
    <a:srgbClr val="00968F"/>
    <a:srgbClr val="00544E"/>
    <a:srgbClr val="006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>
      <p:cViewPr>
        <p:scale>
          <a:sx n="70" d="100"/>
          <a:sy n="70" d="100"/>
        </p:scale>
        <p:origin x="-107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26AFA-D3C7-497E-8FE0-5735C04DD799}" type="doc">
      <dgm:prSet loTypeId="urn:microsoft.com/office/officeart/2008/layout/PictureStrip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81BC9EE8-4233-4C20-AB77-4559F886FAAB}">
      <dgm:prSet phldrT="[Текст]" custT="1"/>
      <dgm:spPr/>
      <dgm:t>
        <a:bodyPr/>
        <a:lstStyle/>
        <a:p>
          <a:r>
            <a:rPr lang="ru-RU" sz="1200" b="1" dirty="0"/>
            <a:t>Укрепление здоровья детей и молодежи</a:t>
          </a:r>
        </a:p>
      </dgm:t>
    </dgm:pt>
    <dgm:pt modelId="{01B0D44A-DCA1-42E8-B303-30912BBDD19D}" type="parTrans" cxnId="{FF8EC938-7900-4020-BC5A-F9850D759F3B}">
      <dgm:prSet/>
      <dgm:spPr/>
      <dgm:t>
        <a:bodyPr/>
        <a:lstStyle/>
        <a:p>
          <a:endParaRPr lang="ru-RU"/>
        </a:p>
      </dgm:t>
    </dgm:pt>
    <dgm:pt modelId="{D8F920D4-444A-4A75-926A-20096B411D11}" type="sibTrans" cxnId="{FF8EC938-7900-4020-BC5A-F9850D759F3B}">
      <dgm:prSet/>
      <dgm:spPr/>
      <dgm:t>
        <a:bodyPr/>
        <a:lstStyle/>
        <a:p>
          <a:endParaRPr lang="ru-RU"/>
        </a:p>
      </dgm:t>
    </dgm:pt>
    <dgm:pt modelId="{07C692A2-95D5-405B-94A3-2012B71DAED5}">
      <dgm:prSet phldrT="[Текст]" custT="1"/>
      <dgm:spPr/>
      <dgm:t>
        <a:bodyPr/>
        <a:lstStyle/>
        <a:p>
          <a:r>
            <a:rPr lang="ru-RU" sz="1200" b="1"/>
            <a:t>Укрепление здоровья работающих</a:t>
          </a:r>
          <a:endParaRPr lang="ru-RU" sz="1200" b="1" dirty="0"/>
        </a:p>
      </dgm:t>
    </dgm:pt>
    <dgm:pt modelId="{4E8AD3F2-1F1A-4EE5-8CF4-167B94CED993}" type="parTrans" cxnId="{1851690B-6CAB-4433-BEF5-146C86D9ABF6}">
      <dgm:prSet/>
      <dgm:spPr/>
      <dgm:t>
        <a:bodyPr/>
        <a:lstStyle/>
        <a:p>
          <a:endParaRPr lang="ru-RU"/>
        </a:p>
      </dgm:t>
    </dgm:pt>
    <dgm:pt modelId="{2507D15C-8E6B-4586-8E08-6D25C7D79CAE}" type="sibTrans" cxnId="{1851690B-6CAB-4433-BEF5-146C86D9ABF6}">
      <dgm:prSet/>
      <dgm:spPr/>
      <dgm:t>
        <a:bodyPr/>
        <a:lstStyle/>
        <a:p>
          <a:endParaRPr lang="ru-RU"/>
        </a:p>
      </dgm:t>
    </dgm:pt>
    <dgm:pt modelId="{0C20B678-9978-4317-9EED-5DE0CFC55E17}">
      <dgm:prSet phldrT="[Текст]" custT="1"/>
      <dgm:spPr/>
      <dgm:t>
        <a:bodyPr/>
        <a:lstStyle/>
        <a:p>
          <a:r>
            <a:rPr lang="ru-RU" sz="1200" b="1"/>
            <a:t>Активное долголетие</a:t>
          </a:r>
          <a:endParaRPr lang="ru-RU" sz="1200" b="1" dirty="0"/>
        </a:p>
      </dgm:t>
    </dgm:pt>
    <dgm:pt modelId="{B965E03E-9FB5-4897-8994-7AEDD28F2B3C}" type="parTrans" cxnId="{862B432F-EEAD-4106-85E8-6A249FD997C4}">
      <dgm:prSet/>
      <dgm:spPr/>
      <dgm:t>
        <a:bodyPr/>
        <a:lstStyle/>
        <a:p>
          <a:endParaRPr lang="ru-RU"/>
        </a:p>
      </dgm:t>
    </dgm:pt>
    <dgm:pt modelId="{D75CF975-4A41-4906-A809-5311DFD0DD48}" type="sibTrans" cxnId="{862B432F-EEAD-4106-85E8-6A249FD997C4}">
      <dgm:prSet/>
      <dgm:spPr/>
      <dgm:t>
        <a:bodyPr/>
        <a:lstStyle/>
        <a:p>
          <a:endParaRPr lang="ru-RU"/>
        </a:p>
      </dgm:t>
    </dgm:pt>
    <dgm:pt modelId="{589FD6DC-658B-4F61-8B7B-0A3BFFB59BF3}">
      <dgm:prSet phldrT="[Текст]" custT="1"/>
      <dgm:spPr/>
      <dgm:t>
        <a:bodyPr/>
        <a:lstStyle/>
        <a:p>
          <a:r>
            <a:rPr lang="ru-RU" sz="1200" b="1"/>
            <a:t>Укрепление семьи и традиционных ценностей</a:t>
          </a:r>
          <a:endParaRPr lang="ru-RU" sz="1200" b="1" dirty="0"/>
        </a:p>
      </dgm:t>
    </dgm:pt>
    <dgm:pt modelId="{6E2CD1D4-31A8-4418-A70F-DD7B101AB420}" type="parTrans" cxnId="{E8F25CA1-9F85-42D8-AD0D-061E9C1B7077}">
      <dgm:prSet/>
      <dgm:spPr/>
      <dgm:t>
        <a:bodyPr/>
        <a:lstStyle/>
        <a:p>
          <a:endParaRPr lang="ru-RU"/>
        </a:p>
      </dgm:t>
    </dgm:pt>
    <dgm:pt modelId="{CA6E96A2-FBD8-4C68-869B-4E1CA1B9A355}" type="sibTrans" cxnId="{E8F25CA1-9F85-42D8-AD0D-061E9C1B7077}">
      <dgm:prSet/>
      <dgm:spPr/>
      <dgm:t>
        <a:bodyPr/>
        <a:lstStyle/>
        <a:p>
          <a:endParaRPr lang="ru-RU"/>
        </a:p>
      </dgm:t>
    </dgm:pt>
    <dgm:pt modelId="{2094764B-7928-41F4-98CA-BB3CEDB14038}">
      <dgm:prSet phldrT="[Текст]" custT="1"/>
      <dgm:spPr/>
      <dgm:t>
        <a:bodyPr/>
        <a:lstStyle/>
        <a:p>
          <a:r>
            <a:rPr lang="ru-RU" sz="1200" b="1"/>
            <a:t>Экологическое благополучие</a:t>
          </a:r>
          <a:endParaRPr lang="ru-RU" sz="1200" b="1" dirty="0"/>
        </a:p>
      </dgm:t>
    </dgm:pt>
    <dgm:pt modelId="{CF18A896-1692-4698-9CF7-93F86E228F6C}" type="parTrans" cxnId="{DD3C1F26-1BDB-49DC-BE66-73078FBF5A9F}">
      <dgm:prSet/>
      <dgm:spPr/>
      <dgm:t>
        <a:bodyPr/>
        <a:lstStyle/>
        <a:p>
          <a:endParaRPr lang="ru-RU"/>
        </a:p>
      </dgm:t>
    </dgm:pt>
    <dgm:pt modelId="{EC408743-D715-4D57-ADF0-D78AF4B25433}" type="sibTrans" cxnId="{DD3C1F26-1BDB-49DC-BE66-73078FBF5A9F}">
      <dgm:prSet/>
      <dgm:spPr/>
      <dgm:t>
        <a:bodyPr/>
        <a:lstStyle/>
        <a:p>
          <a:endParaRPr lang="ru-RU"/>
        </a:p>
      </dgm:t>
    </dgm:pt>
    <dgm:pt modelId="{0BDC7264-7AA2-4747-A6B5-2741B933F755}">
      <dgm:prSet phldrT="[Текст]" custT="1"/>
      <dgm:spPr/>
      <dgm:t>
        <a:bodyPr/>
        <a:lstStyle/>
        <a:p>
          <a:r>
            <a:rPr lang="ru-RU" sz="1200" b="1" dirty="0"/>
            <a:t>Здоровое питание</a:t>
          </a:r>
        </a:p>
      </dgm:t>
    </dgm:pt>
    <dgm:pt modelId="{504CE348-C4E2-48AE-986E-D7714978D622}" type="parTrans" cxnId="{E9491BB4-2803-4243-8E2E-EDFC30E31213}">
      <dgm:prSet/>
      <dgm:spPr/>
      <dgm:t>
        <a:bodyPr/>
        <a:lstStyle/>
        <a:p>
          <a:endParaRPr lang="ru-RU"/>
        </a:p>
      </dgm:t>
    </dgm:pt>
    <dgm:pt modelId="{8A3DD01B-A22F-45BF-9BF4-016028890B08}" type="sibTrans" cxnId="{E9491BB4-2803-4243-8E2E-EDFC30E31213}">
      <dgm:prSet/>
      <dgm:spPr/>
      <dgm:t>
        <a:bodyPr/>
        <a:lstStyle/>
        <a:p>
          <a:endParaRPr lang="ru-RU"/>
        </a:p>
      </dgm:t>
    </dgm:pt>
    <dgm:pt modelId="{7462120C-B9AC-4EC3-A4EE-753696FCC59C}" type="pres">
      <dgm:prSet presAssocID="{67A26AFA-D3C7-497E-8FE0-5735C04DD7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FB64B4-90D8-4898-9EC1-45C9CD51E3EA}" type="pres">
      <dgm:prSet presAssocID="{81BC9EE8-4233-4C20-AB77-4559F886FAAB}" presName="composite" presStyleCnt="0"/>
      <dgm:spPr/>
    </dgm:pt>
    <dgm:pt modelId="{94DF6096-8E9E-46C0-B067-652C897ACC05}" type="pres">
      <dgm:prSet presAssocID="{81BC9EE8-4233-4C20-AB77-4559F886FAAB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5D552-ED12-421C-9ED2-6CB0AA5C2E0D}" type="pres">
      <dgm:prSet presAssocID="{81BC9EE8-4233-4C20-AB77-4559F886FAAB}" presName="rect2" presStyleLbl="fgImgPlace1" presStyleIdx="0" presStyleCnt="6"/>
      <dgm:spPr>
        <a:prstGeom prst="rect">
          <a:avLst/>
        </a:prstGeom>
        <a:solidFill>
          <a:schemeClr val="tx1"/>
        </a:solidFill>
      </dgm:spPr>
    </dgm:pt>
    <dgm:pt modelId="{240C3833-CAAC-4625-B4FE-9DEBFCD41FA8}" type="pres">
      <dgm:prSet presAssocID="{D8F920D4-444A-4A75-926A-20096B411D11}" presName="sibTrans" presStyleCnt="0"/>
      <dgm:spPr/>
    </dgm:pt>
    <dgm:pt modelId="{8C2020ED-1597-4DF8-B0F4-312DE6A71EAA}" type="pres">
      <dgm:prSet presAssocID="{07C692A2-95D5-405B-94A3-2012B71DAED5}" presName="composite" presStyleCnt="0"/>
      <dgm:spPr/>
    </dgm:pt>
    <dgm:pt modelId="{DC39DD58-16DD-4F28-A297-2C8045B6DCA0}" type="pres">
      <dgm:prSet presAssocID="{07C692A2-95D5-405B-94A3-2012B71DAED5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A7A60-100E-485B-8603-A6029B9CE555}" type="pres">
      <dgm:prSet presAssocID="{07C692A2-95D5-405B-94A3-2012B71DAED5}" presName="rect2" presStyleLbl="fgImgPlace1" presStyleIdx="1" presStyleCnt="6"/>
      <dgm:spPr>
        <a:solidFill>
          <a:schemeClr val="tx1"/>
        </a:solidFill>
      </dgm:spPr>
    </dgm:pt>
    <dgm:pt modelId="{39386ACA-5D1B-4696-A813-FE3E3C7115BF}" type="pres">
      <dgm:prSet presAssocID="{2507D15C-8E6B-4586-8E08-6D25C7D79CAE}" presName="sibTrans" presStyleCnt="0"/>
      <dgm:spPr/>
    </dgm:pt>
    <dgm:pt modelId="{B229F482-527F-4DAA-99CC-B04C89EE2C88}" type="pres">
      <dgm:prSet presAssocID="{0C20B678-9978-4317-9EED-5DE0CFC55E17}" presName="composite" presStyleCnt="0"/>
      <dgm:spPr/>
    </dgm:pt>
    <dgm:pt modelId="{74382AB0-6321-41BE-989E-EE34C5247375}" type="pres">
      <dgm:prSet presAssocID="{0C20B678-9978-4317-9EED-5DE0CFC55E17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26690-A10A-44E5-9649-A70AEBEB0B2B}" type="pres">
      <dgm:prSet presAssocID="{0C20B678-9978-4317-9EED-5DE0CFC55E17}" presName="rect2" presStyleLbl="fgImgPlace1" presStyleIdx="2" presStyleCnt="6"/>
      <dgm:spPr>
        <a:solidFill>
          <a:schemeClr val="tx1"/>
        </a:solidFill>
      </dgm:spPr>
    </dgm:pt>
    <dgm:pt modelId="{9486B398-98EE-4FD5-8283-5CC499537578}" type="pres">
      <dgm:prSet presAssocID="{D75CF975-4A41-4906-A809-5311DFD0DD48}" presName="sibTrans" presStyleCnt="0"/>
      <dgm:spPr/>
    </dgm:pt>
    <dgm:pt modelId="{0D1A11CC-18E0-4FD6-AD64-82874D6FADF0}" type="pres">
      <dgm:prSet presAssocID="{0BDC7264-7AA2-4747-A6B5-2741B933F755}" presName="composite" presStyleCnt="0"/>
      <dgm:spPr/>
    </dgm:pt>
    <dgm:pt modelId="{E36B60A8-88D6-41E1-983D-74C97D884F98}" type="pres">
      <dgm:prSet presAssocID="{0BDC7264-7AA2-4747-A6B5-2741B933F755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2942D-2287-4954-9DC6-834B9DF4A5D2}" type="pres">
      <dgm:prSet presAssocID="{0BDC7264-7AA2-4747-A6B5-2741B933F755}" presName="rect2" presStyleLbl="fgImgPlace1" presStyleIdx="3" presStyleCnt="6"/>
      <dgm:spPr>
        <a:solidFill>
          <a:schemeClr val="tx1"/>
        </a:solidFill>
      </dgm:spPr>
    </dgm:pt>
    <dgm:pt modelId="{7A971A24-6086-4273-B46E-9EF5F534F7DD}" type="pres">
      <dgm:prSet presAssocID="{8A3DD01B-A22F-45BF-9BF4-016028890B08}" presName="sibTrans" presStyleCnt="0"/>
      <dgm:spPr/>
    </dgm:pt>
    <dgm:pt modelId="{AE038EC5-C2B9-4C39-B938-60EE98A933E8}" type="pres">
      <dgm:prSet presAssocID="{589FD6DC-658B-4F61-8B7B-0A3BFFB59BF3}" presName="composite" presStyleCnt="0"/>
      <dgm:spPr/>
    </dgm:pt>
    <dgm:pt modelId="{88E3C291-D990-48CA-8BCA-97452F8A5FC8}" type="pres">
      <dgm:prSet presAssocID="{589FD6DC-658B-4F61-8B7B-0A3BFFB59BF3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12D54-74B0-446C-A490-E60667210BAE}" type="pres">
      <dgm:prSet presAssocID="{589FD6DC-658B-4F61-8B7B-0A3BFFB59BF3}" presName="rect2" presStyleLbl="fgImgPlace1" presStyleIdx="4" presStyleCnt="6"/>
      <dgm:spPr>
        <a:solidFill>
          <a:schemeClr val="tx1"/>
        </a:solidFill>
      </dgm:spPr>
    </dgm:pt>
    <dgm:pt modelId="{F20E1739-3D94-4312-87B6-70DE4D97D719}" type="pres">
      <dgm:prSet presAssocID="{CA6E96A2-FBD8-4C68-869B-4E1CA1B9A355}" presName="sibTrans" presStyleCnt="0"/>
      <dgm:spPr/>
    </dgm:pt>
    <dgm:pt modelId="{832EFA48-F28D-45AE-9BB3-9DC450946929}" type="pres">
      <dgm:prSet presAssocID="{2094764B-7928-41F4-98CA-BB3CEDB14038}" presName="composite" presStyleCnt="0"/>
      <dgm:spPr/>
    </dgm:pt>
    <dgm:pt modelId="{74EB2AF9-447E-46C1-9BD6-B11402E89C23}" type="pres">
      <dgm:prSet presAssocID="{2094764B-7928-41F4-98CA-BB3CEDB14038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BA198-83C5-4C63-8CF2-19FE41EC957C}" type="pres">
      <dgm:prSet presAssocID="{2094764B-7928-41F4-98CA-BB3CEDB14038}" presName="rect2" presStyleLbl="fgImgPlace1" presStyleIdx="5" presStyleCnt="6"/>
      <dgm:spPr>
        <a:solidFill>
          <a:schemeClr val="tx1"/>
        </a:solidFill>
      </dgm:spPr>
    </dgm:pt>
  </dgm:ptLst>
  <dgm:cxnLst>
    <dgm:cxn modelId="{12C7C751-DBDA-49BE-A84B-86FDE1BE52EA}" type="presOf" srcId="{67A26AFA-D3C7-497E-8FE0-5735C04DD799}" destId="{7462120C-B9AC-4EC3-A4EE-753696FCC59C}" srcOrd="0" destOrd="0" presId="urn:microsoft.com/office/officeart/2008/layout/PictureStrips"/>
    <dgm:cxn modelId="{B40B9ED5-D661-42F6-9F48-354DC8A9D7E9}" type="presOf" srcId="{0C20B678-9978-4317-9EED-5DE0CFC55E17}" destId="{74382AB0-6321-41BE-989E-EE34C5247375}" srcOrd="0" destOrd="0" presId="urn:microsoft.com/office/officeart/2008/layout/PictureStrips"/>
    <dgm:cxn modelId="{E9491BB4-2803-4243-8E2E-EDFC30E31213}" srcId="{67A26AFA-D3C7-497E-8FE0-5735C04DD799}" destId="{0BDC7264-7AA2-4747-A6B5-2741B933F755}" srcOrd="3" destOrd="0" parTransId="{504CE348-C4E2-48AE-986E-D7714978D622}" sibTransId="{8A3DD01B-A22F-45BF-9BF4-016028890B08}"/>
    <dgm:cxn modelId="{3E2E01DD-42D9-4B64-B4E2-81AABE9DDFB5}" type="presOf" srcId="{0BDC7264-7AA2-4747-A6B5-2741B933F755}" destId="{E36B60A8-88D6-41E1-983D-74C97D884F98}" srcOrd="0" destOrd="0" presId="urn:microsoft.com/office/officeart/2008/layout/PictureStrips"/>
    <dgm:cxn modelId="{1851690B-6CAB-4433-BEF5-146C86D9ABF6}" srcId="{67A26AFA-D3C7-497E-8FE0-5735C04DD799}" destId="{07C692A2-95D5-405B-94A3-2012B71DAED5}" srcOrd="1" destOrd="0" parTransId="{4E8AD3F2-1F1A-4EE5-8CF4-167B94CED993}" sibTransId="{2507D15C-8E6B-4586-8E08-6D25C7D79CAE}"/>
    <dgm:cxn modelId="{F45D83F2-F377-4BD3-AE60-CDAD861605E8}" type="presOf" srcId="{81BC9EE8-4233-4C20-AB77-4559F886FAAB}" destId="{94DF6096-8E9E-46C0-B067-652C897ACC05}" srcOrd="0" destOrd="0" presId="urn:microsoft.com/office/officeart/2008/layout/PictureStrips"/>
    <dgm:cxn modelId="{261BBF8A-8781-4A4C-99AB-5E554198CA39}" type="presOf" srcId="{2094764B-7928-41F4-98CA-BB3CEDB14038}" destId="{74EB2AF9-447E-46C1-9BD6-B11402E89C23}" srcOrd="0" destOrd="0" presId="urn:microsoft.com/office/officeart/2008/layout/PictureStrips"/>
    <dgm:cxn modelId="{862B432F-EEAD-4106-85E8-6A249FD997C4}" srcId="{67A26AFA-D3C7-497E-8FE0-5735C04DD799}" destId="{0C20B678-9978-4317-9EED-5DE0CFC55E17}" srcOrd="2" destOrd="0" parTransId="{B965E03E-9FB5-4897-8994-7AEDD28F2B3C}" sibTransId="{D75CF975-4A41-4906-A809-5311DFD0DD48}"/>
    <dgm:cxn modelId="{682FF39A-DAF1-4228-A4B7-B9812F8CC885}" type="presOf" srcId="{589FD6DC-658B-4F61-8B7B-0A3BFFB59BF3}" destId="{88E3C291-D990-48CA-8BCA-97452F8A5FC8}" srcOrd="0" destOrd="0" presId="urn:microsoft.com/office/officeart/2008/layout/PictureStrips"/>
    <dgm:cxn modelId="{FF8EC938-7900-4020-BC5A-F9850D759F3B}" srcId="{67A26AFA-D3C7-497E-8FE0-5735C04DD799}" destId="{81BC9EE8-4233-4C20-AB77-4559F886FAAB}" srcOrd="0" destOrd="0" parTransId="{01B0D44A-DCA1-42E8-B303-30912BBDD19D}" sibTransId="{D8F920D4-444A-4A75-926A-20096B411D11}"/>
    <dgm:cxn modelId="{C2553C69-32BF-476C-A438-664662F3B3FD}" type="presOf" srcId="{07C692A2-95D5-405B-94A3-2012B71DAED5}" destId="{DC39DD58-16DD-4F28-A297-2C8045B6DCA0}" srcOrd="0" destOrd="0" presId="urn:microsoft.com/office/officeart/2008/layout/PictureStrips"/>
    <dgm:cxn modelId="{E8F25CA1-9F85-42D8-AD0D-061E9C1B7077}" srcId="{67A26AFA-D3C7-497E-8FE0-5735C04DD799}" destId="{589FD6DC-658B-4F61-8B7B-0A3BFFB59BF3}" srcOrd="4" destOrd="0" parTransId="{6E2CD1D4-31A8-4418-A70F-DD7B101AB420}" sibTransId="{CA6E96A2-FBD8-4C68-869B-4E1CA1B9A355}"/>
    <dgm:cxn modelId="{DD3C1F26-1BDB-49DC-BE66-73078FBF5A9F}" srcId="{67A26AFA-D3C7-497E-8FE0-5735C04DD799}" destId="{2094764B-7928-41F4-98CA-BB3CEDB14038}" srcOrd="5" destOrd="0" parTransId="{CF18A896-1692-4698-9CF7-93F86E228F6C}" sibTransId="{EC408743-D715-4D57-ADF0-D78AF4B25433}"/>
    <dgm:cxn modelId="{E2D6E979-A22E-4EF3-B80D-A9618B79241B}" type="presParOf" srcId="{7462120C-B9AC-4EC3-A4EE-753696FCC59C}" destId="{8CFB64B4-90D8-4898-9EC1-45C9CD51E3EA}" srcOrd="0" destOrd="0" presId="urn:microsoft.com/office/officeart/2008/layout/PictureStrips"/>
    <dgm:cxn modelId="{E9BFFD9C-D15B-48EA-9EE3-F146A31671A7}" type="presParOf" srcId="{8CFB64B4-90D8-4898-9EC1-45C9CD51E3EA}" destId="{94DF6096-8E9E-46C0-B067-652C897ACC05}" srcOrd="0" destOrd="0" presId="urn:microsoft.com/office/officeart/2008/layout/PictureStrips"/>
    <dgm:cxn modelId="{E13028E9-FBDD-4555-9E2E-9B0CC109829C}" type="presParOf" srcId="{8CFB64B4-90D8-4898-9EC1-45C9CD51E3EA}" destId="{3FD5D552-ED12-421C-9ED2-6CB0AA5C2E0D}" srcOrd="1" destOrd="0" presId="urn:microsoft.com/office/officeart/2008/layout/PictureStrips"/>
    <dgm:cxn modelId="{A7E1AA7E-A070-4645-A021-A143DEA3FA0B}" type="presParOf" srcId="{7462120C-B9AC-4EC3-A4EE-753696FCC59C}" destId="{240C3833-CAAC-4625-B4FE-9DEBFCD41FA8}" srcOrd="1" destOrd="0" presId="urn:microsoft.com/office/officeart/2008/layout/PictureStrips"/>
    <dgm:cxn modelId="{9C04BC32-082F-4CDF-A988-D203DF76F147}" type="presParOf" srcId="{7462120C-B9AC-4EC3-A4EE-753696FCC59C}" destId="{8C2020ED-1597-4DF8-B0F4-312DE6A71EAA}" srcOrd="2" destOrd="0" presId="urn:microsoft.com/office/officeart/2008/layout/PictureStrips"/>
    <dgm:cxn modelId="{74130BF5-F5C7-495F-A020-937481AD3AFB}" type="presParOf" srcId="{8C2020ED-1597-4DF8-B0F4-312DE6A71EAA}" destId="{DC39DD58-16DD-4F28-A297-2C8045B6DCA0}" srcOrd="0" destOrd="0" presId="urn:microsoft.com/office/officeart/2008/layout/PictureStrips"/>
    <dgm:cxn modelId="{093E5E26-8ADF-4648-BE59-FE36BBE42054}" type="presParOf" srcId="{8C2020ED-1597-4DF8-B0F4-312DE6A71EAA}" destId="{4A9A7A60-100E-485B-8603-A6029B9CE555}" srcOrd="1" destOrd="0" presId="urn:microsoft.com/office/officeart/2008/layout/PictureStrips"/>
    <dgm:cxn modelId="{E07846AF-57E5-46C9-BD9B-40A556A8957C}" type="presParOf" srcId="{7462120C-B9AC-4EC3-A4EE-753696FCC59C}" destId="{39386ACA-5D1B-4696-A813-FE3E3C7115BF}" srcOrd="3" destOrd="0" presId="urn:microsoft.com/office/officeart/2008/layout/PictureStrips"/>
    <dgm:cxn modelId="{B59AC149-76BA-4986-A743-F186862976F8}" type="presParOf" srcId="{7462120C-B9AC-4EC3-A4EE-753696FCC59C}" destId="{B229F482-527F-4DAA-99CC-B04C89EE2C88}" srcOrd="4" destOrd="0" presId="urn:microsoft.com/office/officeart/2008/layout/PictureStrips"/>
    <dgm:cxn modelId="{E4A2AF01-14E8-420B-BA44-839A01079793}" type="presParOf" srcId="{B229F482-527F-4DAA-99CC-B04C89EE2C88}" destId="{74382AB0-6321-41BE-989E-EE34C5247375}" srcOrd="0" destOrd="0" presId="urn:microsoft.com/office/officeart/2008/layout/PictureStrips"/>
    <dgm:cxn modelId="{BFA23569-9525-4D48-8DC0-E3F03B7045AE}" type="presParOf" srcId="{B229F482-527F-4DAA-99CC-B04C89EE2C88}" destId="{BBB26690-A10A-44E5-9649-A70AEBEB0B2B}" srcOrd="1" destOrd="0" presId="urn:microsoft.com/office/officeart/2008/layout/PictureStrips"/>
    <dgm:cxn modelId="{CA90B932-1FD2-43B4-836B-67D75EDF5A76}" type="presParOf" srcId="{7462120C-B9AC-4EC3-A4EE-753696FCC59C}" destId="{9486B398-98EE-4FD5-8283-5CC499537578}" srcOrd="5" destOrd="0" presId="urn:microsoft.com/office/officeart/2008/layout/PictureStrips"/>
    <dgm:cxn modelId="{80F90447-9C00-42A5-8AFC-02FD89C0E6EA}" type="presParOf" srcId="{7462120C-B9AC-4EC3-A4EE-753696FCC59C}" destId="{0D1A11CC-18E0-4FD6-AD64-82874D6FADF0}" srcOrd="6" destOrd="0" presId="urn:microsoft.com/office/officeart/2008/layout/PictureStrips"/>
    <dgm:cxn modelId="{706C6720-2167-4C55-8CE7-88E4FF85CED3}" type="presParOf" srcId="{0D1A11CC-18E0-4FD6-AD64-82874D6FADF0}" destId="{E36B60A8-88D6-41E1-983D-74C97D884F98}" srcOrd="0" destOrd="0" presId="urn:microsoft.com/office/officeart/2008/layout/PictureStrips"/>
    <dgm:cxn modelId="{3F5D7FB8-45AD-4F2B-B1E9-EA80898254AA}" type="presParOf" srcId="{0D1A11CC-18E0-4FD6-AD64-82874D6FADF0}" destId="{E952942D-2287-4954-9DC6-834B9DF4A5D2}" srcOrd="1" destOrd="0" presId="urn:microsoft.com/office/officeart/2008/layout/PictureStrips"/>
    <dgm:cxn modelId="{6A04F2E2-9F09-416B-BC22-0EA8B03B34FF}" type="presParOf" srcId="{7462120C-B9AC-4EC3-A4EE-753696FCC59C}" destId="{7A971A24-6086-4273-B46E-9EF5F534F7DD}" srcOrd="7" destOrd="0" presId="urn:microsoft.com/office/officeart/2008/layout/PictureStrips"/>
    <dgm:cxn modelId="{AE95BD63-CB65-4611-96AC-C481A689B70A}" type="presParOf" srcId="{7462120C-B9AC-4EC3-A4EE-753696FCC59C}" destId="{AE038EC5-C2B9-4C39-B938-60EE98A933E8}" srcOrd="8" destOrd="0" presId="urn:microsoft.com/office/officeart/2008/layout/PictureStrips"/>
    <dgm:cxn modelId="{EEBC37D3-F4C6-4679-BE1E-68BD679D26AB}" type="presParOf" srcId="{AE038EC5-C2B9-4C39-B938-60EE98A933E8}" destId="{88E3C291-D990-48CA-8BCA-97452F8A5FC8}" srcOrd="0" destOrd="0" presId="urn:microsoft.com/office/officeart/2008/layout/PictureStrips"/>
    <dgm:cxn modelId="{9F19C6DD-2030-4F63-BA53-55EACDBFDB72}" type="presParOf" srcId="{AE038EC5-C2B9-4C39-B938-60EE98A933E8}" destId="{5BA12D54-74B0-446C-A490-E60667210BAE}" srcOrd="1" destOrd="0" presId="urn:microsoft.com/office/officeart/2008/layout/PictureStrips"/>
    <dgm:cxn modelId="{FFE630A6-471C-441A-8D0A-1E7B61A6FDE5}" type="presParOf" srcId="{7462120C-B9AC-4EC3-A4EE-753696FCC59C}" destId="{F20E1739-3D94-4312-87B6-70DE4D97D719}" srcOrd="9" destOrd="0" presId="urn:microsoft.com/office/officeart/2008/layout/PictureStrips"/>
    <dgm:cxn modelId="{3B8C6B39-C498-4A68-98CA-9318342A1E15}" type="presParOf" srcId="{7462120C-B9AC-4EC3-A4EE-753696FCC59C}" destId="{832EFA48-F28D-45AE-9BB3-9DC450946929}" srcOrd="10" destOrd="0" presId="urn:microsoft.com/office/officeart/2008/layout/PictureStrips"/>
    <dgm:cxn modelId="{97FE56A3-E3CB-4813-B9F8-8E11FD9D3051}" type="presParOf" srcId="{832EFA48-F28D-45AE-9BB3-9DC450946929}" destId="{74EB2AF9-447E-46C1-9BD6-B11402E89C23}" srcOrd="0" destOrd="0" presId="urn:microsoft.com/office/officeart/2008/layout/PictureStrips"/>
    <dgm:cxn modelId="{E36B05D0-285A-4DED-AA1F-C3A166350B9F}" type="presParOf" srcId="{832EFA48-F28D-45AE-9BB3-9DC450946929}" destId="{C7DBA198-83C5-4C63-8CF2-19FE41EC957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57AF4-E44C-4DB6-9227-F3A5A3CD20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C4B382-B0AE-4A47-BA68-70A3D9266057}">
      <dgm:prSet phldrT="[Текст]" custT="1"/>
      <dgm:spPr/>
      <dgm:t>
        <a:bodyPr/>
        <a:lstStyle/>
        <a:p>
          <a:r>
            <a:rPr lang="ru-RU" sz="2200" b="1" dirty="0"/>
            <a:t>VIII Конкурс «Здоровые города России»</a:t>
          </a:r>
        </a:p>
        <a:p>
          <a:r>
            <a:rPr lang="ru-RU" sz="1800" dirty="0"/>
            <a:t>(площадка Ассоциации</a:t>
          </a:r>
          <a:r>
            <a:rPr lang="ru-RU" sz="1800"/>
            <a:t>, </a:t>
          </a:r>
          <a:r>
            <a:rPr lang="ru-RU" sz="1800" smtClean="0"/>
            <a:t>август-сентябрь)</a:t>
          </a:r>
          <a:endParaRPr lang="ru-RU" sz="1800" dirty="0"/>
        </a:p>
      </dgm:t>
    </dgm:pt>
    <dgm:pt modelId="{2ADBDD14-317B-4A15-B659-D934F3798569}" type="parTrans" cxnId="{276C472B-D44B-49AA-A9D7-586A00B31158}">
      <dgm:prSet/>
      <dgm:spPr/>
      <dgm:t>
        <a:bodyPr/>
        <a:lstStyle/>
        <a:p>
          <a:endParaRPr lang="ru-RU"/>
        </a:p>
      </dgm:t>
    </dgm:pt>
    <dgm:pt modelId="{B105B360-7632-4EE2-BDC3-5FE281CE197F}" type="sibTrans" cxnId="{276C472B-D44B-49AA-A9D7-586A00B31158}">
      <dgm:prSet/>
      <dgm:spPr/>
      <dgm:t>
        <a:bodyPr/>
        <a:lstStyle/>
        <a:p>
          <a:endParaRPr lang="ru-RU"/>
        </a:p>
      </dgm:t>
    </dgm:pt>
    <dgm:pt modelId="{9B8A2035-3DDB-4EB3-A2DB-A5B4EE8922E1}">
      <dgm:prSet phldrT="[Текст]" custT="1"/>
      <dgm:spPr/>
      <dgm:t>
        <a:bodyPr/>
        <a:lstStyle/>
        <a:p>
          <a:r>
            <a:rPr lang="ru-RU" sz="2200" b="1" dirty="0"/>
            <a:t>IV Всероссийский форум «Здоровые города для здоровых поколений» </a:t>
          </a:r>
        </a:p>
        <a:p>
          <a:r>
            <a:rPr lang="ru-RU" sz="1800" dirty="0"/>
            <a:t>(г. Пермь, 5 ноября)</a:t>
          </a:r>
        </a:p>
      </dgm:t>
    </dgm:pt>
    <dgm:pt modelId="{254FE170-6199-41E6-93F9-C89EA39E5608}" type="parTrans" cxnId="{960CA9C3-E3CB-40EA-A1CF-F417DD28D143}">
      <dgm:prSet/>
      <dgm:spPr/>
      <dgm:t>
        <a:bodyPr/>
        <a:lstStyle/>
        <a:p>
          <a:endParaRPr lang="ru-RU"/>
        </a:p>
      </dgm:t>
    </dgm:pt>
    <dgm:pt modelId="{4391DE7B-D47A-428B-B541-5ED0D97016D3}" type="sibTrans" cxnId="{960CA9C3-E3CB-40EA-A1CF-F417DD28D143}">
      <dgm:prSet/>
      <dgm:spPr/>
      <dgm:t>
        <a:bodyPr/>
        <a:lstStyle/>
        <a:p>
          <a:endParaRPr lang="ru-RU"/>
        </a:p>
      </dgm:t>
    </dgm:pt>
    <dgm:pt modelId="{95C2D0C3-AB21-4F36-86D5-219D7F355363}">
      <dgm:prSet phldrT="[Текст]" custT="1"/>
      <dgm:spPr/>
      <dgm:t>
        <a:bodyPr/>
        <a:lstStyle/>
        <a:p>
          <a:r>
            <a:rPr lang="ru-RU" sz="2200" b="1" dirty="0" smtClean="0"/>
            <a:t>III Тульский Демографический Форум</a:t>
          </a:r>
        </a:p>
        <a:p>
          <a:r>
            <a:rPr lang="ru-RU" sz="1900" b="1" i="1" dirty="0" smtClean="0"/>
            <a:t>Ассоциация выступает </a:t>
          </a:r>
          <a:r>
            <a:rPr lang="ru-RU" sz="1900" b="1" i="1" dirty="0" err="1" smtClean="0"/>
            <a:t>соорганизатором</a:t>
          </a:r>
          <a:r>
            <a:rPr lang="ru-RU" sz="1900" b="1" i="1" dirty="0" smtClean="0"/>
            <a:t> </a:t>
          </a:r>
        </a:p>
        <a:p>
          <a:r>
            <a:rPr lang="ru-RU" sz="1800" dirty="0" smtClean="0"/>
            <a:t>(г. Тула, сентябрь)</a:t>
          </a:r>
          <a:endParaRPr lang="ru-RU" sz="1800" dirty="0"/>
        </a:p>
      </dgm:t>
    </dgm:pt>
    <dgm:pt modelId="{DE71CBC7-6593-48F9-8CDA-BBCA94309121}" type="parTrans" cxnId="{3929F376-5859-4BF4-A900-44CE0CD884BF}">
      <dgm:prSet/>
      <dgm:spPr/>
      <dgm:t>
        <a:bodyPr/>
        <a:lstStyle/>
        <a:p>
          <a:endParaRPr lang="ru-RU"/>
        </a:p>
      </dgm:t>
    </dgm:pt>
    <dgm:pt modelId="{0559E6B3-3373-445A-A719-2138FB58E77B}" type="sibTrans" cxnId="{3929F376-5859-4BF4-A900-44CE0CD884BF}">
      <dgm:prSet/>
      <dgm:spPr/>
      <dgm:t>
        <a:bodyPr/>
        <a:lstStyle/>
        <a:p>
          <a:endParaRPr lang="ru-RU"/>
        </a:p>
      </dgm:t>
    </dgm:pt>
    <dgm:pt modelId="{57C21BB4-E96F-4D9F-B0E6-54CB44A40C03}">
      <dgm:prSet custT="1"/>
      <dgm:spPr/>
      <dgm:t>
        <a:bodyPr/>
        <a:lstStyle/>
        <a:p>
          <a:r>
            <a:rPr lang="ru-RU" sz="2200" b="1" dirty="0" smtClean="0"/>
            <a:t>Петербургский международный форум здоровья</a:t>
          </a:r>
        </a:p>
        <a:p>
          <a:r>
            <a:rPr lang="ru-RU" sz="1800" dirty="0" smtClean="0"/>
            <a:t>(г. Санкт-Петербург, 13-15 октября)</a:t>
          </a:r>
          <a:r>
            <a:rPr lang="ru-RU" sz="1800" b="1" dirty="0" smtClean="0"/>
            <a:t> </a:t>
          </a:r>
          <a:endParaRPr lang="ru-RU" sz="1800" b="1" dirty="0" smtClean="0"/>
        </a:p>
      </dgm:t>
    </dgm:pt>
    <dgm:pt modelId="{B71E2452-C75F-4FDE-84F2-50365B8BB93C}" type="parTrans" cxnId="{58F46B3C-FD8C-4DE9-9F83-6163DCFAC985}">
      <dgm:prSet/>
      <dgm:spPr/>
      <dgm:t>
        <a:bodyPr/>
        <a:lstStyle/>
        <a:p>
          <a:endParaRPr lang="ru-RU"/>
        </a:p>
      </dgm:t>
    </dgm:pt>
    <dgm:pt modelId="{DDDD596F-99A7-4FD5-ABE2-6060F03B0643}" type="sibTrans" cxnId="{58F46B3C-FD8C-4DE9-9F83-6163DCFAC985}">
      <dgm:prSet/>
      <dgm:spPr/>
      <dgm:t>
        <a:bodyPr/>
        <a:lstStyle/>
        <a:p>
          <a:endParaRPr lang="ru-RU"/>
        </a:p>
      </dgm:t>
    </dgm:pt>
    <dgm:pt modelId="{A7361198-3212-43B3-AE93-12E44F122C73}">
      <dgm:prSet custT="1"/>
      <dgm:spPr/>
      <dgm:t>
        <a:bodyPr/>
        <a:lstStyle/>
        <a:p>
          <a:r>
            <a:rPr lang="ru-RU" sz="2200" b="1" dirty="0" smtClean="0"/>
            <a:t>Международный Муниципальный Форум</a:t>
          </a:r>
        </a:p>
        <a:p>
          <a:r>
            <a:rPr lang="ru-RU" sz="1900" b="1" i="1" u="none" dirty="0" smtClean="0"/>
            <a:t>Организация </a:t>
          </a:r>
          <a:r>
            <a:rPr lang="ru-RU" sz="1900" b="1" i="1" u="none" smtClean="0"/>
            <a:t>сессии «</a:t>
          </a:r>
          <a:r>
            <a:rPr lang="ru-RU" sz="1900" b="1" i="1" u="none" dirty="0" smtClean="0"/>
            <a:t>Роль городов в формировании активного долголетия» </a:t>
          </a:r>
        </a:p>
        <a:p>
          <a:r>
            <a:rPr lang="ru-RU" sz="1800" b="0" i="0" dirty="0" smtClean="0"/>
            <a:t>(г. Москва, 23–24 ноября)</a:t>
          </a:r>
          <a:endParaRPr lang="ru-RU" sz="2000" b="0" dirty="0"/>
        </a:p>
      </dgm:t>
    </dgm:pt>
    <dgm:pt modelId="{64493514-C15C-45D4-9D7F-FC3438916EA8}" type="parTrans" cxnId="{E3A3A491-66C5-42EA-84FF-0ABB4DCE5562}">
      <dgm:prSet/>
      <dgm:spPr/>
      <dgm:t>
        <a:bodyPr/>
        <a:lstStyle/>
        <a:p>
          <a:endParaRPr lang="ru-RU"/>
        </a:p>
      </dgm:t>
    </dgm:pt>
    <dgm:pt modelId="{1D175A59-E59E-43E8-9E22-C2DDE07D013B}" type="sibTrans" cxnId="{E3A3A491-66C5-42EA-84FF-0ABB4DCE5562}">
      <dgm:prSet/>
      <dgm:spPr/>
      <dgm:t>
        <a:bodyPr/>
        <a:lstStyle/>
        <a:p>
          <a:endParaRPr lang="ru-RU"/>
        </a:p>
      </dgm:t>
    </dgm:pt>
    <dgm:pt modelId="{62C6ED35-B8E9-466F-9965-FF171E00C593}" type="pres">
      <dgm:prSet presAssocID="{66B57AF4-E44C-4DB6-9227-F3A5A3CD20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B9568-61AB-495D-BF37-2AC63CA1240A}" type="pres">
      <dgm:prSet presAssocID="{DFC4B382-B0AE-4A47-BA68-70A3D9266057}" presName="node" presStyleLbl="node1" presStyleIdx="0" presStyleCnt="5" custScaleY="121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5134C-A364-42B2-A716-6E63E449A7B4}" type="pres">
      <dgm:prSet presAssocID="{B105B360-7632-4EE2-BDC3-5FE281CE197F}" presName="sibTrans" presStyleCnt="0"/>
      <dgm:spPr/>
    </dgm:pt>
    <dgm:pt modelId="{C92B49A5-8A57-4670-8F10-6857FF694C30}" type="pres">
      <dgm:prSet presAssocID="{95C2D0C3-AB21-4F36-86D5-219D7F355363}" presName="node" presStyleLbl="node1" presStyleIdx="1" presStyleCnt="5" custScaleY="121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518FB-FD9E-4350-B92B-745518663CF8}" type="pres">
      <dgm:prSet presAssocID="{0559E6B3-3373-445A-A719-2138FB58E77B}" presName="sibTrans" presStyleCnt="0"/>
      <dgm:spPr/>
    </dgm:pt>
    <dgm:pt modelId="{6CE3C51F-52F2-47A2-BBCB-DA2B70395A53}" type="pres">
      <dgm:prSet presAssocID="{57C21BB4-E96F-4D9F-B0E6-54CB44A40C03}" presName="node" presStyleLbl="node1" presStyleIdx="2" presStyleCnt="5" custScaleY="121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4BAFF-F99A-4609-BB5B-D9E8CA7A078C}" type="pres">
      <dgm:prSet presAssocID="{DDDD596F-99A7-4FD5-ABE2-6060F03B0643}" presName="sibTrans" presStyleCnt="0"/>
      <dgm:spPr/>
    </dgm:pt>
    <dgm:pt modelId="{CF5E25C0-4008-4688-BF85-16A32BF2B47D}" type="pres">
      <dgm:prSet presAssocID="{A7361198-3212-43B3-AE93-12E44F122C73}" presName="node" presStyleLbl="node1" presStyleIdx="3" presStyleCnt="5" custScaleY="121943" custLinFactX="14520" custLinFactNeighborX="100000" custLinFactNeighborY="1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D43BE-18E8-45AC-B4F2-3D92049A73AA}" type="pres">
      <dgm:prSet presAssocID="{1D175A59-E59E-43E8-9E22-C2DDE07D013B}" presName="sibTrans" presStyleCnt="0"/>
      <dgm:spPr/>
    </dgm:pt>
    <dgm:pt modelId="{C91EABC6-E960-40E2-B19A-B32C11BFBFB7}" type="pres">
      <dgm:prSet presAssocID="{9B8A2035-3DDB-4EB3-A2DB-A5B4EE8922E1}" presName="node" presStyleLbl="node1" presStyleIdx="4" presStyleCnt="5" custScaleY="121943" custLinFactX="-17636" custLinFactNeighborX="-100000" custLinFactNeighborY="1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BF4CB6-2B96-4DEB-94BC-9FFFDE16D427}" type="presOf" srcId="{DFC4B382-B0AE-4A47-BA68-70A3D9266057}" destId="{4D9B9568-61AB-495D-BF37-2AC63CA1240A}" srcOrd="0" destOrd="0" presId="urn:microsoft.com/office/officeart/2005/8/layout/default"/>
    <dgm:cxn modelId="{67121E02-AB53-456E-80E2-9C6B77475E8B}" type="presOf" srcId="{95C2D0C3-AB21-4F36-86D5-219D7F355363}" destId="{C92B49A5-8A57-4670-8F10-6857FF694C30}" srcOrd="0" destOrd="0" presId="urn:microsoft.com/office/officeart/2005/8/layout/default"/>
    <dgm:cxn modelId="{7288E366-9082-4B6A-B353-36E4036F2D86}" type="presOf" srcId="{A7361198-3212-43B3-AE93-12E44F122C73}" destId="{CF5E25C0-4008-4688-BF85-16A32BF2B47D}" srcOrd="0" destOrd="0" presId="urn:microsoft.com/office/officeart/2005/8/layout/default"/>
    <dgm:cxn modelId="{276C472B-D44B-49AA-A9D7-586A00B31158}" srcId="{66B57AF4-E44C-4DB6-9227-F3A5A3CD204B}" destId="{DFC4B382-B0AE-4A47-BA68-70A3D9266057}" srcOrd="0" destOrd="0" parTransId="{2ADBDD14-317B-4A15-B659-D934F3798569}" sibTransId="{B105B360-7632-4EE2-BDC3-5FE281CE197F}"/>
    <dgm:cxn modelId="{3929F376-5859-4BF4-A900-44CE0CD884BF}" srcId="{66B57AF4-E44C-4DB6-9227-F3A5A3CD204B}" destId="{95C2D0C3-AB21-4F36-86D5-219D7F355363}" srcOrd="1" destOrd="0" parTransId="{DE71CBC7-6593-48F9-8CDA-BBCA94309121}" sibTransId="{0559E6B3-3373-445A-A719-2138FB58E77B}"/>
    <dgm:cxn modelId="{E3A3A491-66C5-42EA-84FF-0ABB4DCE5562}" srcId="{66B57AF4-E44C-4DB6-9227-F3A5A3CD204B}" destId="{A7361198-3212-43B3-AE93-12E44F122C73}" srcOrd="3" destOrd="0" parTransId="{64493514-C15C-45D4-9D7F-FC3438916EA8}" sibTransId="{1D175A59-E59E-43E8-9E22-C2DDE07D013B}"/>
    <dgm:cxn modelId="{F57286A9-2311-40E6-918F-AB829E455DBC}" type="presOf" srcId="{66B57AF4-E44C-4DB6-9227-F3A5A3CD204B}" destId="{62C6ED35-B8E9-466F-9965-FF171E00C593}" srcOrd="0" destOrd="0" presId="urn:microsoft.com/office/officeart/2005/8/layout/default"/>
    <dgm:cxn modelId="{58F46B3C-FD8C-4DE9-9F83-6163DCFAC985}" srcId="{66B57AF4-E44C-4DB6-9227-F3A5A3CD204B}" destId="{57C21BB4-E96F-4D9F-B0E6-54CB44A40C03}" srcOrd="2" destOrd="0" parTransId="{B71E2452-C75F-4FDE-84F2-50365B8BB93C}" sibTransId="{DDDD596F-99A7-4FD5-ABE2-6060F03B0643}"/>
    <dgm:cxn modelId="{1898DF3E-990A-444D-A5E9-96490A209D57}" type="presOf" srcId="{57C21BB4-E96F-4D9F-B0E6-54CB44A40C03}" destId="{6CE3C51F-52F2-47A2-BBCB-DA2B70395A53}" srcOrd="0" destOrd="0" presId="urn:microsoft.com/office/officeart/2005/8/layout/default"/>
    <dgm:cxn modelId="{960CA9C3-E3CB-40EA-A1CF-F417DD28D143}" srcId="{66B57AF4-E44C-4DB6-9227-F3A5A3CD204B}" destId="{9B8A2035-3DDB-4EB3-A2DB-A5B4EE8922E1}" srcOrd="4" destOrd="0" parTransId="{254FE170-6199-41E6-93F9-C89EA39E5608}" sibTransId="{4391DE7B-D47A-428B-B541-5ED0D97016D3}"/>
    <dgm:cxn modelId="{BE57761E-4496-4BC3-B07C-877C013EE839}" type="presOf" srcId="{9B8A2035-3DDB-4EB3-A2DB-A5B4EE8922E1}" destId="{C91EABC6-E960-40E2-B19A-B32C11BFBFB7}" srcOrd="0" destOrd="0" presId="urn:microsoft.com/office/officeart/2005/8/layout/default"/>
    <dgm:cxn modelId="{601038C6-920F-4C43-8A40-73B3DEF58EE7}" type="presParOf" srcId="{62C6ED35-B8E9-466F-9965-FF171E00C593}" destId="{4D9B9568-61AB-495D-BF37-2AC63CA1240A}" srcOrd="0" destOrd="0" presId="urn:microsoft.com/office/officeart/2005/8/layout/default"/>
    <dgm:cxn modelId="{252A3A15-865B-42EB-9D25-D7C5E07A1996}" type="presParOf" srcId="{62C6ED35-B8E9-466F-9965-FF171E00C593}" destId="{7045134C-A364-42B2-A716-6E63E449A7B4}" srcOrd="1" destOrd="0" presId="urn:microsoft.com/office/officeart/2005/8/layout/default"/>
    <dgm:cxn modelId="{C7A6D1DA-B934-4D48-92FC-55A8CAC14986}" type="presParOf" srcId="{62C6ED35-B8E9-466F-9965-FF171E00C593}" destId="{C92B49A5-8A57-4670-8F10-6857FF694C30}" srcOrd="2" destOrd="0" presId="urn:microsoft.com/office/officeart/2005/8/layout/default"/>
    <dgm:cxn modelId="{B4161CB7-7299-4E3C-8EDE-B4A9F745C7BE}" type="presParOf" srcId="{62C6ED35-B8E9-466F-9965-FF171E00C593}" destId="{DD5518FB-FD9E-4350-B92B-745518663CF8}" srcOrd="3" destOrd="0" presId="urn:microsoft.com/office/officeart/2005/8/layout/default"/>
    <dgm:cxn modelId="{4D61DA42-5FDF-480E-AE18-F231C1C18498}" type="presParOf" srcId="{62C6ED35-B8E9-466F-9965-FF171E00C593}" destId="{6CE3C51F-52F2-47A2-BBCB-DA2B70395A53}" srcOrd="4" destOrd="0" presId="urn:microsoft.com/office/officeart/2005/8/layout/default"/>
    <dgm:cxn modelId="{3F02E676-2B75-4244-B87E-EC12975495A8}" type="presParOf" srcId="{62C6ED35-B8E9-466F-9965-FF171E00C593}" destId="{8B14BAFF-F99A-4609-BB5B-D9E8CA7A078C}" srcOrd="5" destOrd="0" presId="urn:microsoft.com/office/officeart/2005/8/layout/default"/>
    <dgm:cxn modelId="{0B640AD0-5FD4-4ACA-9C23-C223EE7D8ACE}" type="presParOf" srcId="{62C6ED35-B8E9-466F-9965-FF171E00C593}" destId="{CF5E25C0-4008-4688-BF85-16A32BF2B47D}" srcOrd="6" destOrd="0" presId="urn:microsoft.com/office/officeart/2005/8/layout/default"/>
    <dgm:cxn modelId="{B5EA3436-D0D7-4E31-8109-F4112DFFEC9C}" type="presParOf" srcId="{62C6ED35-B8E9-466F-9965-FF171E00C593}" destId="{8FBD43BE-18E8-45AC-B4F2-3D92049A73AA}" srcOrd="7" destOrd="0" presId="urn:microsoft.com/office/officeart/2005/8/layout/default"/>
    <dgm:cxn modelId="{06C5CF73-D000-404C-BE90-21CE083F0604}" type="presParOf" srcId="{62C6ED35-B8E9-466F-9965-FF171E00C593}" destId="{C91EABC6-E960-40E2-B19A-B32C11BFBFB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F6096-8E9E-46C0-B067-652C897ACC05}">
      <dsp:nvSpPr>
        <dsp:cNvPr id="0" name=""/>
        <dsp:cNvSpPr/>
      </dsp:nvSpPr>
      <dsp:spPr>
        <a:xfrm>
          <a:off x="90203" y="476973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Укрепление здоровья детей и молодежи</a:t>
          </a:r>
        </a:p>
      </dsp:txBody>
      <dsp:txXfrm>
        <a:off x="90203" y="476973"/>
        <a:ext cx="2133306" cy="666658"/>
      </dsp:txXfrm>
    </dsp:sp>
    <dsp:sp modelId="{3FD5D552-ED12-421C-9ED2-6CB0AA5C2E0D}">
      <dsp:nvSpPr>
        <dsp:cNvPr id="0" name=""/>
        <dsp:cNvSpPr/>
      </dsp:nvSpPr>
      <dsp:spPr>
        <a:xfrm>
          <a:off x="1315" y="380678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9DD58-16DD-4F28-A297-2C8045B6DCA0}">
      <dsp:nvSpPr>
        <dsp:cNvPr id="0" name=""/>
        <dsp:cNvSpPr/>
      </dsp:nvSpPr>
      <dsp:spPr>
        <a:xfrm>
          <a:off x="2389374" y="476973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Укрепление здоровья работающих</a:t>
          </a:r>
          <a:endParaRPr lang="ru-RU" sz="1200" b="1" kern="1200" dirty="0"/>
        </a:p>
      </dsp:txBody>
      <dsp:txXfrm>
        <a:off x="2389374" y="476973"/>
        <a:ext cx="2133306" cy="666658"/>
      </dsp:txXfrm>
    </dsp:sp>
    <dsp:sp modelId="{4A9A7A60-100E-485B-8603-A6029B9CE555}">
      <dsp:nvSpPr>
        <dsp:cNvPr id="0" name=""/>
        <dsp:cNvSpPr/>
      </dsp:nvSpPr>
      <dsp:spPr>
        <a:xfrm>
          <a:off x="2300487" y="380678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82AB0-6321-41BE-989E-EE34C5247375}">
      <dsp:nvSpPr>
        <dsp:cNvPr id="0" name=""/>
        <dsp:cNvSpPr/>
      </dsp:nvSpPr>
      <dsp:spPr>
        <a:xfrm>
          <a:off x="4688545" y="476973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Активное долголетие</a:t>
          </a:r>
          <a:endParaRPr lang="ru-RU" sz="1200" b="1" kern="1200" dirty="0"/>
        </a:p>
      </dsp:txBody>
      <dsp:txXfrm>
        <a:off x="4688545" y="476973"/>
        <a:ext cx="2133306" cy="666658"/>
      </dsp:txXfrm>
    </dsp:sp>
    <dsp:sp modelId="{BBB26690-A10A-44E5-9649-A70AEBEB0B2B}">
      <dsp:nvSpPr>
        <dsp:cNvPr id="0" name=""/>
        <dsp:cNvSpPr/>
      </dsp:nvSpPr>
      <dsp:spPr>
        <a:xfrm>
          <a:off x="4599658" y="380678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B60A8-88D6-41E1-983D-74C97D884F98}">
      <dsp:nvSpPr>
        <dsp:cNvPr id="0" name=""/>
        <dsp:cNvSpPr/>
      </dsp:nvSpPr>
      <dsp:spPr>
        <a:xfrm>
          <a:off x="90203" y="1316222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Здоровое питание</a:t>
          </a:r>
        </a:p>
      </dsp:txBody>
      <dsp:txXfrm>
        <a:off x="90203" y="1316222"/>
        <a:ext cx="2133306" cy="666658"/>
      </dsp:txXfrm>
    </dsp:sp>
    <dsp:sp modelId="{E952942D-2287-4954-9DC6-834B9DF4A5D2}">
      <dsp:nvSpPr>
        <dsp:cNvPr id="0" name=""/>
        <dsp:cNvSpPr/>
      </dsp:nvSpPr>
      <dsp:spPr>
        <a:xfrm>
          <a:off x="1315" y="1219927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3C291-D990-48CA-8BCA-97452F8A5FC8}">
      <dsp:nvSpPr>
        <dsp:cNvPr id="0" name=""/>
        <dsp:cNvSpPr/>
      </dsp:nvSpPr>
      <dsp:spPr>
        <a:xfrm>
          <a:off x="2389374" y="1316222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Укрепление семьи и традиционных ценностей</a:t>
          </a:r>
          <a:endParaRPr lang="ru-RU" sz="1200" b="1" kern="1200" dirty="0"/>
        </a:p>
      </dsp:txBody>
      <dsp:txXfrm>
        <a:off x="2389374" y="1316222"/>
        <a:ext cx="2133306" cy="666658"/>
      </dsp:txXfrm>
    </dsp:sp>
    <dsp:sp modelId="{5BA12D54-74B0-446C-A490-E60667210BAE}">
      <dsp:nvSpPr>
        <dsp:cNvPr id="0" name=""/>
        <dsp:cNvSpPr/>
      </dsp:nvSpPr>
      <dsp:spPr>
        <a:xfrm>
          <a:off x="2300487" y="1219927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B2AF9-447E-46C1-9BD6-B11402E89C23}">
      <dsp:nvSpPr>
        <dsp:cNvPr id="0" name=""/>
        <dsp:cNvSpPr/>
      </dsp:nvSpPr>
      <dsp:spPr>
        <a:xfrm>
          <a:off x="4688545" y="1316222"/>
          <a:ext cx="2133306" cy="66665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55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Экологическое благополучие</a:t>
          </a:r>
          <a:endParaRPr lang="ru-RU" sz="1200" b="1" kern="1200" dirty="0"/>
        </a:p>
      </dsp:txBody>
      <dsp:txXfrm>
        <a:off x="4688545" y="1316222"/>
        <a:ext cx="2133306" cy="666658"/>
      </dsp:txXfrm>
    </dsp:sp>
    <dsp:sp modelId="{C7DBA198-83C5-4C63-8CF2-19FE41EC957C}">
      <dsp:nvSpPr>
        <dsp:cNvPr id="0" name=""/>
        <dsp:cNvSpPr/>
      </dsp:nvSpPr>
      <dsp:spPr>
        <a:xfrm>
          <a:off x="4599658" y="1219927"/>
          <a:ext cx="466660" cy="699991"/>
        </a:xfrm>
        <a:prstGeom prst="rect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B9568-61AB-495D-BF37-2AC63CA1240A}">
      <dsp:nvSpPr>
        <dsp:cNvPr id="0" name=""/>
        <dsp:cNvSpPr/>
      </dsp:nvSpPr>
      <dsp:spPr>
        <a:xfrm>
          <a:off x="0" y="200788"/>
          <a:ext cx="3493433" cy="2555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/>
            <a:t>VIII Конкурс «Здоровые города России»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(площадка Ассоциации</a:t>
          </a:r>
          <a:r>
            <a:rPr lang="ru-RU" sz="1800" kern="1200"/>
            <a:t>, </a:t>
          </a:r>
          <a:r>
            <a:rPr lang="ru-RU" sz="1800" kern="1200" smtClean="0"/>
            <a:t>август-сентябрь)</a:t>
          </a:r>
          <a:endParaRPr lang="ru-RU" sz="1800" kern="1200" dirty="0"/>
        </a:p>
      </dsp:txBody>
      <dsp:txXfrm>
        <a:off x="0" y="200788"/>
        <a:ext cx="3493433" cy="2555998"/>
      </dsp:txXfrm>
    </dsp:sp>
    <dsp:sp modelId="{C92B49A5-8A57-4670-8F10-6857FF694C30}">
      <dsp:nvSpPr>
        <dsp:cNvPr id="0" name=""/>
        <dsp:cNvSpPr/>
      </dsp:nvSpPr>
      <dsp:spPr>
        <a:xfrm>
          <a:off x="3842776" y="200788"/>
          <a:ext cx="3493433" cy="2555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III Тульский Демографический Форум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Ассоциация выступает </a:t>
          </a:r>
          <a:r>
            <a:rPr lang="ru-RU" sz="1900" b="1" i="1" kern="1200" dirty="0" err="1" smtClean="0"/>
            <a:t>соорганизатором</a:t>
          </a:r>
          <a:r>
            <a:rPr lang="ru-RU" sz="1900" b="1" i="1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(г. Тула, сентябрь)</a:t>
          </a:r>
          <a:endParaRPr lang="ru-RU" sz="1800" kern="1200" dirty="0"/>
        </a:p>
      </dsp:txBody>
      <dsp:txXfrm>
        <a:off x="3842776" y="200788"/>
        <a:ext cx="3493433" cy="2555998"/>
      </dsp:txXfrm>
    </dsp:sp>
    <dsp:sp modelId="{6CE3C51F-52F2-47A2-BBCB-DA2B70395A53}">
      <dsp:nvSpPr>
        <dsp:cNvPr id="0" name=""/>
        <dsp:cNvSpPr/>
      </dsp:nvSpPr>
      <dsp:spPr>
        <a:xfrm>
          <a:off x="7685553" y="200788"/>
          <a:ext cx="3493433" cy="2555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Петербургский международный форум здоровья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(г. Санкт-Петербург, 13-15 октября)</a:t>
          </a:r>
          <a:r>
            <a:rPr lang="ru-RU" sz="1800" b="1" kern="1200" dirty="0" smtClean="0"/>
            <a:t> </a:t>
          </a:r>
          <a:endParaRPr lang="ru-RU" sz="1800" b="1" kern="1200" dirty="0" smtClean="0"/>
        </a:p>
      </dsp:txBody>
      <dsp:txXfrm>
        <a:off x="7685553" y="200788"/>
        <a:ext cx="3493433" cy="2555998"/>
      </dsp:txXfrm>
    </dsp:sp>
    <dsp:sp modelId="{CF5E25C0-4008-4688-BF85-16A32BF2B47D}">
      <dsp:nvSpPr>
        <dsp:cNvPr id="0" name=""/>
        <dsp:cNvSpPr/>
      </dsp:nvSpPr>
      <dsp:spPr>
        <a:xfrm>
          <a:off x="5922068" y="3127908"/>
          <a:ext cx="3493433" cy="2555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Международный Муниципальный Форум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u="none" kern="1200" dirty="0" smtClean="0"/>
            <a:t>Организация </a:t>
          </a:r>
          <a:r>
            <a:rPr lang="ru-RU" sz="1900" b="1" i="1" u="none" kern="1200" smtClean="0"/>
            <a:t>сессии «</a:t>
          </a:r>
          <a:r>
            <a:rPr lang="ru-RU" sz="1900" b="1" i="1" u="none" kern="1200" dirty="0" smtClean="0"/>
            <a:t>Роль городов в формировании активного долголетия»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(г. Москва, 23–24 ноября)</a:t>
          </a:r>
          <a:endParaRPr lang="ru-RU" sz="2000" b="0" kern="1200" dirty="0"/>
        </a:p>
      </dsp:txBody>
      <dsp:txXfrm>
        <a:off x="5922068" y="3127908"/>
        <a:ext cx="3493433" cy="2555998"/>
      </dsp:txXfrm>
    </dsp:sp>
    <dsp:sp modelId="{C91EABC6-E960-40E2-B19A-B32C11BFBFB7}">
      <dsp:nvSpPr>
        <dsp:cNvPr id="0" name=""/>
        <dsp:cNvSpPr/>
      </dsp:nvSpPr>
      <dsp:spPr>
        <a:xfrm>
          <a:off x="1654629" y="3127887"/>
          <a:ext cx="3493433" cy="2555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/>
            <a:t>IV Всероссийский форум «Здоровые города для здоровых поколений»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(г. Пермь, 5 ноября)</a:t>
          </a:r>
        </a:p>
      </dsp:txBody>
      <dsp:txXfrm>
        <a:off x="1654629" y="3127887"/>
        <a:ext cx="3493433" cy="2555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11477-A562-417F-864F-DE32D68FEA15}" type="datetimeFigureOut">
              <a:rPr lang="ru-RU" smtClean="0"/>
              <a:t>30.06.2026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5C24-E911-4EB3-8F21-ADA7ECFF8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6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32C3C-A191-48C2-A7E8-9C96AF841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7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32C3C-A191-48C2-A7E8-9C96AF841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0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32C3C-A191-48C2-A7E8-9C96AF841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9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453183-890E-F398-9955-D88D9435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041CAB2-89F8-ACA9-3BC2-DA8E78420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667CB8A-ACCE-2F72-F171-4D4EC5501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C1BA9AC-77E1-0632-3F24-44A86AE79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32C3C-A191-48C2-A7E8-9C96AF841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1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74EF3-5C4F-4075-963E-4D799AF0EC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92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A87A2F-40D2-E424-350B-36FA52D9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D45A7BF-28B1-5B77-2C3B-9A0B29F2E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F85E118-216C-B8E2-602E-265FBF6C4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EA1820-3A49-1789-6FEB-47CBFF0DC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74EF3-5C4F-4075-963E-4D799AF0EC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52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EF7B91-A482-A382-3E87-BC6C4785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88C96AB-DEB1-175C-148F-1B5E4A3AC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00887B2-42D1-AA33-2720-48E8D3002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4518D8-4A61-2D69-1512-1410E58BE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32C3C-A191-48C2-A7E8-9C96AF841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381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ECDFC6B-0742-962E-44A1-19C9C173BB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450848" y="425303"/>
            <a:ext cx="11305217" cy="6007394"/>
          </a:xfrm>
          <a:prstGeom prst="rect">
            <a:avLst/>
          </a:prstGeom>
          <a:effectLst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33046"/>
            <a:ext cx="10571998" cy="3366198"/>
          </a:xfrm>
          <a:ln>
            <a:noFill/>
          </a:ln>
          <a:effectLst/>
        </p:spPr>
        <p:txBody>
          <a:bodyPr/>
          <a:lstStyle>
            <a:lvl1pPr algn="ctr">
              <a:defRPr sz="7200" b="1" spc="-30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6296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2B799F-04B8-4A62-EB7D-F17311231B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56500" y="0"/>
            <a:ext cx="46355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F310BE-5861-E73D-5979-D11A971516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00270" y="487680"/>
            <a:ext cx="6482080" cy="5902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12F5E6-EC22-5E10-94FB-5E546A7B9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5630" y="477518"/>
            <a:ext cx="6482079" cy="591312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952" y="477518"/>
            <a:ext cx="3829465" cy="2693887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xmlns="" id="{14BBA88A-FAA8-CE13-2A76-BF8B014AE34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52500" y="909638"/>
            <a:ext cx="5578475" cy="503872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36953" y="3449781"/>
            <a:ext cx="3829465" cy="2940860"/>
          </a:xfrm>
          <a:effectLst/>
        </p:spPr>
        <p:txBody>
          <a:bodyPr anchor="t"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499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9176A3-24B8-086B-739F-2B3DCE8BE0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6EFAA-0851-646A-8758-C20243901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73" y="571501"/>
            <a:ext cx="11139054" cy="1028699"/>
          </a:xfrm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xmlns="" id="{E10735F5-6B7D-348D-AC70-8BC10CB5F70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60550"/>
            <a:ext cx="10515600" cy="41989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2852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DAFCA1-BDD9-1108-8F95-E3FC1A7935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rot="10800000">
            <a:off x="0" y="0"/>
            <a:ext cx="11532896" cy="6858000"/>
            <a:chOff x="659106" y="0"/>
            <a:chExt cx="11532896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4BFDB24-6BE4-2FC0-F772-DC1DE926E485}"/>
                </a:ext>
              </a:extLst>
            </p:cNvPr>
            <p:cNvSpPr/>
            <p:nvPr/>
          </p:nvSpPr>
          <p:spPr>
            <a:xfrm>
              <a:off x="5995086" y="0"/>
              <a:ext cx="61969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508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131EABEA-AB8A-5E4C-A6DD-8F32B70E9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"/>
                </a:ext>
              </a:extLst>
            </a:blip>
            <a:srcRect l="-1353" t="-388" r="-1" b="-254"/>
            <a:stretch/>
          </p:blipFill>
          <p:spPr>
            <a:xfrm flipH="1">
              <a:off x="659106" y="1956391"/>
              <a:ext cx="4878094" cy="27804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2279AAC-0D81-D3CD-3F0F-E8CEE0F56D43}"/>
                </a:ext>
              </a:extLst>
            </p:cNvPr>
            <p:cNvSpPr/>
            <p:nvPr/>
          </p:nvSpPr>
          <p:spPr>
            <a:xfrm>
              <a:off x="1328303" y="776532"/>
              <a:ext cx="3434316" cy="50182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42" y="132080"/>
            <a:ext cx="4928894" cy="6507711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0720B2D-C199-57FA-9453-DBFB607BA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0" y="992188"/>
            <a:ext cx="3425825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37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11222B-29F6-BF2A-09DE-82F6596389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35F993-EADB-1C5A-7158-41E510B70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12E34E-DBAF-BA5D-15D9-E69A05535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81000" y="1889759"/>
            <a:ext cx="11424920" cy="4542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571499"/>
            <a:ext cx="11118274" cy="1154114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0BF6A552-CE6A-3977-8507-74A1C4C4B5A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1667" y="2461056"/>
            <a:ext cx="3626424" cy="3721535"/>
          </a:xfrm>
          <a:effectLst/>
        </p:spPr>
        <p:txBody>
          <a:bodyPr anchor="t">
            <a:normAutofit/>
          </a:bodyPr>
          <a:lstStyle>
            <a:lvl1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xmlns="" id="{4C80689F-A123-F6D7-2AA8-9166317EF4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95282" y="2440275"/>
            <a:ext cx="5164553" cy="3721534"/>
          </a:xfrm>
          <a:effectLst/>
        </p:spPr>
        <p:txBody>
          <a:bodyPr anchor="t">
            <a:normAutofit/>
          </a:bodyPr>
          <a:lstStyle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34747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28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F4DCF8-BA15-AB79-2D14-040F5A063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D22DD7-291D-E347-8A4C-07E31E6813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2299" y="-2231063"/>
            <a:ext cx="6007395" cy="1132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660" y="1017858"/>
            <a:ext cx="10650681" cy="2719255"/>
          </a:xfrm>
          <a:noFill/>
          <a:effectLst/>
        </p:spPr>
        <p:txBody>
          <a:bodyPr anchor="b"/>
          <a:lstStyle>
            <a:lvl1pPr algn="ctr">
              <a:defRPr sz="7200" spc="-30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660" y="4042066"/>
            <a:ext cx="10650681" cy="2296843"/>
          </a:xfrm>
          <a:effectLst/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710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E59895-4663-427B-CB0C-F76B9A34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B8FF0D-86D1-638E-133B-7300D9FD1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A07371-097A-F4D5-6AF4-22AB3631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53C-8C1A-458C-8B25-880FBF651ACF}" type="datetimeFigureOut">
              <a:rPr lang="ru-RU" smtClean="0"/>
              <a:t>30.06.2026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8A325-6C14-400D-CBA9-1DE9BBA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CA9259-35BF-463C-1F3D-AD9A1C3F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65328-B089-4C4B-9628-CA6298ACB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53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ADBC817-DA57-A518-5544-0D3B819C70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873FFF3-C7B6-C678-1B03-17FBD0D5AC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446174" y="425303"/>
            <a:ext cx="5379242" cy="59834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" y="924167"/>
            <a:ext cx="4383156" cy="5009322"/>
          </a:xfrm>
          <a:solidFill>
            <a:schemeClr val="accent1">
              <a:lumMod val="50000"/>
            </a:schemeClr>
          </a:solidFill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924512"/>
            <a:ext cx="4750904" cy="5008977"/>
          </a:xfr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52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5E210-05B5-5EA1-C778-30BB3A494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5935" y="419987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792193-1165-3487-6FB9-133CB518C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0924" y="-2235006"/>
            <a:ext cx="6010147" cy="113201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1741064"/>
            <a:ext cx="10571998" cy="1928264"/>
          </a:xfrm>
          <a:ln>
            <a:noFill/>
          </a:ln>
          <a:effectLst/>
        </p:spPr>
        <p:txBody>
          <a:bodyPr/>
          <a:lstStyle>
            <a:lvl1pPr algn="ctr">
              <a:defRPr sz="3600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0" y="3694102"/>
            <a:ext cx="10572000" cy="896468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25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905615-9FD2-EBB3-89AB-555B373EBB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23955" y="414670"/>
            <a:ext cx="7132110" cy="60180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B638DB-3E00-7F4B-D4B7-9D7F090563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40459" y="420624"/>
            <a:ext cx="4183496" cy="60167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0EED07-CDD5-9244-28FA-5195E67951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5934" y="422551"/>
            <a:ext cx="4183495" cy="6010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17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xmlns="" id="{B5AB4E8D-8B32-8B00-8152-856C592BAB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46793" y="924340"/>
            <a:ext cx="5684373" cy="5009322"/>
          </a:xfrm>
          <a:effectLst/>
        </p:spPr>
        <p:txBody>
          <a:bodyPr lIns="0" rIns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 marL="4572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2pPr>
            <a:lvl3pPr marL="9144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3pPr>
            <a:lvl4pPr marL="13716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4pPr>
            <a:lvl5pPr marL="18288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95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4A700F-42CA-D7A9-D709-C0017521B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rgbClr val="F9E0B9"/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61DA139-D8FD-A752-758D-4F836DFB25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 l="-1353" t="-388" r="-1" b="-254"/>
          <a:stretch/>
        </p:blipFill>
        <p:spPr>
          <a:xfrm rot="16200000" flipH="1">
            <a:off x="210940" y="1589892"/>
            <a:ext cx="5245922" cy="366758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5516" y="1433219"/>
            <a:ext cx="5695102" cy="2092049"/>
          </a:xfrm>
          <a:noFill/>
          <a:effectLst/>
        </p:spPr>
        <p:txBody>
          <a:bodyPr anchor="b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C96F37D4-7152-EA75-8D7D-D8F7D6DD9C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0099" y="1974707"/>
            <a:ext cx="2907792" cy="2907792"/>
          </a:xfrm>
          <a:solidFill>
            <a:srgbClr val="F9E0B9"/>
          </a:solidFill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xmlns="" id="{AFBE5B12-0D10-DA99-093A-2C4FB738B21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6789" y="3525268"/>
            <a:ext cx="5683829" cy="2595429"/>
          </a:xfrm>
          <a:effectLst/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68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1D7C89-8451-1944-C2B3-53AADAC99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6B15EB-5194-C74B-F881-D3DCBE854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633845"/>
            <a:ext cx="3990110" cy="219248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15614EF-4CFA-2D69-0F78-9D7409E233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423" y="3174531"/>
            <a:ext cx="3772622" cy="3122360"/>
          </a:xfrm>
          <a:effectLst/>
        </p:spPr>
        <p:txBody>
          <a:bodyPr rIns="274320" anchor="t"/>
          <a:lstStyle>
            <a:lvl1pPr marL="283464" indent="-28346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7732" y="946205"/>
            <a:ext cx="5971020" cy="5161655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29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3E625C-F0A4-564D-CEE2-6B3595CEB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61889" y="0"/>
            <a:ext cx="6230111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445" y="157637"/>
            <a:ext cx="4851694" cy="2190705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4D8C78-00C3-F3D7-17C3-F1667E463E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80999" y="422551"/>
            <a:ext cx="5124893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13E61FD-F54A-5F86-FCED-3BD4C8AA4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 l="-1353" t="-388" r="-1" b="-254"/>
          <a:stretch/>
        </p:blipFill>
        <p:spPr>
          <a:xfrm flipH="1">
            <a:off x="659106" y="3429000"/>
            <a:ext cx="4589830" cy="2780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F0290F-2D31-F9FB-AD35-B76947AF1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36863" y="776532"/>
            <a:ext cx="3434316" cy="50182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347A5B6-0F99-C044-C209-F3190EEFA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6663" y="776288"/>
            <a:ext cx="3433762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92615" y="2505979"/>
            <a:ext cx="4837385" cy="3926717"/>
          </a:xfrm>
          <a:effectLst/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4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6DB3CB-355C-968A-7F5F-71E03504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1D7C89-8451-1944-C2B3-53AADAC99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6B15EB-5194-C74B-F881-D3DCBE854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3836" y="1371602"/>
            <a:ext cx="6177309" cy="1953489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087279F-936E-0F41-B533-7990D668D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153836" y="3446156"/>
            <a:ext cx="6177309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xmlns="" id="{CDD03AA1-6D53-FEB1-9B22-57C1066DA3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53836" y="3745924"/>
            <a:ext cx="6177309" cy="2238918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02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9176A3-24B8-086B-739F-2B3DCE8BE0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6EFAA-0851-646A-8758-C20243901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85800"/>
            <a:ext cx="10571998" cy="2983528"/>
          </a:xfrm>
          <a:effectLst/>
        </p:spPr>
        <p:txBody>
          <a:bodyPr/>
          <a:lstStyle>
            <a:lvl1pPr algn="ctr">
              <a:defRPr sz="3600" spc="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3886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27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 baseline="0">
          <a:ln>
            <a:noFill/>
          </a:ln>
          <a:solidFill>
            <a:srgbClr val="FEFEFE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zdorovyegoroda@mail.r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mailto:zdorovyegoroda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microsoft.com/office/2007/relationships/diagramDrawing" Target="../diagrams/drawing1.xml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6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173" y="429812"/>
            <a:ext cx="11298790" cy="600064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95450" y="610628"/>
            <a:ext cx="8801100" cy="3820795"/>
            <a:chOff x="1695450" y="610628"/>
            <a:chExt cx="8801100" cy="3820795"/>
          </a:xfrm>
        </p:grpSpPr>
        <p:sp>
          <p:nvSpPr>
            <p:cNvPr id="7" name="object 7"/>
            <p:cNvSpPr/>
            <p:nvPr/>
          </p:nvSpPr>
          <p:spPr>
            <a:xfrm>
              <a:off x="3881754" y="4426584"/>
              <a:ext cx="4554220" cy="0"/>
            </a:xfrm>
            <a:custGeom>
              <a:avLst/>
              <a:gdLst/>
              <a:ahLst/>
              <a:cxnLst/>
              <a:rect l="l" t="t" r="r" b="b"/>
              <a:pathLst>
                <a:path w="4554220">
                  <a:moveTo>
                    <a:pt x="0" y="0"/>
                  </a:moveTo>
                  <a:lnTo>
                    <a:pt x="455409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5450" y="610628"/>
              <a:ext cx="8800973" cy="939787"/>
            </a:xfrm>
            <a:prstGeom prst="rect">
              <a:avLst/>
            </a:prstGeom>
          </p:spPr>
        </p:pic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29342" y="2122715"/>
            <a:ext cx="10805057" cy="178563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Российское движение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«Здоровые города»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Партнерство </a:t>
            </a:r>
            <a:r>
              <a:rPr lang="ru-RU" dirty="0">
                <a:solidFill>
                  <a:schemeClr val="tx1"/>
                </a:solidFill>
              </a:rPr>
              <a:t>во имя </a:t>
            </a:r>
            <a:r>
              <a:rPr lang="ru-RU" dirty="0" smtClean="0">
                <a:solidFill>
                  <a:schemeClr val="tx1"/>
                </a:solidFill>
              </a:rPr>
              <a:t>здоровья</a:t>
            </a:r>
            <a:endParaRPr lang="ru-RU" spc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7BA6CC-1577-A745-A7BC-231BC4F4CF2D}"/>
              </a:ext>
            </a:extLst>
          </p:cNvPr>
          <p:cNvSpPr txBox="1"/>
          <p:nvPr/>
        </p:nvSpPr>
        <p:spPr>
          <a:xfrm>
            <a:off x="962401" y="4671104"/>
            <a:ext cx="1057199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Татьяна Евгеньевна Шестакова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Исполнительный директор Ассоциации «Здоровые города, районы и поселки», </a:t>
            </a:r>
            <a:endParaRPr lang="ru-RU" sz="1600" dirty="0">
              <a:latin typeface="Century Gothic" panose="020B0502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член Общественного совета при Министерстве здравоохранения РФ,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кандидат психологических наук, международная степень доктора философии </a:t>
            </a:r>
          </a:p>
        </p:txBody>
      </p:sp>
    </p:spTree>
    <p:extLst>
      <p:ext uri="{BB962C8B-B14F-4D97-AF65-F5344CB8AC3E}">
        <p14:creationId xmlns:p14="http://schemas.microsoft.com/office/powerpoint/2010/main" val="26339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DD92E3-3FCA-7691-91D6-C7C0AB9B5409}"/>
              </a:ext>
            </a:extLst>
          </p:cNvPr>
          <p:cNvSpPr txBox="1"/>
          <p:nvPr/>
        </p:nvSpPr>
        <p:spPr>
          <a:xfrm>
            <a:off x="351406" y="84394"/>
            <a:ext cx="1046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Сессия «Здоровье работающих. Новые векторы и решения» в рамках ПМЭФ-2026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3200" y="546100"/>
            <a:ext cx="11811000" cy="60070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зс\Downloads\LAN_5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2921225"/>
            <a:ext cx="3641149" cy="24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8540" y="805420"/>
            <a:ext cx="11247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Традиционно</a:t>
            </a:r>
            <a:r>
              <a:rPr lang="ru-RU" dirty="0" smtClean="0">
                <a:solidFill>
                  <a:schemeClr val="bg1"/>
                </a:solidFill>
              </a:rPr>
              <a:t> с 2024 года </a:t>
            </a:r>
            <a:r>
              <a:rPr lang="ru-RU" b="1" dirty="0" smtClean="0">
                <a:solidFill>
                  <a:schemeClr val="bg1"/>
                </a:solidFill>
              </a:rPr>
              <a:t>подведение итогов и обсуждение лучших практик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Телемарафона</a:t>
            </a:r>
            <a:r>
              <a:rPr lang="ru-RU" dirty="0" smtClean="0">
                <a:solidFill>
                  <a:schemeClr val="bg1"/>
                </a:solidFill>
              </a:rPr>
              <a:t> проходит в рамках </a:t>
            </a:r>
            <a:r>
              <a:rPr lang="ru-RU" b="1" dirty="0" smtClean="0">
                <a:solidFill>
                  <a:schemeClr val="bg1"/>
                </a:solidFill>
              </a:rPr>
              <a:t>Петербургского международного экономического форума </a:t>
            </a:r>
            <a:r>
              <a:rPr lang="ru-RU" dirty="0">
                <a:solidFill>
                  <a:schemeClr val="bg1"/>
                </a:solidFill>
              </a:rPr>
              <a:t>сессия «Здоровье работающих. Новые векторы и решения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Спикеры сессии: </a:t>
            </a:r>
            <a:r>
              <a:rPr lang="ru-RU" dirty="0">
                <a:solidFill>
                  <a:schemeClr val="bg1"/>
                </a:solidFill>
              </a:rPr>
              <a:t>представители регионов- и компаний-участников </a:t>
            </a:r>
            <a:r>
              <a:rPr lang="ru-RU" dirty="0" smtClean="0">
                <a:solidFill>
                  <a:schemeClr val="bg1"/>
                </a:solidFill>
              </a:rPr>
              <a:t>Телемарафона.</a:t>
            </a:r>
            <a:endParaRPr lang="ru-RU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зс\Downloads\LAN_5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141" y="2920998"/>
            <a:ext cx="3639600" cy="24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B367EB-42EC-DB89-57EF-3B1408972CDF}"/>
              </a:ext>
            </a:extLst>
          </p:cNvPr>
          <p:cNvSpPr txBox="1"/>
          <p:nvPr/>
        </p:nvSpPr>
        <p:spPr>
          <a:xfrm>
            <a:off x="381143" y="5587999"/>
            <a:ext cx="114551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Сессия «Здоровье работающих. Новые векторы и решения»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на площадке XXVIII Петербургского международного экономического форума, 3 июня 2026 </a:t>
            </a:r>
            <a:r>
              <a:rPr lang="ru-RU" b="1" dirty="0"/>
              <a:t>г. </a:t>
            </a:r>
          </a:p>
        </p:txBody>
      </p:sp>
      <p:pic>
        <p:nvPicPr>
          <p:cNvPr id="2" name="Picture 2" descr="https://zdorovyegoroda.ru/wp-content/uploads/2026/06/7nux_4cu0vffkacbzs4cdzutfmh95uue9zuvzi0fygdjelzzbazib7gf7ty9m_jobb7ankco5e_bplsvzl8iltz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00" y="2920998"/>
            <a:ext cx="3235200" cy="24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5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29086" r="4444" b="6245"/>
          <a:stretch/>
        </p:blipFill>
        <p:spPr>
          <a:xfrm>
            <a:off x="8869786" y="3203907"/>
            <a:ext cx="2940496" cy="17590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6317" y="75279"/>
            <a:ext cx="1137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Всероссийский Конкурс «Здоровые города России»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10C0CE80-58FD-3D7D-929A-5881AE6F569B}"/>
              </a:ext>
            </a:extLst>
          </p:cNvPr>
          <p:cNvGrpSpPr/>
          <p:nvPr/>
        </p:nvGrpSpPr>
        <p:grpSpPr>
          <a:xfrm>
            <a:off x="3274035" y="518254"/>
            <a:ext cx="3597875" cy="676618"/>
            <a:chOff x="753870" y="518155"/>
            <a:chExt cx="3692640" cy="81221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753870" y="518155"/>
              <a:ext cx="1683417" cy="812215"/>
              <a:chOff x="-236120" y="1048868"/>
              <a:chExt cx="1543886" cy="720000"/>
            </a:xfrm>
          </p:grpSpPr>
          <p:pic>
            <p:nvPicPr>
              <p:cNvPr id="9" name="Picture 6" descr="Изображение логотипа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705" y="1048868"/>
                <a:ext cx="653061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6120" y="1048868"/>
                <a:ext cx="715195" cy="720000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2140" y="518155"/>
              <a:ext cx="1854370" cy="812215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587829" y="1379929"/>
            <a:ext cx="81688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700" b="1" dirty="0"/>
              <a:t>Конкурс проводится ежегодно с 2019 года (7 лет</a:t>
            </a:r>
            <a:r>
              <a:rPr lang="ru-RU" sz="1700" b="1" dirty="0" smtClean="0"/>
              <a:t>) на площадке Ассоциации</a:t>
            </a:r>
          </a:p>
          <a:p>
            <a:pPr lvl="0" algn="just">
              <a:defRPr/>
            </a:pPr>
            <a:endParaRPr lang="ru-RU" sz="800" b="1" dirty="0"/>
          </a:p>
          <a:p>
            <a:pPr lvl="0" algn="just">
              <a:defRPr/>
            </a:pPr>
            <a:r>
              <a:rPr lang="ru-RU" sz="1700" b="1" dirty="0" smtClean="0"/>
              <a:t>Цель</a:t>
            </a:r>
            <a:r>
              <a:rPr lang="ru-RU" sz="1700" dirty="0" smtClean="0"/>
              <a:t> – выявление </a:t>
            </a:r>
            <a:r>
              <a:rPr lang="ru-RU" sz="1700" dirty="0"/>
              <a:t>и популяризация эффективного опыта деятельности органов местного самоуправления в области охраны здоровья населения, в создании условий формирования </a:t>
            </a:r>
            <a:r>
              <a:rPr lang="ru-RU" sz="1700" dirty="0" err="1"/>
              <a:t>здоровьесберегающей</a:t>
            </a:r>
            <a:r>
              <a:rPr lang="ru-RU" sz="1700" dirty="0"/>
              <a:t> среды в Российской </a:t>
            </a:r>
            <a:r>
              <a:rPr lang="ru-RU" sz="1700" dirty="0" smtClean="0"/>
              <a:t>Федерации.</a:t>
            </a:r>
            <a:endParaRPr lang="ru-RU" sz="1700" dirty="0">
              <a:solidFill>
                <a:prstClr val="white"/>
              </a:solidFill>
            </a:endParaRPr>
          </a:p>
          <a:p>
            <a:pPr lvl="0" algn="just">
              <a:defRPr/>
            </a:pPr>
            <a:endParaRPr lang="ru-RU" sz="800" dirty="0" smtClean="0"/>
          </a:p>
          <a:p>
            <a:pPr lvl="0" algn="just">
              <a:defRPr/>
            </a:pPr>
            <a:r>
              <a:rPr lang="ru-RU" sz="1700" b="1" dirty="0" smtClean="0"/>
              <a:t>Охватывает</a:t>
            </a:r>
            <a:r>
              <a:rPr lang="ru-RU" sz="1700" dirty="0" smtClean="0"/>
              <a:t> </a:t>
            </a:r>
            <a:r>
              <a:rPr lang="ru-RU" sz="1700" b="1" dirty="0"/>
              <a:t>157 муниципальных образований</a:t>
            </a:r>
            <a:r>
              <a:rPr lang="ru-RU" sz="1700" dirty="0"/>
              <a:t> из </a:t>
            </a:r>
            <a:r>
              <a:rPr lang="ru-RU" sz="1700" b="1" dirty="0"/>
              <a:t>32 субъектов Российской Федерации</a:t>
            </a:r>
            <a:r>
              <a:rPr lang="ru-RU" sz="1700" dirty="0"/>
              <a:t> (территория присутствия Ассоциации «Здоровые города»); </a:t>
            </a:r>
            <a:endParaRPr lang="ru-RU" sz="1700" dirty="0" smtClean="0"/>
          </a:p>
          <a:p>
            <a:pPr lvl="0" algn="just">
              <a:defRPr/>
            </a:pPr>
            <a:endParaRPr lang="ru-RU" sz="800" dirty="0"/>
          </a:p>
          <a:p>
            <a:pPr lvl="0" algn="just">
              <a:defRPr/>
            </a:pPr>
            <a:r>
              <a:rPr lang="ru-RU" sz="1700" b="1" dirty="0" smtClean="0"/>
              <a:t>Создан </a:t>
            </a:r>
            <a:r>
              <a:rPr lang="ru-RU" sz="1700" b="1" dirty="0"/>
              <a:t>банк</a:t>
            </a:r>
            <a:r>
              <a:rPr lang="ru-RU" sz="1700" dirty="0"/>
              <a:t> лучших муниципальных программ и проектов, который включает более </a:t>
            </a:r>
            <a:r>
              <a:rPr lang="ru-RU" sz="1700" b="1" dirty="0"/>
              <a:t>450 практик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558" y="4761540"/>
            <a:ext cx="10666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Конкурс проводится по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 номинациям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22129BA7-6691-2843-6FA6-E5EA502DF9AF}"/>
              </a:ext>
            </a:extLst>
          </p:cNvPr>
          <p:cNvGrpSpPr/>
          <p:nvPr/>
        </p:nvGrpSpPr>
        <p:grpSpPr>
          <a:xfrm>
            <a:off x="761558" y="5100094"/>
            <a:ext cx="10666354" cy="1336298"/>
            <a:chOff x="393478" y="3475201"/>
            <a:chExt cx="12099234" cy="1476296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93F48FB0-65CF-859C-4289-F0342EB866FC}"/>
                </a:ext>
              </a:extLst>
            </p:cNvPr>
            <p:cNvSpPr/>
            <p:nvPr/>
          </p:nvSpPr>
          <p:spPr>
            <a:xfrm>
              <a:off x="10977692" y="3475972"/>
              <a:ext cx="1515020" cy="1475525"/>
            </a:xfrm>
            <a:custGeom>
              <a:avLst/>
              <a:gdLst>
                <a:gd name="connsiteX0" fmla="*/ 0 w 1729502"/>
                <a:gd name="connsiteY0" fmla="*/ 0 h 741717"/>
                <a:gd name="connsiteX1" fmla="*/ 1729502 w 1729502"/>
                <a:gd name="connsiteY1" fmla="*/ 0 h 741717"/>
                <a:gd name="connsiteX2" fmla="*/ 1729502 w 1729502"/>
                <a:gd name="connsiteY2" fmla="*/ 741717 h 741717"/>
                <a:gd name="connsiteX3" fmla="*/ 0 w 1729502"/>
                <a:gd name="connsiteY3" fmla="*/ 741717 h 741717"/>
                <a:gd name="connsiteX4" fmla="*/ 0 w 1729502"/>
                <a:gd name="connsiteY4" fmla="*/ 0 h 74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741717">
                  <a:moveTo>
                    <a:pt x="0" y="0"/>
                  </a:moveTo>
                  <a:lnTo>
                    <a:pt x="1729502" y="0"/>
                  </a:lnTo>
                  <a:lnTo>
                    <a:pt x="1729502" y="741717"/>
                  </a:lnTo>
                  <a:lnTo>
                    <a:pt x="0" y="7417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Активное долголетие</a:t>
              </a: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xmlns="" id="{A1F2B904-16E6-5DCC-5683-C62C83DAE78F}"/>
                </a:ext>
              </a:extLst>
            </p:cNvPr>
            <p:cNvSpPr/>
            <p:nvPr/>
          </p:nvSpPr>
          <p:spPr>
            <a:xfrm>
              <a:off x="7947652" y="3475972"/>
              <a:ext cx="1515020" cy="1475525"/>
            </a:xfrm>
            <a:custGeom>
              <a:avLst/>
              <a:gdLst>
                <a:gd name="connsiteX0" fmla="*/ 0 w 1729502"/>
                <a:gd name="connsiteY0" fmla="*/ 0 h 703945"/>
                <a:gd name="connsiteX1" fmla="*/ 1729502 w 1729502"/>
                <a:gd name="connsiteY1" fmla="*/ 0 h 703945"/>
                <a:gd name="connsiteX2" fmla="*/ 1729502 w 1729502"/>
                <a:gd name="connsiteY2" fmla="*/ 703945 h 703945"/>
                <a:gd name="connsiteX3" fmla="*/ 0 w 1729502"/>
                <a:gd name="connsiteY3" fmla="*/ 703945 h 703945"/>
                <a:gd name="connsiteX4" fmla="*/ 0 w 1729502"/>
                <a:gd name="connsiteY4" fmla="*/ 0 h 70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703945">
                  <a:moveTo>
                    <a:pt x="0" y="0"/>
                  </a:moveTo>
                  <a:lnTo>
                    <a:pt x="1729502" y="0"/>
                  </a:lnTo>
                  <a:lnTo>
                    <a:pt x="1729502" y="703945"/>
                  </a:lnTo>
                  <a:lnTo>
                    <a:pt x="0" y="7039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Здоровое питание</a:t>
              </a:r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B06F9F69-BA3D-FBBE-5805-8C06DF38B202}"/>
                </a:ext>
              </a:extLst>
            </p:cNvPr>
            <p:cNvSpPr/>
            <p:nvPr/>
          </p:nvSpPr>
          <p:spPr>
            <a:xfrm>
              <a:off x="6432632" y="3475201"/>
              <a:ext cx="1515020" cy="1475525"/>
            </a:xfrm>
            <a:custGeom>
              <a:avLst/>
              <a:gdLst>
                <a:gd name="connsiteX0" fmla="*/ 0 w 1729502"/>
                <a:gd name="connsiteY0" fmla="*/ 0 h 709995"/>
                <a:gd name="connsiteX1" fmla="*/ 1729502 w 1729502"/>
                <a:gd name="connsiteY1" fmla="*/ 0 h 709995"/>
                <a:gd name="connsiteX2" fmla="*/ 1729502 w 1729502"/>
                <a:gd name="connsiteY2" fmla="*/ 709995 h 709995"/>
                <a:gd name="connsiteX3" fmla="*/ 0 w 1729502"/>
                <a:gd name="connsiteY3" fmla="*/ 709995 h 709995"/>
                <a:gd name="connsiteX4" fmla="*/ 0 w 1729502"/>
                <a:gd name="connsiteY4" fmla="*/ 0 h 70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709995">
                  <a:moveTo>
                    <a:pt x="0" y="0"/>
                  </a:moveTo>
                  <a:lnTo>
                    <a:pt x="1729502" y="0"/>
                  </a:lnTo>
                  <a:lnTo>
                    <a:pt x="1729502" y="709995"/>
                  </a:lnTo>
                  <a:lnTo>
                    <a:pt x="0" y="7099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Борьба с зависимостями</a:t>
              </a: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821FEF13-667F-2C5A-5504-855FB81DE7B2}"/>
                </a:ext>
              </a:extLst>
            </p:cNvPr>
            <p:cNvSpPr/>
            <p:nvPr/>
          </p:nvSpPr>
          <p:spPr>
            <a:xfrm>
              <a:off x="1908498" y="3475972"/>
              <a:ext cx="1515020" cy="1475525"/>
            </a:xfrm>
            <a:custGeom>
              <a:avLst/>
              <a:gdLst>
                <a:gd name="connsiteX0" fmla="*/ 0 w 1729502"/>
                <a:gd name="connsiteY0" fmla="*/ 0 h 1217275"/>
                <a:gd name="connsiteX1" fmla="*/ 1729502 w 1729502"/>
                <a:gd name="connsiteY1" fmla="*/ 0 h 1217275"/>
                <a:gd name="connsiteX2" fmla="*/ 1729502 w 1729502"/>
                <a:gd name="connsiteY2" fmla="*/ 1217275 h 1217275"/>
                <a:gd name="connsiteX3" fmla="*/ 0 w 1729502"/>
                <a:gd name="connsiteY3" fmla="*/ 1217275 h 1217275"/>
                <a:gd name="connsiteX4" fmla="*/ 0 w 1729502"/>
                <a:gd name="connsiteY4" fmla="*/ 0 h 121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1217275">
                  <a:moveTo>
                    <a:pt x="0" y="0"/>
                  </a:moveTo>
                  <a:lnTo>
                    <a:pt x="1729502" y="0"/>
                  </a:lnTo>
                  <a:lnTo>
                    <a:pt x="1729502" y="1217275"/>
                  </a:lnTo>
                  <a:lnTo>
                    <a:pt x="0" y="12172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Развитие физической активности среди населения</a:t>
              </a: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F4C0EA7F-A966-8039-B2FC-16A3AE61B0FA}"/>
                </a:ext>
              </a:extLst>
            </p:cNvPr>
            <p:cNvSpPr/>
            <p:nvPr/>
          </p:nvSpPr>
          <p:spPr>
            <a:xfrm>
              <a:off x="4917612" y="3475201"/>
              <a:ext cx="1515020" cy="1475525"/>
            </a:xfrm>
            <a:custGeom>
              <a:avLst/>
              <a:gdLst>
                <a:gd name="connsiteX0" fmla="*/ 0 w 1729502"/>
                <a:gd name="connsiteY0" fmla="*/ 0 h 1188656"/>
                <a:gd name="connsiteX1" fmla="*/ 1729502 w 1729502"/>
                <a:gd name="connsiteY1" fmla="*/ 0 h 1188656"/>
                <a:gd name="connsiteX2" fmla="*/ 1729502 w 1729502"/>
                <a:gd name="connsiteY2" fmla="*/ 1188656 h 1188656"/>
                <a:gd name="connsiteX3" fmla="*/ 0 w 1729502"/>
                <a:gd name="connsiteY3" fmla="*/ 1188656 h 1188656"/>
                <a:gd name="connsiteX4" fmla="*/ 0 w 1729502"/>
                <a:gd name="connsiteY4" fmla="*/ 0 h 118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1188656">
                  <a:moveTo>
                    <a:pt x="0" y="0"/>
                  </a:moveTo>
                  <a:lnTo>
                    <a:pt x="1729502" y="0"/>
                  </a:lnTo>
                  <a:lnTo>
                    <a:pt x="1729502" y="1188656"/>
                  </a:ln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Внедрение корпоративных программ укрепления здоровья</a:t>
              </a:r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6E6D593C-5239-90BF-E89F-5E258C6FF8BE}"/>
                </a:ext>
              </a:extLst>
            </p:cNvPr>
            <p:cNvSpPr/>
            <p:nvPr/>
          </p:nvSpPr>
          <p:spPr>
            <a:xfrm>
              <a:off x="3423517" y="3475201"/>
              <a:ext cx="1515020" cy="1475525"/>
            </a:xfrm>
            <a:custGeom>
              <a:avLst/>
              <a:gdLst>
                <a:gd name="connsiteX0" fmla="*/ 0 w 1729502"/>
                <a:gd name="connsiteY0" fmla="*/ 0 h 1172582"/>
                <a:gd name="connsiteX1" fmla="*/ 1729502 w 1729502"/>
                <a:gd name="connsiteY1" fmla="*/ 0 h 1172582"/>
                <a:gd name="connsiteX2" fmla="*/ 1729502 w 1729502"/>
                <a:gd name="connsiteY2" fmla="*/ 1172582 h 1172582"/>
                <a:gd name="connsiteX3" fmla="*/ 0 w 1729502"/>
                <a:gd name="connsiteY3" fmla="*/ 1172582 h 1172582"/>
                <a:gd name="connsiteX4" fmla="*/ 0 w 1729502"/>
                <a:gd name="connsiteY4" fmla="*/ 0 h 117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1172582">
                  <a:moveTo>
                    <a:pt x="0" y="0"/>
                  </a:moveTo>
                  <a:lnTo>
                    <a:pt x="1729502" y="0"/>
                  </a:lnTo>
                  <a:lnTo>
                    <a:pt x="1729502" y="1172582"/>
                  </a:lnTo>
                  <a:lnTo>
                    <a:pt x="0" y="11725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Сохранение традиционных семейных ценностей и формирование здоровой семьи</a:t>
              </a: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CB685030-1294-E12C-78E0-C50795007CAA}"/>
                </a:ext>
              </a:extLst>
            </p:cNvPr>
            <p:cNvSpPr/>
            <p:nvPr/>
          </p:nvSpPr>
          <p:spPr>
            <a:xfrm>
              <a:off x="9462672" y="3475972"/>
              <a:ext cx="1515020" cy="1475525"/>
            </a:xfrm>
            <a:custGeom>
              <a:avLst/>
              <a:gdLst>
                <a:gd name="connsiteX0" fmla="*/ 0 w 1729502"/>
                <a:gd name="connsiteY0" fmla="*/ 0 h 731849"/>
                <a:gd name="connsiteX1" fmla="*/ 1729502 w 1729502"/>
                <a:gd name="connsiteY1" fmla="*/ 0 h 731849"/>
                <a:gd name="connsiteX2" fmla="*/ 1729502 w 1729502"/>
                <a:gd name="connsiteY2" fmla="*/ 731849 h 731849"/>
                <a:gd name="connsiteX3" fmla="*/ 0 w 1729502"/>
                <a:gd name="connsiteY3" fmla="*/ 731849 h 731849"/>
                <a:gd name="connsiteX4" fmla="*/ 0 w 1729502"/>
                <a:gd name="connsiteY4" fmla="*/ 0 h 73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731849">
                  <a:moveTo>
                    <a:pt x="0" y="0"/>
                  </a:moveTo>
                  <a:lnTo>
                    <a:pt x="1729502" y="0"/>
                  </a:lnTo>
                  <a:lnTo>
                    <a:pt x="1729502" y="731849"/>
                  </a:lnTo>
                  <a:lnTo>
                    <a:pt x="0" y="731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Укрепление здоровья детей и подростков</a:t>
              </a: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7BDA60AC-6721-AF93-01EA-DDFDE6D63755}"/>
                </a:ext>
              </a:extLst>
            </p:cNvPr>
            <p:cNvSpPr/>
            <p:nvPr/>
          </p:nvSpPr>
          <p:spPr>
            <a:xfrm>
              <a:off x="393478" y="3475972"/>
              <a:ext cx="1515020" cy="1474754"/>
            </a:xfrm>
            <a:custGeom>
              <a:avLst/>
              <a:gdLst>
                <a:gd name="connsiteX0" fmla="*/ 0 w 1729502"/>
                <a:gd name="connsiteY0" fmla="*/ 0 h 731849"/>
                <a:gd name="connsiteX1" fmla="*/ 1729502 w 1729502"/>
                <a:gd name="connsiteY1" fmla="*/ 0 h 731849"/>
                <a:gd name="connsiteX2" fmla="*/ 1729502 w 1729502"/>
                <a:gd name="connsiteY2" fmla="*/ 731849 h 731849"/>
                <a:gd name="connsiteX3" fmla="*/ 0 w 1729502"/>
                <a:gd name="connsiteY3" fmla="*/ 731849 h 731849"/>
                <a:gd name="connsiteX4" fmla="*/ 0 w 1729502"/>
                <a:gd name="connsiteY4" fmla="*/ 0 h 73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502" h="731849">
                  <a:moveTo>
                    <a:pt x="0" y="0"/>
                  </a:moveTo>
                  <a:lnTo>
                    <a:pt x="1729502" y="0"/>
                  </a:lnTo>
                  <a:lnTo>
                    <a:pt x="1729502" y="731849"/>
                  </a:lnTo>
                  <a:lnTo>
                    <a:pt x="0" y="731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Укрепление общественного здоровья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345A094-FD7C-2D6C-1C41-DC3AB1E8C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460" y="425560"/>
            <a:ext cx="2842306" cy="11280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37CFA17-D613-6FD7-2AB3-4A535EBB6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303" y="1563075"/>
            <a:ext cx="2845463" cy="15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2D622E3-2880-FB04-6202-15E683E86B86}"/>
              </a:ext>
            </a:extLst>
          </p:cNvPr>
          <p:cNvSpPr/>
          <p:nvPr/>
        </p:nvSpPr>
        <p:spPr>
          <a:xfrm>
            <a:off x="386317" y="75279"/>
            <a:ext cx="11462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Представление лучших практик В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сероссийского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Конкурса «Здоровые города России»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F6B359-367F-EFDA-F85A-01791B23D2BB}"/>
              </a:ext>
            </a:extLst>
          </p:cNvPr>
          <p:cNvSpPr txBox="1"/>
          <p:nvPr/>
        </p:nvSpPr>
        <p:spPr>
          <a:xfrm>
            <a:off x="386317" y="353829"/>
            <a:ext cx="1071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на площадке Общественной палаты РФ (26 февраля 2026 г.)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72D1A7-A7FE-7A00-4BC0-70F2816D640D}"/>
              </a:ext>
            </a:extLst>
          </p:cNvPr>
          <p:cNvSpPr txBox="1"/>
          <p:nvPr/>
        </p:nvSpPr>
        <p:spPr>
          <a:xfrm>
            <a:off x="475965" y="5436920"/>
            <a:ext cx="1137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ходе Форума проведена церемония награждения победителей VII Конкурса «Здоровые города России», представлены лучшие муниципальные практики </a:t>
            </a:r>
            <a:r>
              <a:rPr lang="ru-RU" b="1" dirty="0"/>
              <a:t>из более 10 регионов Российской Федерации.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0FE8ADF-CA41-47D1-5D35-F91E39DDC17A}"/>
              </a:ext>
            </a:extLst>
          </p:cNvPr>
          <p:cNvGrpSpPr/>
          <p:nvPr/>
        </p:nvGrpSpPr>
        <p:grpSpPr>
          <a:xfrm>
            <a:off x="860524" y="815212"/>
            <a:ext cx="10424877" cy="2166526"/>
            <a:chOff x="951334" y="770389"/>
            <a:chExt cx="10424877" cy="21665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DC47D3D9-DC54-B9DF-A1C7-F537769E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334" y="770389"/>
              <a:ext cx="3249788" cy="216652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89E9F301-0325-BAAE-019C-77A3ABB7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7716" y="770389"/>
              <a:ext cx="3249788" cy="216652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2C158029-E8B5-D065-4C38-1EFB8CFB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175"/>
            <a:stretch>
              <a:fillRect/>
            </a:stretch>
          </p:blipFill>
          <p:spPr>
            <a:xfrm>
              <a:off x="8124098" y="770390"/>
              <a:ext cx="3252113" cy="2166525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8E66A7-C31E-53B3-EC11-825481CB9A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75"/>
          <a:stretch>
            <a:fillRect/>
          </a:stretch>
        </p:blipFill>
        <p:spPr>
          <a:xfrm>
            <a:off x="858199" y="3127861"/>
            <a:ext cx="3252113" cy="2166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67504D-865B-C181-0C3C-CB4BA522FC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111"/>
          <a:stretch>
            <a:fillRect/>
          </a:stretch>
        </p:blipFill>
        <p:spPr>
          <a:xfrm>
            <a:off x="4446906" y="3127861"/>
            <a:ext cx="3249788" cy="21665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EFEF03-DF3B-4DE7-5645-1F7748586B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111"/>
          <a:stretch>
            <a:fillRect/>
          </a:stretch>
        </p:blipFill>
        <p:spPr>
          <a:xfrm>
            <a:off x="8033288" y="3127861"/>
            <a:ext cx="3249788" cy="21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1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317" y="75279"/>
            <a:ext cx="1137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/>
              <a:t>Всероссийский Форум 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«Здоровые </a:t>
            </a: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города для здоровых поколений»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200" y="546099"/>
            <a:ext cx="8189686" cy="60668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9850" y="703644"/>
            <a:ext cx="800417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Форум проводится ежегодно в </a:t>
            </a:r>
            <a:r>
              <a:rPr lang="ru-RU" sz="1700" b="1" dirty="0">
                <a:solidFill>
                  <a:schemeClr val="bg1"/>
                </a:solidFill>
              </a:rPr>
              <a:t>г. Перми </a:t>
            </a:r>
            <a:r>
              <a:rPr lang="ru-RU" sz="1700" b="1" dirty="0" smtClean="0">
                <a:solidFill>
                  <a:schemeClr val="bg1"/>
                </a:solidFill>
              </a:rPr>
              <a:t>с 2022 </a:t>
            </a:r>
            <a:r>
              <a:rPr lang="ru-RU" sz="1700" b="1" dirty="0">
                <a:solidFill>
                  <a:schemeClr val="bg1"/>
                </a:solidFill>
              </a:rPr>
              <a:t>г.</a:t>
            </a:r>
          </a:p>
          <a:p>
            <a:endParaRPr lang="ru-RU" sz="1700" dirty="0" smtClean="0">
              <a:solidFill>
                <a:schemeClr val="bg1"/>
              </a:solidFill>
            </a:endParaRPr>
          </a:p>
          <a:p>
            <a:r>
              <a:rPr lang="ru-RU" sz="1700" b="1" dirty="0" smtClean="0">
                <a:solidFill>
                  <a:schemeClr val="bg1"/>
                </a:solidFill>
              </a:rPr>
              <a:t>Более </a:t>
            </a:r>
            <a:r>
              <a:rPr lang="ru-RU" sz="1700" b="1" dirty="0">
                <a:solidFill>
                  <a:schemeClr val="bg1"/>
                </a:solidFill>
              </a:rPr>
              <a:t>16 регионов-участников</a:t>
            </a:r>
          </a:p>
          <a:p>
            <a:endParaRPr lang="ru-RU" sz="1700" dirty="0" smtClean="0">
              <a:solidFill>
                <a:schemeClr val="bg1"/>
              </a:solidFill>
            </a:endParaRPr>
          </a:p>
          <a:p>
            <a:r>
              <a:rPr lang="ru-RU" sz="1700" b="1" dirty="0" smtClean="0">
                <a:solidFill>
                  <a:schemeClr val="bg1"/>
                </a:solidFill>
              </a:rPr>
              <a:t>Организаторами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мероприятия </a:t>
            </a:r>
            <a:r>
              <a:rPr lang="ru-RU" sz="1700" b="1" dirty="0">
                <a:solidFill>
                  <a:schemeClr val="bg1"/>
                </a:solidFill>
              </a:rPr>
              <a:t>выступают</a:t>
            </a:r>
            <a:r>
              <a:rPr lang="ru-RU" sz="1700" dirty="0">
                <a:solidFill>
                  <a:schemeClr val="bg1"/>
                </a:solidFill>
              </a:rPr>
              <a:t> Министерство здравоохранения Пермского края, администрация города Перми, Ассоциация «Здоровые города, районы и поселки</a:t>
            </a:r>
            <a:r>
              <a:rPr lang="ru-RU" sz="1700" dirty="0" smtClean="0">
                <a:solidFill>
                  <a:schemeClr val="bg1"/>
                </a:solidFill>
              </a:rPr>
              <a:t>».</a:t>
            </a:r>
          </a:p>
          <a:p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Целевая аудитория</a:t>
            </a:r>
            <a:r>
              <a:rPr lang="ru-RU" sz="1700" dirty="0">
                <a:solidFill>
                  <a:schemeClr val="bg1"/>
                </a:solidFill>
              </a:rPr>
              <a:t>: специалисты, работающие с детьми, подростками и молодежью; родительские сообщества; работодатели. </a:t>
            </a:r>
          </a:p>
          <a:p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Направления работы: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Формирование </a:t>
            </a:r>
            <a:r>
              <a:rPr lang="ru-RU" sz="1700" dirty="0" err="1">
                <a:solidFill>
                  <a:schemeClr val="bg1"/>
                </a:solidFill>
              </a:rPr>
              <a:t>здоровьесберегающего</a:t>
            </a:r>
            <a:r>
              <a:rPr lang="ru-RU" sz="1700" dirty="0">
                <a:solidFill>
                  <a:schemeClr val="bg1"/>
                </a:solidFill>
              </a:rPr>
              <a:t> пространства в современной школе</a:t>
            </a:r>
            <a:r>
              <a:rPr lang="ru-RU" sz="17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Организация здорового </a:t>
            </a:r>
            <a:r>
              <a:rPr lang="ru-RU" sz="1700" dirty="0" smtClean="0">
                <a:solidFill>
                  <a:schemeClr val="bg1"/>
                </a:solidFill>
              </a:rPr>
              <a:t>питания;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Воспитание </a:t>
            </a:r>
            <a:r>
              <a:rPr lang="ru-RU" sz="1700" dirty="0">
                <a:solidFill>
                  <a:schemeClr val="bg1"/>
                </a:solidFill>
              </a:rPr>
              <a:t>семейных ценностей и охрана репродуктивного </a:t>
            </a:r>
            <a:r>
              <a:rPr lang="ru-RU" sz="1700" dirty="0" smtClean="0">
                <a:solidFill>
                  <a:schemeClr val="bg1"/>
                </a:solidFill>
              </a:rPr>
              <a:t>здоровья;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Психическое </a:t>
            </a:r>
            <a:r>
              <a:rPr lang="ru-RU" sz="1700" dirty="0">
                <a:solidFill>
                  <a:schemeClr val="bg1"/>
                </a:solidFill>
              </a:rPr>
              <a:t>здоровье детей, подростков и молодежи: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Популяризация </a:t>
            </a:r>
            <a:r>
              <a:rPr lang="ru-RU" sz="1700" dirty="0">
                <a:solidFill>
                  <a:schemeClr val="bg1"/>
                </a:solidFill>
              </a:rPr>
              <a:t>здорового образа  жизни;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</a:rPr>
              <a:t>Охрана </a:t>
            </a:r>
            <a:r>
              <a:rPr lang="ru-RU" sz="1700" dirty="0">
                <a:solidFill>
                  <a:schemeClr val="bg1"/>
                </a:solidFill>
              </a:rPr>
              <a:t>здоровья работающей </a:t>
            </a:r>
            <a:r>
              <a:rPr lang="ru-RU" sz="1700" dirty="0" smtClean="0">
                <a:solidFill>
                  <a:schemeClr val="bg1"/>
                </a:solidFill>
              </a:rPr>
              <a:t>молодежи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15" y="623093"/>
            <a:ext cx="918659" cy="866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8201" r="23477" b="62778"/>
          <a:stretch/>
        </p:blipFill>
        <p:spPr>
          <a:xfrm>
            <a:off x="7493896" y="551518"/>
            <a:ext cx="898990" cy="101006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424" r="2283" b="24556"/>
          <a:stretch/>
        </p:blipFill>
        <p:spPr bwMode="auto">
          <a:xfrm>
            <a:off x="8720798" y="2443359"/>
            <a:ext cx="3241266" cy="191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98" y="75279"/>
            <a:ext cx="324126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98" y="4561811"/>
            <a:ext cx="324126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9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3200" y="546100"/>
            <a:ext cx="11811000" cy="60070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47855AA-56AD-E3A5-0E0B-9325551BF1CA}"/>
              </a:ext>
            </a:extLst>
          </p:cNvPr>
          <p:cNvSpPr/>
          <p:nvPr/>
        </p:nvSpPr>
        <p:spPr>
          <a:xfrm>
            <a:off x="597951" y="2235771"/>
            <a:ext cx="54533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D4D9A7-9B2E-6CCA-2707-C1E61B692CBD}"/>
              </a:ext>
            </a:extLst>
          </p:cNvPr>
          <p:cNvSpPr txBox="1"/>
          <p:nvPr/>
        </p:nvSpPr>
        <p:spPr>
          <a:xfrm>
            <a:off x="376517" y="22577"/>
            <a:ext cx="11271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altLang="zh-CN" sz="2000" b="1" dirty="0" err="1" smtClean="0">
                <a:latin typeface="Century Gothic" panose="020B0502020202020204" pitchFamily="34" charset="0"/>
                <a:ea typeface="Source Han Sans SC"/>
                <a:cs typeface="Arial"/>
              </a:rPr>
              <a:t>Вебинары</a:t>
            </a:r>
            <a:r>
              <a:rPr lang="ru-RU" altLang="zh-CN" sz="2000" b="1" dirty="0" smtClean="0">
                <a:latin typeface="Century Gothic" panose="020B0502020202020204" pitchFamily="34" charset="0"/>
                <a:ea typeface="Source Han Sans SC"/>
                <a:cs typeface="Arial"/>
              </a:rPr>
              <a:t> </a:t>
            </a:r>
            <a:r>
              <a:rPr lang="ru-RU" altLang="zh-CN" sz="2000" b="1" dirty="0">
                <a:latin typeface="Century Gothic" panose="020B0502020202020204" pitchFamily="34" charset="0"/>
                <a:ea typeface="Source Han Sans SC"/>
                <a:cs typeface="Arial"/>
              </a:rPr>
              <a:t>совместно с ФГБУ «НМИЦ ПН им. В.М. Бехтерева» Минздрава России </a:t>
            </a:r>
            <a:endParaRPr lang="en-US" altLang="zh-CN" sz="2000" b="1" dirty="0">
              <a:latin typeface="Century Gothic" panose="020B0502020202020204" pitchFamily="34" charset="0"/>
              <a:ea typeface="Source Han Sans SC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8A8A3B-9544-41DD-9ED1-1BAA123FEF84}"/>
              </a:ext>
            </a:extLst>
          </p:cNvPr>
          <p:cNvSpPr txBox="1"/>
          <p:nvPr/>
        </p:nvSpPr>
        <p:spPr>
          <a:xfrm>
            <a:off x="376518" y="1604821"/>
            <a:ext cx="8201426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Ассоциация </a:t>
            </a: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совместно с ФГБУ «НМИЦ ПН им. В.М. Бехтерева» Минздрава России </a:t>
            </a: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ежемесячно организует </a:t>
            </a:r>
            <a:r>
              <a:rPr kumimoji="0" lang="ru-RU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вебинары</a:t>
            </a:r>
            <a:r>
              <a:rPr lang="ru-RU" sz="1700" b="1" kern="0" dirty="0" smtClean="0">
                <a:solidFill>
                  <a:schemeClr val="bg1"/>
                </a:solidFill>
              </a:rPr>
              <a:t> по </a:t>
            </a:r>
            <a:r>
              <a:rPr lang="ru-RU" sz="1700" b="1" kern="0" dirty="0" err="1" smtClean="0">
                <a:solidFill>
                  <a:schemeClr val="bg1"/>
                </a:solidFill>
              </a:rPr>
              <a:t>здоровьесбережению</a:t>
            </a:r>
            <a:r>
              <a:rPr lang="ru-RU" sz="1700" b="1" kern="0" dirty="0" smtClean="0">
                <a:solidFill>
                  <a:schemeClr val="bg1"/>
                </a:solidFill>
              </a:rPr>
              <a:t>: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Активное долголетие</a:t>
            </a:r>
          </a:p>
          <a:p>
            <a:pPr marL="285750" lvl="0" indent="-285750" algn="just">
              <a:buFont typeface="Arial" pitchFamily="34" charset="0"/>
              <a:buChar char="•"/>
              <a:defRPr/>
            </a:pPr>
            <a:r>
              <a:rPr lang="ru-RU" sz="1700" kern="0" dirty="0" smtClean="0">
                <a:solidFill>
                  <a:schemeClr val="bg1"/>
                </a:solidFill>
              </a:rPr>
              <a:t>Здоровье </a:t>
            </a:r>
            <a:r>
              <a:rPr lang="ru-RU" sz="1700" kern="0" dirty="0">
                <a:solidFill>
                  <a:schemeClr val="bg1"/>
                </a:solidFill>
              </a:rPr>
              <a:t>детей и </a:t>
            </a:r>
            <a:r>
              <a:rPr lang="ru-RU" sz="1700" kern="0" dirty="0" smtClean="0">
                <a:solidFill>
                  <a:schemeClr val="bg1"/>
                </a:solidFill>
              </a:rPr>
              <a:t>подростков</a:t>
            </a:r>
          </a:p>
          <a:p>
            <a:pPr marL="285750" lvl="0" indent="-285750" algn="just">
              <a:buFont typeface="Arial" pitchFamily="34" charset="0"/>
              <a:buChar char="•"/>
              <a:defRPr/>
            </a:pPr>
            <a:r>
              <a:rPr lang="ru-RU" sz="1700" kern="0" dirty="0" smtClean="0">
                <a:solidFill>
                  <a:schemeClr val="bg1"/>
                </a:solidFill>
              </a:rPr>
              <a:t>Психическое здоровье</a:t>
            </a:r>
          </a:p>
          <a:p>
            <a:pPr marL="285750" lvl="0" indent="-285750" algn="just">
              <a:buFont typeface="Arial" pitchFamily="34" charset="0"/>
              <a:buChar char="•"/>
              <a:defRPr/>
            </a:pPr>
            <a:r>
              <a:rPr lang="ru-RU" sz="1700" kern="0" dirty="0" smtClean="0">
                <a:solidFill>
                  <a:schemeClr val="bg1"/>
                </a:solidFill>
              </a:rPr>
              <a:t>Здоровому </a:t>
            </a:r>
            <a:r>
              <a:rPr lang="ru-RU" sz="1700" kern="0" dirty="0">
                <a:solidFill>
                  <a:schemeClr val="bg1"/>
                </a:solidFill>
              </a:rPr>
              <a:t>питание и др.</a:t>
            </a: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700" kern="0" dirty="0" smtClean="0">
              <a:solidFill>
                <a:schemeClr val="bg1"/>
              </a:solidFill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 участию в вебинаре приглашаются</a:t>
            </a:r>
            <a:r>
              <a: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: представители профильных подразделений администраций, сотрудники управлений социальной защиты, представители отделов по делам физической культуры и спорта, по взаимодействию с общественными организациями, а также специалисты, отвечающие за стратегическое планирование и демографическое развитие муниципалитета, руководители и сотрудники медицинских, общественных организаций в сфере охраны здоровья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852" y="727122"/>
            <a:ext cx="4651651" cy="634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3763" b="19920"/>
          <a:stretch/>
        </p:blipFill>
        <p:spPr>
          <a:xfrm>
            <a:off x="597951" y="727123"/>
            <a:ext cx="5255608" cy="579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330" r="3527"/>
          <a:stretch/>
        </p:blipFill>
        <p:spPr>
          <a:xfrm>
            <a:off x="10358396" y="1619542"/>
            <a:ext cx="1568719" cy="1940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59A6843B-54F6-743D-C65F-EBE592C726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3"/>
          <a:stretch>
            <a:fillRect/>
          </a:stretch>
        </p:blipFill>
        <p:spPr>
          <a:xfrm>
            <a:off x="8893629" y="3734957"/>
            <a:ext cx="2883048" cy="26711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B83A3A2F-C641-BD93-42D1-184DC4FA75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0456"/>
          <a:stretch>
            <a:fillRect/>
          </a:stretch>
        </p:blipFill>
        <p:spPr>
          <a:xfrm>
            <a:off x="8577944" y="1531429"/>
            <a:ext cx="1626003" cy="20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0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417109"/>
            <a:ext cx="1045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АССОЦИАЦИЯ – ПЛАТФОРМА МЕЖМУНИЦИПАЛЬНОГО СОТРУДНИЧЕСТВА </a:t>
            </a:r>
          </a:p>
          <a:p>
            <a:pPr algn="ctr"/>
            <a:r>
              <a:rPr lang="ru-RU" sz="3200" b="1" dirty="0" smtClean="0"/>
              <a:t>СО СТРАНАМИ СНГ И АЗИИ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37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D2161A-8483-9200-994C-C7D3E0E0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4D57437-8EDE-A286-1694-586B876141B5}"/>
              </a:ext>
            </a:extLst>
          </p:cNvPr>
          <p:cNvSpPr/>
          <p:nvPr/>
        </p:nvSpPr>
        <p:spPr>
          <a:xfrm>
            <a:off x="386317" y="75279"/>
            <a:ext cx="1137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zh-CN" b="1" dirty="0">
                <a:latin typeface="Century Gothic" panose="020B0502020202020204" pitchFamily="34" charset="0"/>
                <a:ea typeface="Source Han Sans SC"/>
                <a:cs typeface="Arial"/>
              </a:rPr>
              <a:t>Развитие международного сотрудничества со странами БРИКС+</a:t>
            </a:r>
            <a:endParaRPr lang="en-US" altLang="zh-CN" b="1" dirty="0">
              <a:latin typeface="Century Gothic" panose="020B0502020202020204" pitchFamily="34" charset="0"/>
              <a:ea typeface="Source Han Sans S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96388B-C148-0C84-09E6-13AA624D7873}"/>
              </a:ext>
            </a:extLst>
          </p:cNvPr>
          <p:cNvSpPr txBox="1"/>
          <p:nvPr/>
        </p:nvSpPr>
        <p:spPr>
          <a:xfrm>
            <a:off x="3864426" y="896422"/>
            <a:ext cx="77754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endParaRPr lang="ru-RU" sz="2000" b="1" i="1" dirty="0">
              <a:latin typeface="Century Gothic" panose="020B0502020202020204" pitchFamily="34" charset="0"/>
            </a:endParaRPr>
          </a:p>
          <a:p>
            <a:pPr lvl="0" algn="just"/>
            <a:r>
              <a:rPr lang="ru-RU" sz="2000" b="1" i="1" dirty="0"/>
              <a:t>Организация и проведение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Ассоциацией «Здоровые города» </a:t>
            </a:r>
            <a:r>
              <a:rPr lang="ru-RU" sz="2000" b="1" i="1" dirty="0"/>
              <a:t>з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аседания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комитета по социальному развитию «Равные возможности для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безопасной и здоровой жизни»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 рамках Генеральной Ассамблеи Ассоциации городов и муниципалитетов стран БРИКС+ (16 марта 2026 г., г. Нью Дели, Индия).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Интеграция вопросов демографического развития, общественного здоровья и муниципального сотрудничества позволяет рассматривать данное заседание не только как тематическое мероприятие, но и как стратегическую площадку для выработки практических решений, направленных на обеспечение достойного качества жизни нынешних и будущих поколений в странах БРИКС+.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9F4048-9CD0-95C5-289E-3F6DCBB07B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4" b="30777"/>
          <a:stretch>
            <a:fillRect/>
          </a:stretch>
        </p:blipFill>
        <p:spPr>
          <a:xfrm>
            <a:off x="478653" y="1473448"/>
            <a:ext cx="3039036" cy="1482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09CB7D-546F-D9F5-5475-5F5BC7CA40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91" b="15967"/>
          <a:stretch>
            <a:fillRect/>
          </a:stretch>
        </p:blipFill>
        <p:spPr>
          <a:xfrm>
            <a:off x="478654" y="2988287"/>
            <a:ext cx="3039036" cy="1542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055A22-E713-6B04-C1DB-DFD913CB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50" t="5883" r="5784" b="30778"/>
          <a:stretch>
            <a:fillRect/>
          </a:stretch>
        </p:blipFill>
        <p:spPr>
          <a:xfrm>
            <a:off x="478653" y="4563584"/>
            <a:ext cx="3039036" cy="16677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A7D0E9D-360F-994F-0527-3D7C9600C5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085"/>
          <a:stretch>
            <a:fillRect/>
          </a:stretch>
        </p:blipFill>
        <p:spPr>
          <a:xfrm>
            <a:off x="478654" y="444611"/>
            <a:ext cx="3039036" cy="9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A18784-7C1B-CA23-E902-BA0934BCD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B20075-C25D-61B9-D834-5A0237F45058}"/>
              </a:ext>
            </a:extLst>
          </p:cNvPr>
          <p:cNvSpPr txBox="1"/>
          <p:nvPr/>
        </p:nvSpPr>
        <p:spPr>
          <a:xfrm>
            <a:off x="451816" y="95799"/>
            <a:ext cx="906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Партнерство во имя здоровья. Россия – Беларусь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267516-9443-8187-8F26-D3988D338411}"/>
              </a:ext>
            </a:extLst>
          </p:cNvPr>
          <p:cNvSpPr txBox="1"/>
          <p:nvPr/>
        </p:nvSpPr>
        <p:spPr>
          <a:xfrm>
            <a:off x="6143545" y="754358"/>
            <a:ext cx="550416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14.11.2025 г. в г. Минск </a:t>
            </a:r>
            <a:r>
              <a:rPr lang="ru-RU" dirty="0"/>
              <a:t>состоялось совместное заседание «Государственно-частное партнерство в сфере общественного здоровья. Цели и задачи объединений нанимателей в охране здоровья трудящихся».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12.12.2025 г. в г. Москва </a:t>
            </a:r>
            <a:r>
              <a:rPr lang="ru-RU" dirty="0"/>
              <a:t>состоялось совместное заседание «Охрана здоровья работающего населения: диспансерное наблюдение, организация питания на рабочем месте» при участии Ассоциации «Здоровые города, районы и посёлки».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23.12.2025 г. </a:t>
            </a:r>
            <a:r>
              <a:rPr lang="ru-RU" dirty="0"/>
              <a:t>состоялся Республиканский семинар «Здоровые города и поселки Беларуси: настоящее и будущее» с участием российской Ассоциации «Здоровые города, районы и посёлки».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F272A3-9722-F57C-794C-55C2941B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5" y="4772967"/>
            <a:ext cx="2615246" cy="1472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42DB73-A847-F62B-59F4-0C772C19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93" r="3175"/>
          <a:stretch>
            <a:fillRect/>
          </a:stretch>
        </p:blipFill>
        <p:spPr>
          <a:xfrm>
            <a:off x="3336167" y="4772967"/>
            <a:ext cx="2615246" cy="1472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4A35580-210A-789E-DA5B-2D687F1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75" y="612844"/>
            <a:ext cx="2615246" cy="1742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985E066-261C-6902-7E6B-457FBB094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167" y="612844"/>
            <a:ext cx="2615246" cy="17153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2CD87B-C3A1-E94B-DD7F-DB530698C1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91"/>
          <a:stretch>
            <a:fillRect/>
          </a:stretch>
        </p:blipFill>
        <p:spPr>
          <a:xfrm>
            <a:off x="615875" y="2692905"/>
            <a:ext cx="2615246" cy="1742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133BDA-A236-8324-8250-929AB6CA0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67" y="2692905"/>
            <a:ext cx="2615246" cy="17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482251-EAB4-ABFA-4153-2692F4F08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E7DF59-D42C-EC5E-6A55-DA59A4E8BE8F}"/>
              </a:ext>
            </a:extLst>
          </p:cNvPr>
          <p:cNvSpPr txBox="1"/>
          <p:nvPr/>
        </p:nvSpPr>
        <p:spPr>
          <a:xfrm>
            <a:off x="451816" y="95799"/>
            <a:ext cx="906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Партнерство во имя здоровья. Россия – Беларусь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0BAE88-9704-380C-B536-4AC0E428AFA6}"/>
              </a:ext>
            </a:extLst>
          </p:cNvPr>
          <p:cNvSpPr txBox="1"/>
          <p:nvPr/>
        </p:nvSpPr>
        <p:spPr>
          <a:xfrm>
            <a:off x="5484198" y="612844"/>
            <a:ext cx="619024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Председатель Ассоциации «Здоровые города, районы и посёлки» Алексей </a:t>
            </a:r>
            <a:r>
              <a:rPr lang="ru-RU" dirty="0" err="1"/>
              <a:t>Алоисович</a:t>
            </a:r>
            <a:r>
              <a:rPr lang="ru-RU" dirty="0"/>
              <a:t> Эрк представил опыт российского движения «Здоровые города» на </a:t>
            </a:r>
            <a:r>
              <a:rPr lang="ru-RU" b="1" dirty="0"/>
              <a:t>XXXI Международном медицинском форуме «Здравоохранение Беларуси – 2026».</a:t>
            </a:r>
          </a:p>
          <a:p>
            <a:pPr algn="just"/>
            <a:endParaRPr lang="ru-RU" b="1" dirty="0"/>
          </a:p>
          <a:p>
            <a:pPr algn="just"/>
            <a:r>
              <a:rPr lang="ru-RU" dirty="0"/>
              <a:t>Участники круглого стола обсудили современные инструменты профилактики хронических неинфекционных заболеваний, развитие корпоративной культуры здоровья, внедрение цифровых решений для мониторинга состояния работников и механизмы мотивации персонала к ведению здорового образа жизни.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Обмен опытом между представителями бизнеса, здравоохранения, науки и органов власти двух стран позволил определить эффективные модели взаимодействия, направленные на сохранение здоровья работающего населения.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1A622A-4EE6-826A-31C7-C251B916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54" y="612844"/>
            <a:ext cx="1701053" cy="22680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5CD6169-3CDF-0DF0-2E5B-63FFC68C5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88" y="612844"/>
            <a:ext cx="3023230" cy="22680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0A39A8B-E87C-47BD-6931-E03AB381B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55" y="3028628"/>
            <a:ext cx="2413520" cy="14537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7D04BBE-51F6-E722-ECA3-C006FDAE98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714"/>
          <a:stretch>
            <a:fillRect/>
          </a:stretch>
        </p:blipFill>
        <p:spPr>
          <a:xfrm>
            <a:off x="3050144" y="3028627"/>
            <a:ext cx="2204136" cy="14537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A333A1-84D0-2391-B84C-B8C292717F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12"/>
          <a:stretch>
            <a:fillRect/>
          </a:stretch>
        </p:blipFill>
        <p:spPr>
          <a:xfrm>
            <a:off x="517553" y="4558687"/>
            <a:ext cx="1701053" cy="17714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2F92663-ACB8-10E2-AC62-C43A7116B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87" y="4558688"/>
            <a:ext cx="2914493" cy="1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7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E39546-959E-F969-407A-52DC27193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E403C9-7E77-94E9-D639-13B06C498497}"/>
              </a:ext>
            </a:extLst>
          </p:cNvPr>
          <p:cNvSpPr/>
          <p:nvPr/>
        </p:nvSpPr>
        <p:spPr>
          <a:xfrm>
            <a:off x="597951" y="2235771"/>
            <a:ext cx="54533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C5B8A4-132E-879F-19E7-963EFEA14F7F}"/>
              </a:ext>
            </a:extLst>
          </p:cNvPr>
          <p:cNvSpPr txBox="1"/>
          <p:nvPr/>
        </p:nvSpPr>
        <p:spPr>
          <a:xfrm>
            <a:off x="385482" y="590565"/>
            <a:ext cx="11430000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935" algn="ctr">
              <a:spcBef>
                <a:spcPts val="330"/>
              </a:spcBef>
              <a:defRPr/>
            </a:pPr>
            <a:r>
              <a:rPr lang="ru-RU" kern="0" dirty="0">
                <a:latin typeface="Century Gothic" panose="020B0502020202020204" pitchFamily="34" charset="0"/>
                <a:cs typeface="Verdana"/>
              </a:rPr>
              <a:t>В рамках сотрудничества Ассоциация приняла участие в </a:t>
            </a:r>
            <a:r>
              <a:rPr lang="ru-RU" b="1" kern="0" dirty="0">
                <a:latin typeface="Century Gothic" panose="020B0502020202020204" pitchFamily="34" charset="0"/>
                <a:cs typeface="Verdana"/>
              </a:rPr>
              <a:t>Международном симпозиуме «Старение — это жизнь: стратегия ВОЗ для Европейского региона» </a:t>
            </a:r>
          </a:p>
          <a:p>
            <a:pPr marL="114935" algn="ctr">
              <a:spcBef>
                <a:spcPts val="330"/>
              </a:spcBef>
              <a:defRPr/>
            </a:pPr>
            <a:r>
              <a:rPr lang="ru-RU" kern="0" dirty="0">
                <a:latin typeface="Century Gothic" panose="020B0502020202020204" pitchFamily="34" charset="0"/>
                <a:cs typeface="Verdana"/>
              </a:rPr>
              <a:t>(28 апреля 2026 г., г. Москва).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62AEA2-C297-3B0F-B7D0-5659DFE4DE9C}"/>
              </a:ext>
            </a:extLst>
          </p:cNvPr>
          <p:cNvSpPr txBox="1"/>
          <p:nvPr/>
        </p:nvSpPr>
        <p:spPr>
          <a:xfrm>
            <a:off x="6768352" y="1868686"/>
            <a:ext cx="48140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Century Gothic" panose="020B0502020202020204" pitchFamily="34" charset="0"/>
                <a:cs typeface="Verdana"/>
              </a:rPr>
              <a:t>Ключевой темой обсуждения стало формирование среды, способствующей активному долголетию. </a:t>
            </a:r>
          </a:p>
          <a:p>
            <a:pPr algn="just"/>
            <a:endParaRPr lang="ru-RU" kern="0" dirty="0">
              <a:latin typeface="Century Gothic" panose="020B0502020202020204" pitchFamily="34" charset="0"/>
            </a:endParaRPr>
          </a:p>
          <a:p>
            <a:pPr algn="just"/>
            <a:r>
              <a:rPr lang="ru-RU" dirty="0"/>
              <a:t>Международный опыт показывает, что состояние здоровья и качество жизни в пожилом возрасте лишь частично зависят от системы здравоохранения, тогда как важную роль играют социальная среда, образ жизни, уровень вовлеченности человека в общественную жизнь и доступность поддержки на уровне сообщества.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000DFB0-1CF7-2E2C-0F7D-6C81DC3F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7" y="1720245"/>
            <a:ext cx="2844800" cy="2133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FDEFCF6-5936-C866-2CD4-07431408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18" y="1720245"/>
            <a:ext cx="2844799" cy="2133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D53CB02-7038-2B4B-6CE1-5744B778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43" y="4021722"/>
            <a:ext cx="2844800" cy="21336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5560D14-5A79-F558-603F-B34C50EA6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718" y="4021722"/>
            <a:ext cx="2844801" cy="2133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E7DF59-D42C-EC5E-6A55-DA59A4E8BE8F}"/>
              </a:ext>
            </a:extLst>
          </p:cNvPr>
          <p:cNvSpPr txBox="1"/>
          <p:nvPr/>
        </p:nvSpPr>
        <p:spPr>
          <a:xfrm>
            <a:off x="451816" y="95799"/>
            <a:ext cx="1165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Международный симпозиум «Старение — это жизнь: стратегия ВОЗ для Европейского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197167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100" y="2515080"/>
            <a:ext cx="996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АССОЦИАЦИЯ </a:t>
            </a:r>
            <a:r>
              <a:rPr lang="ru-RU" sz="3200" b="1" dirty="0"/>
              <a:t>–</a:t>
            </a:r>
            <a:r>
              <a:rPr lang="ru-RU" sz="3200" b="1" dirty="0" smtClean="0"/>
              <a:t> ИНСТРУМЕНТ РЕАЛИЗАЦИИ НАЦИОНАЛЬНЫХ ПРОЕКТОВ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НА </a:t>
            </a:r>
            <a:r>
              <a:rPr lang="ru-RU" sz="3200" b="1" dirty="0" smtClean="0"/>
              <a:t>МУНИЦИПАЛЬНОМ УРОВНЕ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3786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E7DF59-D42C-EC5E-6A55-DA59A4E8BE8F}"/>
              </a:ext>
            </a:extLst>
          </p:cNvPr>
          <p:cNvSpPr txBox="1"/>
          <p:nvPr/>
        </p:nvSpPr>
        <p:spPr>
          <a:xfrm>
            <a:off x="451816" y="95799"/>
            <a:ext cx="1165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Международный Форум «Здоровый город. Лучшие практики по сохранению здоровья»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r="8076"/>
          <a:stretch/>
        </p:blipFill>
        <p:spPr bwMode="auto">
          <a:xfrm>
            <a:off x="688975" y="2552824"/>
            <a:ext cx="3026228" cy="171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4543" y="1014494"/>
            <a:ext cx="74784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Организаторами </a:t>
            </a:r>
            <a:r>
              <a:rPr lang="ru-RU" b="1" dirty="0"/>
              <a:t>Форума </a:t>
            </a:r>
            <a:r>
              <a:rPr lang="ru-RU" dirty="0" smtClean="0"/>
              <a:t>выступают </a:t>
            </a:r>
            <a:r>
              <a:rPr lang="ru-RU" dirty="0"/>
              <a:t>Администрация города Хабаровска, при поддержке Ассоциации «Здоровые города, районы и поселки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r>
              <a:rPr lang="ru-RU" b="1" dirty="0"/>
              <a:t>Форум </a:t>
            </a:r>
            <a:r>
              <a:rPr lang="ru-RU" b="1" dirty="0" smtClean="0"/>
              <a:t>– площадка  </a:t>
            </a:r>
            <a:r>
              <a:rPr lang="ru-RU" b="1" dirty="0"/>
              <a:t>для обмена опытом реализации проектов и современных подходов к улучшению качества жизни населения, укреплению общественного здоровья и продлению активного долголетия. </a:t>
            </a:r>
            <a:endParaRPr lang="ru-RU" b="1" dirty="0" smtClean="0"/>
          </a:p>
          <a:p>
            <a:endParaRPr lang="ru-RU" dirty="0" smtClean="0"/>
          </a:p>
          <a:p>
            <a:r>
              <a:rPr lang="ru-RU" b="1" dirty="0"/>
              <a:t>19 июня 2026 года в г. Хабаровске </a:t>
            </a:r>
            <a:r>
              <a:rPr lang="ru-RU" b="1" dirty="0" smtClean="0"/>
              <a:t>состоялся </a:t>
            </a:r>
            <a:r>
              <a:rPr lang="ru-RU" b="1" dirty="0"/>
              <a:t>VII Международный Форум «Здоровый город. Лучшие практики по сохранению здоровья». </a:t>
            </a:r>
            <a:endParaRPr lang="ru-RU" b="1" dirty="0" smtClean="0"/>
          </a:p>
          <a:p>
            <a:endParaRPr lang="ru-RU" dirty="0"/>
          </a:p>
          <a:p>
            <a:r>
              <a:rPr lang="ru-RU" dirty="0"/>
              <a:t>Участники форума обсудили перспективы деятельности Ассоциации «Здоровые города, районы и </a:t>
            </a:r>
            <a:r>
              <a:rPr lang="ru-RU" dirty="0" smtClean="0"/>
              <a:t>посёлки» и эффективные </a:t>
            </a:r>
            <a:r>
              <a:rPr lang="ru-RU" dirty="0"/>
              <a:t>практики и проекты по сохранению здоровья </a:t>
            </a:r>
            <a:r>
              <a:rPr lang="ru-RU" dirty="0" smtClean="0"/>
              <a:t>населения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AutoShape 5" descr="https://i.oneme.ru/i?r=BTE2sh_eZW7g8kugOdIm2NotK4X-Q2m94i9KOipH0i22TJ8F5GAJBECz2dlFFOo7U-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.oneme.ru/i?r=BTE2sh_eZW7g8kugOdIm2NotRCwAuZP4KX3Twm52bEcTdp8F5GAJBECz2dlFFOo7U-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https://zdorovyegoroda.ru/wp-content/uploads/2026/06/2026-06-19_09-03-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" y="872979"/>
            <a:ext cx="3044824" cy="13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" y="4540602"/>
            <a:ext cx="3044824" cy="14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81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F09FFC-B20A-1813-4843-AD7B8DB1F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CB1973-DC7B-2229-ABD4-97841BEFDE87}"/>
              </a:ext>
            </a:extLst>
          </p:cNvPr>
          <p:cNvSpPr txBox="1"/>
          <p:nvPr/>
        </p:nvSpPr>
        <p:spPr>
          <a:xfrm>
            <a:off x="394447" y="68114"/>
            <a:ext cx="8075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latin typeface="Century Gothic" panose="020B0502020202020204" pitchFamily="34" charset="0"/>
              </a:rPr>
              <a:t>Ключевые мероприятия 2026 года: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3196B3C2-D4B6-5F6B-F210-0D42DF01A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4969159"/>
              </p:ext>
            </p:extLst>
          </p:nvPr>
        </p:nvGraphicFramePr>
        <p:xfrm>
          <a:off x="506506" y="618564"/>
          <a:ext cx="11178987" cy="586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904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1"/>
          <p:cNvSpPr>
            <a:spLocks/>
          </p:cNvSpPr>
          <p:nvPr/>
        </p:nvSpPr>
        <p:spPr bwMode="auto">
          <a:xfrm>
            <a:off x="1919289" y="1916113"/>
            <a:ext cx="856932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7412" name="Заголовок 1"/>
          <p:cNvSpPr>
            <a:spLocks/>
          </p:cNvSpPr>
          <p:nvPr/>
        </p:nvSpPr>
        <p:spPr bwMode="auto">
          <a:xfrm>
            <a:off x="1774826" y="4724401"/>
            <a:ext cx="6265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5366" name="Заголовок 1"/>
          <p:cNvSpPr>
            <a:spLocks/>
          </p:cNvSpPr>
          <p:nvPr/>
        </p:nvSpPr>
        <p:spPr bwMode="auto">
          <a:xfrm>
            <a:off x="822715" y="2383384"/>
            <a:ext cx="6352384" cy="29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charset="0"/>
              </a:rPr>
              <a:t>Исполнительный 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charset="0"/>
              </a:rPr>
              <a:t>Шестакова Татьяна Евгеньевна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Times New Roman" pitchFamily="18" charset="0"/>
              </a:rPr>
              <a:t>E-mail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zdorovyegoroda@mail.ru</a:t>
            </a:r>
            <a:r>
              <a:rPr lang="ru-RU" altLang="ru-RU" sz="2800" b="1" dirty="0">
                <a:latin typeface="Century Gothic" panose="020B050202020202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zdorovyegoroda@gmail.com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C907D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http://zdorovyegoroda.ru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8E08E1-141D-FB83-428C-498C69004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37" b="14306"/>
          <a:stretch/>
        </p:blipFill>
        <p:spPr>
          <a:xfrm>
            <a:off x="7256138" y="2129695"/>
            <a:ext cx="4458880" cy="34935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145C3-AE07-D633-D21A-F7326EADA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5" y="0"/>
            <a:ext cx="11343970" cy="22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1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12595" y="423746"/>
            <a:ext cx="4215161" cy="60105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D6AD7D9-DEA3-79A4-785F-0EA9451710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864" y="1468664"/>
            <a:ext cx="3772622" cy="23417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Ассоциация «Здоровые города, районы и посёлки» создана в 2010 году в целях </a:t>
            </a:r>
            <a:r>
              <a:rPr lang="ru-RU" sz="1400" b="1" dirty="0">
                <a:solidFill>
                  <a:srgbClr val="00635D"/>
                </a:solidFill>
                <a:latin typeface="Century Gothic" panose="020B0502020202020204" pitchFamily="34" charset="0"/>
                <a:cs typeface="Arial"/>
              </a:rPr>
              <a:t>сохранения и развития человеческого потенциала, укрепления здоровья и улучшения качества жизни населения, обеспечения устойчивого развития муниципальных образований Российской Федерации.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13969" y="621799"/>
            <a:ext cx="3632707" cy="648812"/>
            <a:chOff x="654705" y="1048868"/>
            <a:chExt cx="4098466" cy="741052"/>
          </a:xfrm>
        </p:grpSpPr>
        <p:pic>
          <p:nvPicPr>
            <p:cNvPr id="12" name="Picture 6" descr="Изображение логотип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05" y="1048868"/>
              <a:ext cx="65306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Изображение логотип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411" y="1062370"/>
              <a:ext cx="947368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Изображение логотипа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338" y="1067641"/>
              <a:ext cx="58477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Файл:Логотип Общественной палаты Российской Федерации.png — Википедия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396" y="1069920"/>
              <a:ext cx="56255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7975" y="1069920"/>
              <a:ext cx="715196" cy="72000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727763" y="418369"/>
            <a:ext cx="7036775" cy="142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Деятельность Ассоциации направлена на достижение национальной цели развития -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</a:rPr>
              <a:t>сохранение населения, укрепление здоровья и повышение благополучия людей, поддержка семьи, 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</a:rPr>
              <a:t>реализацию национальных проектов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</a:rPr>
              <a:t>Направления работы включают: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4813165" y="1277525"/>
            <a:ext cx="6823168" cy="2363559"/>
            <a:chOff x="4841009" y="1879553"/>
            <a:chExt cx="6823168" cy="2363559"/>
          </a:xfrm>
        </p:grpSpPr>
        <p:graphicFrame>
          <p:nvGraphicFramePr>
            <p:cNvPr id="62" name="Схема 61"/>
            <p:cNvGraphicFramePr/>
            <p:nvPr/>
          </p:nvGraphicFramePr>
          <p:xfrm>
            <a:off x="4841009" y="1879553"/>
            <a:ext cx="6823168" cy="23635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49025" y="2372069"/>
              <a:ext cx="437749" cy="437749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66807" y="2372070"/>
              <a:ext cx="437749" cy="437749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7835" y="2372466"/>
              <a:ext cx="428845" cy="437749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6807" y="3228036"/>
              <a:ext cx="437749" cy="43774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8">
              <a:biLevel thresh="75000"/>
            </a:blip>
            <a:stretch>
              <a:fillRect/>
            </a:stretch>
          </p:blipFill>
          <p:spPr>
            <a:xfrm>
              <a:off x="9477835" y="3228036"/>
              <a:ext cx="442352" cy="442352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49025" y="3230338"/>
              <a:ext cx="437749" cy="437749"/>
            </a:xfrm>
            <a:prstGeom prst="rect">
              <a:avLst/>
            </a:prstGeom>
          </p:spPr>
        </p:pic>
      </p:grpSp>
      <p:sp>
        <p:nvSpPr>
          <p:cNvPr id="82" name="Прямоугольник 81"/>
          <p:cNvSpPr/>
          <p:nvPr/>
        </p:nvSpPr>
        <p:spPr>
          <a:xfrm>
            <a:off x="412595" y="343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 Ассоциации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BD9E8C-C5D4-0B44-0725-40E1CBB1AB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2233" y="3768980"/>
            <a:ext cx="4307506" cy="248132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EAE873-0390-3A78-59C4-BC977124A1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025" y="3249081"/>
            <a:ext cx="6823167" cy="32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317" y="75279"/>
            <a:ext cx="1137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Структуры управления общественным здоровьем в муниципальных  образованиях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B7B6E8C7-ED02-65D1-F58E-31EF377001CF}"/>
              </a:ext>
            </a:extLst>
          </p:cNvPr>
          <p:cNvGrpSpPr/>
          <p:nvPr/>
        </p:nvGrpSpPr>
        <p:grpSpPr>
          <a:xfrm>
            <a:off x="664266" y="597021"/>
            <a:ext cx="11095343" cy="5519143"/>
            <a:chOff x="664266" y="597021"/>
            <a:chExt cx="11095343" cy="551914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584" y="680485"/>
              <a:ext cx="10108025" cy="4787511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664266" y="5100501"/>
              <a:ext cx="1091863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Ключевой принцип – Здоровье во всех стратегиях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Создание и развитие </a:t>
              </a:r>
              <a:r>
                <a:rPr kumimoji="0" lang="ru-RU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единого  профилактического пространства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:  создание здоровой городской среды,  формирование здорового образа жизни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64266" y="597021"/>
              <a:ext cx="90219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 муниципальных образованиях-членах Ассоциации разработаны и функционируют управленческие механизмы укрепления общественного здоровья.</a:t>
              </a:r>
            </a:p>
          </p:txBody>
        </p: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xmlns="" id="{F62383B6-07D8-267F-020A-93A5B4E44601}"/>
                </a:ext>
              </a:extLst>
            </p:cNvPr>
            <p:cNvCxnSpPr>
              <a:stCxn id="2" idx="1"/>
            </p:cNvCxnSpPr>
            <p:nvPr/>
          </p:nvCxnSpPr>
          <p:spPr>
            <a:xfrm flipH="1" flipV="1">
              <a:off x="4948518" y="2788024"/>
              <a:ext cx="1644446" cy="1024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xmlns="" id="{F0A8C366-9E7B-D8BE-BCB6-2913F3AFB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824" y="3042893"/>
              <a:ext cx="1366540" cy="4656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xmlns="" id="{E4BACAFA-7A21-F54D-D6A7-A54F33CE636E}"/>
                </a:ext>
              </a:extLst>
            </p:cNvPr>
            <p:cNvCxnSpPr>
              <a:cxnSpLocks/>
            </p:cNvCxnSpPr>
            <p:nvPr/>
          </p:nvCxnSpPr>
          <p:spPr>
            <a:xfrm>
              <a:off x="7631540" y="3235095"/>
              <a:ext cx="202283" cy="981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xmlns="" id="{2C667C8C-9F8D-4C52-5D44-01B0D12DE5AE}"/>
                </a:ext>
              </a:extLst>
            </p:cNvPr>
            <p:cNvCxnSpPr>
              <a:cxnSpLocks/>
            </p:cNvCxnSpPr>
            <p:nvPr/>
          </p:nvCxnSpPr>
          <p:spPr>
            <a:xfrm>
              <a:off x="7042399" y="3015097"/>
              <a:ext cx="1582848" cy="3861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B66211EE-E648-9B56-4F21-68B19967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2964" y="2138421"/>
              <a:ext cx="1483954" cy="1504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0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12" y="0"/>
            <a:ext cx="11139054" cy="387504"/>
          </a:xfrm>
        </p:spPr>
        <p:txBody>
          <a:bodyPr/>
          <a:lstStyle/>
          <a:p>
            <a:pPr algn="l"/>
            <a:r>
              <a:rPr lang="ru-RU" sz="2000" dirty="0"/>
              <a:t>Ключевые направления деятельности Ассоциации в 2026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240" y="624467"/>
            <a:ext cx="11124482" cy="1304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800" y="624467"/>
            <a:ext cx="11114921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Ассоциация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35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центр аккумуляции лучших практик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35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способствующих улучшению здоровья населения и демографии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основная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35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платформа для формирования законодательных инициатив, драйвер в вопросах выстраивания системной работы по улучшению здоровья населения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в том числе – посредством выстраивания эффективной модели взаимодействия органов власти с бизнесом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06240" y="2436897"/>
            <a:ext cx="11124482" cy="3997357"/>
            <a:chOff x="521758" y="1524936"/>
            <a:chExt cx="11093444" cy="3209113"/>
          </a:xfrm>
        </p:grpSpPr>
        <p:sp>
          <p:nvSpPr>
            <p:cNvPr id="9" name="Полилиния 8"/>
            <p:cNvSpPr/>
            <p:nvPr/>
          </p:nvSpPr>
          <p:spPr>
            <a:xfrm>
              <a:off x="521758" y="1524937"/>
              <a:ext cx="2156442" cy="611713"/>
            </a:xfrm>
            <a:custGeom>
              <a:avLst/>
              <a:gdLst>
                <a:gd name="connsiteX0" fmla="*/ 0 w 2082640"/>
                <a:gd name="connsiteY0" fmla="*/ 0 h 791194"/>
                <a:gd name="connsiteX1" fmla="*/ 2082640 w 2082640"/>
                <a:gd name="connsiteY1" fmla="*/ 0 h 791194"/>
                <a:gd name="connsiteX2" fmla="*/ 2082640 w 2082640"/>
                <a:gd name="connsiteY2" fmla="*/ 791194 h 791194"/>
                <a:gd name="connsiteX3" fmla="*/ 0 w 2082640"/>
                <a:gd name="connsiteY3" fmla="*/ 791194 h 791194"/>
                <a:gd name="connsiteX4" fmla="*/ 0 w 2082640"/>
                <a:gd name="connsiteY4" fmla="*/ 0 h 79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640" h="791194">
                  <a:moveTo>
                    <a:pt x="0" y="0"/>
                  </a:moveTo>
                  <a:lnTo>
                    <a:pt x="2082640" y="0"/>
                  </a:lnTo>
                  <a:lnTo>
                    <a:pt x="2082640" y="791194"/>
                  </a:lnTo>
                  <a:lnTo>
                    <a:pt x="0" y="7911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Укрепление здоровья детей, подростков и молодежи: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21758" y="2136650"/>
              <a:ext cx="2156442" cy="2597398"/>
            </a:xfrm>
            <a:custGeom>
              <a:avLst/>
              <a:gdLst>
                <a:gd name="connsiteX0" fmla="*/ 0 w 2063572"/>
                <a:gd name="connsiteY0" fmla="*/ 0 h 3184199"/>
                <a:gd name="connsiteX1" fmla="*/ 2063572 w 2063572"/>
                <a:gd name="connsiteY1" fmla="*/ 0 h 3184199"/>
                <a:gd name="connsiteX2" fmla="*/ 2063572 w 2063572"/>
                <a:gd name="connsiteY2" fmla="*/ 3184199 h 3184199"/>
                <a:gd name="connsiteX3" fmla="*/ 0 w 2063572"/>
                <a:gd name="connsiteY3" fmla="*/ 3184199 h 3184199"/>
                <a:gd name="connsiteX4" fmla="*/ 0 w 2063572"/>
                <a:gd name="connsiteY4" fmla="*/ 0 h 318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72" h="3184199">
                  <a:moveTo>
                    <a:pt x="0" y="0"/>
                  </a:moveTo>
                  <a:lnTo>
                    <a:pt x="2063572" y="0"/>
                  </a:lnTo>
                  <a:lnTo>
                    <a:pt x="2063572" y="3184199"/>
                  </a:lnTo>
                  <a:lnTo>
                    <a:pt x="0" y="3184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marR="0" lvl="1" indent="-11430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Ассоциация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соорганизатор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Всероссийского Форума «Здоровые города для здоровых поколений» (г. Пермь);</a:t>
              </a:r>
            </a:p>
            <a:p>
              <a:pPr marL="114300" marR="0" lvl="1" indent="-11430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Вебинары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на площадке Ассоциации по укреплению и сохранению здоровья детей и подростков 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75154" y="1524936"/>
              <a:ext cx="2166830" cy="611714"/>
            </a:xfrm>
            <a:custGeom>
              <a:avLst/>
              <a:gdLst>
                <a:gd name="connsiteX0" fmla="*/ 0 w 1976053"/>
                <a:gd name="connsiteY0" fmla="*/ 0 h 791194"/>
                <a:gd name="connsiteX1" fmla="*/ 1976053 w 1976053"/>
                <a:gd name="connsiteY1" fmla="*/ 0 h 791194"/>
                <a:gd name="connsiteX2" fmla="*/ 1976053 w 1976053"/>
                <a:gd name="connsiteY2" fmla="*/ 791194 h 791194"/>
                <a:gd name="connsiteX3" fmla="*/ 0 w 1976053"/>
                <a:gd name="connsiteY3" fmla="*/ 791194 h 791194"/>
                <a:gd name="connsiteX4" fmla="*/ 0 w 1976053"/>
                <a:gd name="connsiteY4" fmla="*/ 0 h 79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791194">
                  <a:moveTo>
                    <a:pt x="0" y="0"/>
                  </a:moveTo>
                  <a:lnTo>
                    <a:pt x="1976053" y="0"/>
                  </a:lnTo>
                  <a:lnTo>
                    <a:pt x="1976053" y="791194"/>
                  </a:lnTo>
                  <a:lnTo>
                    <a:pt x="0" y="7911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Укрепление здоровья работающего населения: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774718" y="2136651"/>
              <a:ext cx="2167270" cy="2597398"/>
            </a:xfrm>
            <a:custGeom>
              <a:avLst/>
              <a:gdLst>
                <a:gd name="connsiteX0" fmla="*/ 0 w 1976053"/>
                <a:gd name="connsiteY0" fmla="*/ 0 h 3184199"/>
                <a:gd name="connsiteX1" fmla="*/ 1976053 w 1976053"/>
                <a:gd name="connsiteY1" fmla="*/ 0 h 3184199"/>
                <a:gd name="connsiteX2" fmla="*/ 1976053 w 1976053"/>
                <a:gd name="connsiteY2" fmla="*/ 3184199 h 3184199"/>
                <a:gd name="connsiteX3" fmla="*/ 0 w 1976053"/>
                <a:gd name="connsiteY3" fmla="*/ 3184199 h 3184199"/>
                <a:gd name="connsiteX4" fmla="*/ 0 w 1976053"/>
                <a:gd name="connsiteY4" fmla="*/ 0 h 318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3184199">
                  <a:moveTo>
                    <a:pt x="0" y="0"/>
                  </a:moveTo>
                  <a:lnTo>
                    <a:pt x="1976053" y="0"/>
                  </a:lnTo>
                  <a:lnTo>
                    <a:pt x="1976053" y="3184199"/>
                  </a:lnTo>
                  <a:lnTo>
                    <a:pt x="0" y="3184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1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Ассоциация соорганизатор Всероссийского телемарафона «Марафон здоровья #ВМЕСТЕЗДОРОВО» (совместно с Советом Федерации РФ,РСПП, Минздравом России), круглогодичного проекта под эгидой Совета Федерации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051210" y="1524936"/>
              <a:ext cx="1487920" cy="611714"/>
            </a:xfrm>
            <a:custGeom>
              <a:avLst/>
              <a:gdLst>
                <a:gd name="connsiteX0" fmla="*/ 0 w 1976053"/>
                <a:gd name="connsiteY0" fmla="*/ 0 h 791194"/>
                <a:gd name="connsiteX1" fmla="*/ 1976053 w 1976053"/>
                <a:gd name="connsiteY1" fmla="*/ 0 h 791194"/>
                <a:gd name="connsiteX2" fmla="*/ 1976053 w 1976053"/>
                <a:gd name="connsiteY2" fmla="*/ 791194 h 791194"/>
                <a:gd name="connsiteX3" fmla="*/ 0 w 1976053"/>
                <a:gd name="connsiteY3" fmla="*/ 791194 h 791194"/>
                <a:gd name="connsiteX4" fmla="*/ 0 w 1976053"/>
                <a:gd name="connsiteY4" fmla="*/ 0 h 79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791194">
                  <a:moveTo>
                    <a:pt x="0" y="0"/>
                  </a:moveTo>
                  <a:lnTo>
                    <a:pt x="1976053" y="0"/>
                  </a:lnTo>
                  <a:lnTo>
                    <a:pt x="1976053" y="791194"/>
                  </a:lnTo>
                  <a:lnTo>
                    <a:pt x="0" y="7911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Активное долголетие: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051212" y="2136651"/>
              <a:ext cx="1487919" cy="2597398"/>
            </a:xfrm>
            <a:custGeom>
              <a:avLst/>
              <a:gdLst>
                <a:gd name="connsiteX0" fmla="*/ 0 w 1976053"/>
                <a:gd name="connsiteY0" fmla="*/ 0 h 3184199"/>
                <a:gd name="connsiteX1" fmla="*/ 1976053 w 1976053"/>
                <a:gd name="connsiteY1" fmla="*/ 0 h 3184199"/>
                <a:gd name="connsiteX2" fmla="*/ 1976053 w 1976053"/>
                <a:gd name="connsiteY2" fmla="*/ 3184199 h 3184199"/>
                <a:gd name="connsiteX3" fmla="*/ 0 w 1976053"/>
                <a:gd name="connsiteY3" fmla="*/ 3184199 h 3184199"/>
                <a:gd name="connsiteX4" fmla="*/ 0 w 1976053"/>
                <a:gd name="connsiteY4" fmla="*/ 0 h 318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3184199">
                  <a:moveTo>
                    <a:pt x="0" y="0"/>
                  </a:moveTo>
                  <a:lnTo>
                    <a:pt x="1976053" y="0"/>
                  </a:lnTo>
                  <a:lnTo>
                    <a:pt x="1976053" y="3184199"/>
                  </a:lnTo>
                  <a:lnTo>
                    <a:pt x="0" y="3184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1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Ассоциация сотрудничает с российским офисом ВОЗ и Глобальной сетью ВОЗ городов и сообществ, благоприятных для пожилых людей 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648355" y="1524936"/>
              <a:ext cx="2664986" cy="1447658"/>
            </a:xfrm>
            <a:custGeom>
              <a:avLst/>
              <a:gdLst>
                <a:gd name="connsiteX0" fmla="*/ 0 w 1976053"/>
                <a:gd name="connsiteY0" fmla="*/ 0 h 791194"/>
                <a:gd name="connsiteX1" fmla="*/ 1976053 w 1976053"/>
                <a:gd name="connsiteY1" fmla="*/ 0 h 791194"/>
                <a:gd name="connsiteX2" fmla="*/ 1976053 w 1976053"/>
                <a:gd name="connsiteY2" fmla="*/ 791194 h 791194"/>
                <a:gd name="connsiteX3" fmla="*/ 0 w 1976053"/>
                <a:gd name="connsiteY3" fmla="*/ 791194 h 791194"/>
                <a:gd name="connsiteX4" fmla="*/ 0 w 1976053"/>
                <a:gd name="connsiteY4" fmla="*/ 0 h 79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791194">
                  <a:moveTo>
                    <a:pt x="0" y="0"/>
                  </a:moveTo>
                  <a:lnTo>
                    <a:pt x="1976053" y="0"/>
                  </a:lnTo>
                  <a:lnTo>
                    <a:pt x="1976053" y="791194"/>
                  </a:lnTo>
                  <a:lnTo>
                    <a:pt x="0" y="7911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Ассоциация – платформа для выявления и распространения эффективного опыта деятельности органов местного самоуправления по укреплению общественного здоровья: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648356" y="2972594"/>
              <a:ext cx="2664986" cy="1761454"/>
            </a:xfrm>
            <a:custGeom>
              <a:avLst/>
              <a:gdLst>
                <a:gd name="connsiteX0" fmla="*/ 0 w 1976053"/>
                <a:gd name="connsiteY0" fmla="*/ 0 h 3184199"/>
                <a:gd name="connsiteX1" fmla="*/ 1976053 w 1976053"/>
                <a:gd name="connsiteY1" fmla="*/ 0 h 3184199"/>
                <a:gd name="connsiteX2" fmla="*/ 1976053 w 1976053"/>
                <a:gd name="connsiteY2" fmla="*/ 3184199 h 3184199"/>
                <a:gd name="connsiteX3" fmla="*/ 0 w 1976053"/>
                <a:gd name="connsiteY3" fmla="*/ 3184199 h 3184199"/>
                <a:gd name="connsiteX4" fmla="*/ 0 w 1976053"/>
                <a:gd name="connsiteY4" fmla="*/ 0 h 318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3184199">
                  <a:moveTo>
                    <a:pt x="0" y="0"/>
                  </a:moveTo>
                  <a:lnTo>
                    <a:pt x="1976053" y="0"/>
                  </a:lnTo>
                  <a:lnTo>
                    <a:pt x="1976053" y="3184199"/>
                  </a:lnTo>
                  <a:lnTo>
                    <a:pt x="0" y="3184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marR="0" lvl="1" indent="-1143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Всероссийский Форум «Здоровые города России» (г. Тула, 2 полугодие);</a:t>
              </a:r>
            </a:p>
            <a:p>
              <a:pPr marL="114300" marR="0" lvl="1" indent="-1143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Масштабирование проекта «Карта здоровья» Тульской области;</a:t>
              </a:r>
            </a:p>
            <a:p>
              <a:pPr marL="114300" marR="0" lvl="1" indent="-1143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Всероссийский Конкурс «Здоровые города России» </a:t>
              </a:r>
              <a:r>
                <a:rPr kumimoji="0" lang="ru-RU" sz="1400" b="0" i="0" u="none" strike="noStrike" kern="1200" cap="none" spc="-10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(2 полугодие 2026 г.)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9410296" y="1524936"/>
              <a:ext cx="2204906" cy="1447659"/>
            </a:xfrm>
            <a:custGeom>
              <a:avLst/>
              <a:gdLst>
                <a:gd name="connsiteX0" fmla="*/ 0 w 1976053"/>
                <a:gd name="connsiteY0" fmla="*/ 0 h 791194"/>
                <a:gd name="connsiteX1" fmla="*/ 1976053 w 1976053"/>
                <a:gd name="connsiteY1" fmla="*/ 0 h 791194"/>
                <a:gd name="connsiteX2" fmla="*/ 1976053 w 1976053"/>
                <a:gd name="connsiteY2" fmla="*/ 791194 h 791194"/>
                <a:gd name="connsiteX3" fmla="*/ 0 w 1976053"/>
                <a:gd name="connsiteY3" fmla="*/ 791194 h 791194"/>
                <a:gd name="connsiteX4" fmla="*/ 0 w 1976053"/>
                <a:gd name="connsiteY4" fmla="*/ 0 h 79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791194">
                  <a:moveTo>
                    <a:pt x="0" y="0"/>
                  </a:moveTo>
                  <a:lnTo>
                    <a:pt x="1976053" y="0"/>
                  </a:lnTo>
                  <a:lnTo>
                    <a:pt x="1976053" y="791194"/>
                  </a:lnTo>
                  <a:lnTo>
                    <a:pt x="0" y="7911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Ассоциация – платформа международного сотрудничества в области общественного здоровья населения со странами СНГ и БРИКС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9410296" y="2972594"/>
              <a:ext cx="2204906" cy="1761454"/>
            </a:xfrm>
            <a:custGeom>
              <a:avLst/>
              <a:gdLst>
                <a:gd name="connsiteX0" fmla="*/ 0 w 1976053"/>
                <a:gd name="connsiteY0" fmla="*/ 0 h 3184199"/>
                <a:gd name="connsiteX1" fmla="*/ 1976053 w 1976053"/>
                <a:gd name="connsiteY1" fmla="*/ 0 h 3184199"/>
                <a:gd name="connsiteX2" fmla="*/ 1976053 w 1976053"/>
                <a:gd name="connsiteY2" fmla="*/ 3184199 h 3184199"/>
                <a:gd name="connsiteX3" fmla="*/ 0 w 1976053"/>
                <a:gd name="connsiteY3" fmla="*/ 3184199 h 3184199"/>
                <a:gd name="connsiteX4" fmla="*/ 0 w 1976053"/>
                <a:gd name="connsiteY4" fmla="*/ 0 h 318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53" h="3184199">
                  <a:moveTo>
                    <a:pt x="0" y="0"/>
                  </a:moveTo>
                  <a:lnTo>
                    <a:pt x="1976053" y="0"/>
                  </a:lnTo>
                  <a:lnTo>
                    <a:pt x="1976053" y="3184199"/>
                  </a:lnTo>
                  <a:lnTo>
                    <a:pt x="0" y="3184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marR="0" lvl="1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 стрелкой 20"/>
          <p:cNvCxnSpPr>
            <a:stCxn id="5" idx="2"/>
          </p:cNvCxnSpPr>
          <p:nvPr/>
        </p:nvCxnSpPr>
        <p:spPr>
          <a:xfrm flipH="1">
            <a:off x="1572323" y="1947906"/>
            <a:ext cx="4500938" cy="360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" idx="2"/>
          </p:cNvCxnSpPr>
          <p:nvPr/>
        </p:nvCxnSpPr>
        <p:spPr>
          <a:xfrm flipH="1">
            <a:off x="3958683" y="1947906"/>
            <a:ext cx="2114578" cy="360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5" idx="2"/>
          </p:cNvCxnSpPr>
          <p:nvPr/>
        </p:nvCxnSpPr>
        <p:spPr>
          <a:xfrm flipH="1">
            <a:off x="5921299" y="1947906"/>
            <a:ext cx="151962" cy="360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5" idx="2"/>
          </p:cNvCxnSpPr>
          <p:nvPr/>
        </p:nvCxnSpPr>
        <p:spPr>
          <a:xfrm>
            <a:off x="6073261" y="1947906"/>
            <a:ext cx="1899861" cy="360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5" idx="2"/>
          </p:cNvCxnSpPr>
          <p:nvPr/>
        </p:nvCxnSpPr>
        <p:spPr>
          <a:xfrm>
            <a:off x="6073261" y="1947906"/>
            <a:ext cx="4397734" cy="360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9419646" y="4240138"/>
            <a:ext cx="22110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Разработка совместных проектов и инициатив (активное долголетие, здоровье работающих и т.д.)</a:t>
            </a:r>
          </a:p>
        </p:txBody>
      </p:sp>
    </p:spTree>
    <p:extLst>
      <p:ext uri="{BB962C8B-B14F-4D97-AF65-F5344CB8AC3E}">
        <p14:creationId xmlns:p14="http://schemas.microsoft.com/office/powerpoint/2010/main" val="313494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100" y="2634823"/>
            <a:ext cx="9963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АССОЦИАЦИЯ – ОРГАНИЗАТОР ФЕДЕРАЛЬНЫХ ПРОЕКТОВ С ВЫСШИМИ ОРГАНАМИ ВЛАСТИ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714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594" y="34353"/>
            <a:ext cx="11441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/>
              <a:t>Ключевые </a:t>
            </a:r>
            <a:r>
              <a:rPr lang="ru-RU" sz="2000" b="1" dirty="0" smtClean="0"/>
              <a:t>партнеры Ассоциации </a:t>
            </a:r>
            <a:r>
              <a:rPr lang="ru-RU" sz="2000" b="1" dirty="0"/>
              <a:t>на федеральном уровне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9215" y="1807028"/>
            <a:ext cx="11495315" cy="178525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Министерство Здравоохранения РФ</a:t>
            </a:r>
          </a:p>
          <a:p>
            <a:pPr algn="ctr"/>
            <a:endParaRPr lang="ru-RU" sz="400" b="1" dirty="0" smtClean="0"/>
          </a:p>
          <a:p>
            <a:pPr algn="just"/>
            <a:r>
              <a:rPr lang="ru-RU" sz="1550" b="1" dirty="0" smtClean="0"/>
              <a:t>С 2019 г., ежегодное проведение Всероссийского конкурса </a:t>
            </a:r>
            <a:r>
              <a:rPr lang="ru-RU" sz="1550" b="1" dirty="0"/>
              <a:t>«Здоровые города </a:t>
            </a:r>
            <a:r>
              <a:rPr lang="ru-RU" sz="1550" b="1" dirty="0" smtClean="0"/>
              <a:t>России», создан </a:t>
            </a:r>
            <a:r>
              <a:rPr lang="ru-RU" sz="1550" b="1" dirty="0"/>
              <a:t>банк лучших муниципальных </a:t>
            </a:r>
            <a:r>
              <a:rPr lang="ru-RU" sz="1550" b="1" dirty="0" smtClean="0"/>
              <a:t>практик, разработана </a:t>
            </a:r>
            <a:r>
              <a:rPr lang="ru-RU" sz="1550" b="1" dirty="0"/>
              <a:t>программа подготовки специалистов муниципальных образований </a:t>
            </a:r>
            <a:r>
              <a:rPr lang="ru-RU" sz="1550" b="1" dirty="0" smtClean="0"/>
              <a:t>«</a:t>
            </a:r>
            <a:r>
              <a:rPr lang="ru-RU" sz="1550" b="1" dirty="0"/>
              <a:t>Менеджер здорового города</a:t>
            </a:r>
            <a:r>
              <a:rPr lang="ru-RU" sz="1550" b="1" dirty="0" smtClean="0"/>
              <a:t>», </a:t>
            </a:r>
            <a:r>
              <a:rPr lang="ru-RU" sz="1550" b="1" dirty="0"/>
              <a:t>в рамках которой ежегодно проводится обучение представителей </a:t>
            </a:r>
            <a:r>
              <a:rPr lang="ru-RU" sz="1550" b="1" dirty="0" err="1" smtClean="0"/>
              <a:t>мун</a:t>
            </a:r>
            <a:r>
              <a:rPr lang="ru-RU" sz="1550" b="1" dirty="0" smtClean="0"/>
              <a:t>. обр. </a:t>
            </a:r>
            <a:r>
              <a:rPr lang="ru-RU" sz="1550" b="1" dirty="0"/>
              <a:t>РФ, </a:t>
            </a:r>
            <a:r>
              <a:rPr lang="ru-RU" sz="1550" b="1" dirty="0" err="1" smtClean="0"/>
              <a:t>соорганизатор</a:t>
            </a:r>
            <a:r>
              <a:rPr lang="ru-RU" sz="1550" b="1" dirty="0" smtClean="0"/>
              <a:t> ежегодного Всероссийского Форума </a:t>
            </a:r>
            <a:r>
              <a:rPr lang="ru-RU" sz="1550" b="1" dirty="0"/>
              <a:t>«Здоровые города для здоровых поколений</a:t>
            </a:r>
            <a:r>
              <a:rPr lang="ru-RU" sz="1550" b="1" dirty="0" smtClean="0"/>
              <a:t>» и других тематических мероприятий, активная международная деятельность </a:t>
            </a:r>
            <a:r>
              <a:rPr lang="ru-RU" sz="1550" b="1" dirty="0"/>
              <a:t>– российский опыт Ассоциации послужил основой </a:t>
            </a:r>
            <a:r>
              <a:rPr lang="ru-RU" sz="1550" b="1" dirty="0" smtClean="0"/>
              <a:t>реализации </a:t>
            </a:r>
            <a:r>
              <a:rPr lang="ru-RU" sz="1550" b="1" dirty="0"/>
              <a:t>проекта «Здоровые города» в Беларуси (с 2019 г.)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9214" y="3679372"/>
            <a:ext cx="11495320" cy="17526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ВАРМСУ </a:t>
            </a:r>
          </a:p>
          <a:p>
            <a:pPr algn="ctr"/>
            <a:endParaRPr lang="ru-RU" sz="400" b="1" dirty="0" smtClean="0"/>
          </a:p>
          <a:p>
            <a:pPr algn="just"/>
            <a:r>
              <a:rPr lang="ru-RU" sz="1550" b="1" dirty="0" smtClean="0"/>
              <a:t>Ассоциация </a:t>
            </a:r>
            <a:r>
              <a:rPr lang="ru-RU" sz="1550" b="1" dirty="0"/>
              <a:t>оказывает системное содействие в подготовке и проведении ключевых мероприятий ВАРМСУ по направлению </a:t>
            </a:r>
            <a:r>
              <a:rPr lang="ru-RU" sz="1550" b="1" dirty="0" err="1" smtClean="0"/>
              <a:t>здоровьесбережения</a:t>
            </a:r>
            <a:r>
              <a:rPr lang="ru-RU" sz="1550" b="1" dirty="0" smtClean="0"/>
              <a:t> на муниципальном уровне, организация и проведение </a:t>
            </a:r>
            <a:r>
              <a:rPr lang="ru-RU" sz="1550" b="1" dirty="0"/>
              <a:t>заседания комитета по социальному развитию «Равные возможности для безопасной и здоровой жизни» в рамках  Генеральной Ассамблеи Ассоциации городов и муниципалитетов стран БРИКС</a:t>
            </a:r>
            <a:r>
              <a:rPr lang="ru-RU" sz="1550" b="1" dirty="0" smtClean="0"/>
              <a:t>+, г. Нью-Дели (Индия) март 2026 г.</a:t>
            </a:r>
            <a:endParaRPr lang="ru-RU" sz="155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219" y="521547"/>
            <a:ext cx="11495315" cy="11766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Совет Федерации ФС РФ, Российский </a:t>
            </a:r>
            <a:r>
              <a:rPr lang="ru-RU" sz="2000" b="1" dirty="0"/>
              <a:t>союз промышленников и </a:t>
            </a:r>
            <a:r>
              <a:rPr lang="ru-RU" sz="2000" b="1" dirty="0" smtClean="0"/>
              <a:t>предпринимателей</a:t>
            </a:r>
            <a:endParaRPr lang="ru-RU" sz="1700" b="1" dirty="0" smtClean="0"/>
          </a:p>
          <a:p>
            <a:pPr algn="ctr"/>
            <a:r>
              <a:rPr lang="ru-RU" sz="1700" b="1" dirty="0" smtClean="0"/>
              <a:t>при </a:t>
            </a:r>
            <a:r>
              <a:rPr lang="ru-RU" sz="1700" b="1" dirty="0"/>
              <a:t>поддержке </a:t>
            </a:r>
            <a:r>
              <a:rPr lang="ru-RU" sz="1700" b="1" dirty="0" smtClean="0"/>
              <a:t>Минздрава РФ и Общественной </a:t>
            </a:r>
            <a:r>
              <a:rPr lang="ru-RU" sz="1700" b="1" dirty="0"/>
              <a:t>палаты </a:t>
            </a:r>
            <a:r>
              <a:rPr lang="ru-RU" sz="1700" b="1" dirty="0" smtClean="0"/>
              <a:t>РФ</a:t>
            </a:r>
          </a:p>
          <a:p>
            <a:pPr algn="ctr"/>
            <a:endParaRPr lang="ru-RU" sz="400" b="1" dirty="0" smtClean="0"/>
          </a:p>
          <a:p>
            <a:pPr algn="just"/>
            <a:r>
              <a:rPr lang="ru-RU" sz="1550" b="1" dirty="0" smtClean="0"/>
              <a:t>С 2024 г., ежегодная </a:t>
            </a:r>
            <a:r>
              <a:rPr lang="ru-RU" sz="1550" b="1" dirty="0"/>
              <a:t>организация </a:t>
            </a:r>
            <a:r>
              <a:rPr lang="ru-RU" sz="1550" b="1" dirty="0" smtClean="0"/>
              <a:t> Всероссийского телемарафона </a:t>
            </a:r>
            <a:r>
              <a:rPr lang="ru-RU" sz="1550" b="1" dirty="0"/>
              <a:t>«Марафон здоровья #</a:t>
            </a:r>
            <a:r>
              <a:rPr lang="ru-RU" sz="1550" b="1" dirty="0" err="1"/>
              <a:t>Вместездорово</a:t>
            </a:r>
            <a:r>
              <a:rPr lang="ru-RU" sz="1550" b="1" dirty="0" smtClean="0"/>
              <a:t>» на </a:t>
            </a:r>
            <a:r>
              <a:rPr lang="ru-RU" sz="1550" b="1" dirty="0"/>
              <a:t>площадке Совета </a:t>
            </a:r>
            <a:r>
              <a:rPr lang="ru-RU" sz="1550" b="1" dirty="0" smtClean="0"/>
              <a:t>федерации.</a:t>
            </a:r>
            <a:endParaRPr lang="ru-RU" sz="155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9214" y="5562600"/>
            <a:ext cx="11495315" cy="117565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Общественная палата РФ</a:t>
            </a:r>
          </a:p>
          <a:p>
            <a:pPr algn="ctr"/>
            <a:endParaRPr lang="ru-RU" sz="400" b="1" dirty="0" smtClean="0"/>
          </a:p>
          <a:p>
            <a:pPr algn="just"/>
            <a:r>
              <a:rPr lang="ru-RU" sz="1550" b="1" dirty="0" smtClean="0"/>
              <a:t>Ежегодное </a:t>
            </a:r>
            <a:r>
              <a:rPr lang="ru-RU" sz="1550" b="1" dirty="0"/>
              <a:t>п</a:t>
            </a:r>
            <a:r>
              <a:rPr lang="ru-RU" sz="1550" b="1" dirty="0" smtClean="0"/>
              <a:t>одведение </a:t>
            </a:r>
            <a:r>
              <a:rPr lang="ru-RU" sz="1550" b="1" dirty="0"/>
              <a:t>итогов </a:t>
            </a:r>
            <a:r>
              <a:rPr lang="ru-RU" sz="1550" b="1" dirty="0" smtClean="0"/>
              <a:t>Всероссийского конкурса  «Здоровые города России», представление лучших практик.</a:t>
            </a:r>
            <a:endParaRPr lang="ru-RU" sz="1550" b="1" dirty="0"/>
          </a:p>
        </p:txBody>
      </p:sp>
    </p:spTree>
    <p:extLst>
      <p:ext uri="{BB962C8B-B14F-4D97-AF65-F5344CB8AC3E}">
        <p14:creationId xmlns:p14="http://schemas.microsoft.com/office/powerpoint/2010/main" val="40513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53DA15-2DA3-3A1D-B57E-B63B1454DDBE}"/>
              </a:ext>
            </a:extLst>
          </p:cNvPr>
          <p:cNvSpPr txBox="1"/>
          <p:nvPr/>
        </p:nvSpPr>
        <p:spPr>
          <a:xfrm>
            <a:off x="351406" y="84394"/>
            <a:ext cx="930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Всероссийский </a:t>
            </a:r>
            <a:r>
              <a:rPr lang="ru-RU" b="1" kern="0" dirty="0">
                <a:solidFill>
                  <a:prstClr val="white"/>
                </a:solidFill>
              </a:rPr>
              <a:t>телемарафон  «Марафон здоровья #ВМЕСТЕЗДОРОВО»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B184929-69BA-8F31-6BF3-2147726CDA40}"/>
              </a:ext>
            </a:extLst>
          </p:cNvPr>
          <p:cNvSpPr/>
          <p:nvPr/>
        </p:nvSpPr>
        <p:spPr>
          <a:xfrm>
            <a:off x="261258" y="453726"/>
            <a:ext cx="7010400" cy="62251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99C04D-9278-463F-0446-F6BCEEAC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7" y="588900"/>
            <a:ext cx="4594666" cy="674810"/>
          </a:xfrm>
          <a:prstGeom prst="rect">
            <a:avLst/>
          </a:prstGeom>
        </p:spPr>
      </p:pic>
      <p:sp>
        <p:nvSpPr>
          <p:cNvPr id="8" name="object 19">
            <a:extLst>
              <a:ext uri="{FF2B5EF4-FFF2-40B4-BE49-F238E27FC236}">
                <a16:creationId xmlns:a16="http://schemas.microsoft.com/office/drawing/2014/main" xmlns="" id="{30774A85-E1E8-A62E-8C6D-7600CDEC1B5E}"/>
              </a:ext>
            </a:extLst>
          </p:cNvPr>
          <p:cNvSpPr txBox="1"/>
          <p:nvPr/>
        </p:nvSpPr>
        <p:spPr>
          <a:xfrm>
            <a:off x="489087" y="1758862"/>
            <a:ext cx="6502263" cy="427424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41910" rIns="0" bIns="0" rtlCol="0">
            <a:spAutoFit/>
          </a:bodyPr>
          <a:lstStyle/>
          <a:p>
            <a:pPr marL="114935" algn="just">
              <a:spcBef>
                <a:spcPts val="330"/>
              </a:spcBef>
              <a:defRPr/>
            </a:pPr>
            <a:r>
              <a:rPr lang="ru-RU" sz="1700" b="1" kern="0" dirty="0" smtClean="0">
                <a:solidFill>
                  <a:schemeClr val="bg1"/>
                </a:solidFill>
                <a:cs typeface="Verdana"/>
              </a:rPr>
              <a:t>Проект ежегодно</a:t>
            </a:r>
            <a:r>
              <a:rPr lang="ru-RU" sz="1700" kern="0" dirty="0" smtClean="0">
                <a:solidFill>
                  <a:schemeClr val="bg1"/>
                </a:solidFill>
                <a:cs typeface="Verdana"/>
              </a:rPr>
              <a:t>, с 2024 года, </a:t>
            </a:r>
            <a:r>
              <a:rPr lang="ru-RU" sz="1700" b="1" kern="0" dirty="0" smtClean="0">
                <a:solidFill>
                  <a:schemeClr val="bg1"/>
                </a:solidFill>
                <a:cs typeface="Verdana"/>
              </a:rPr>
              <a:t>реализуется</a:t>
            </a:r>
            <a:r>
              <a:rPr lang="ru-RU" sz="1700" kern="0" dirty="0" smtClean="0">
                <a:solidFill>
                  <a:schemeClr val="bg1"/>
                </a:solidFill>
                <a:cs typeface="Verdana"/>
              </a:rPr>
              <a:t> на площадке Совета Федерации ФС РФ.</a:t>
            </a:r>
          </a:p>
          <a:p>
            <a:pPr marL="114935" algn="just">
              <a:spcBef>
                <a:spcPts val="330"/>
              </a:spcBef>
              <a:defRPr/>
            </a:pPr>
            <a:endParaRPr lang="ru-RU" sz="500" b="1" kern="0" dirty="0">
              <a:solidFill>
                <a:schemeClr val="bg1"/>
              </a:solidFill>
              <a:cs typeface="Verdana"/>
            </a:endParaRPr>
          </a:p>
          <a:p>
            <a:pPr marL="114935" algn="just">
              <a:spcBef>
                <a:spcPts val="330"/>
              </a:spcBef>
              <a:defRPr/>
            </a:pPr>
            <a:r>
              <a:rPr lang="ru-RU" sz="1700" b="1" kern="0" dirty="0" smtClean="0">
                <a:solidFill>
                  <a:schemeClr val="bg1"/>
                </a:solidFill>
                <a:cs typeface="Verdana"/>
              </a:rPr>
              <a:t>Ключевая </a:t>
            </a:r>
            <a:r>
              <a:rPr lang="ru-RU" sz="1700" b="1" kern="0" dirty="0">
                <a:solidFill>
                  <a:schemeClr val="bg1"/>
                </a:solidFill>
                <a:cs typeface="Verdana"/>
              </a:rPr>
              <a:t>цель </a:t>
            </a:r>
            <a:r>
              <a:rPr lang="ru-RU" sz="1700" kern="0" dirty="0">
                <a:solidFill>
                  <a:schemeClr val="bg1"/>
                </a:solidFill>
                <a:cs typeface="Verdana"/>
              </a:rPr>
              <a:t>– координация и взаимовыгодное сотрудничество предприятий и региональных/ муниципальных органов исполнительной власти в формировании здорового городского пространства и промышленного развития территории и популяризация лучших социальных практик по сохранению здоровья работающих граждан</a:t>
            </a:r>
            <a:r>
              <a:rPr lang="ru-RU" sz="1700" kern="0" dirty="0" smtClean="0">
                <a:solidFill>
                  <a:schemeClr val="bg1"/>
                </a:solidFill>
                <a:cs typeface="Verdana"/>
              </a:rPr>
              <a:t>.</a:t>
            </a:r>
          </a:p>
          <a:p>
            <a:pPr marL="114935" algn="just">
              <a:spcBef>
                <a:spcPts val="330"/>
              </a:spcBef>
              <a:defRPr/>
            </a:pPr>
            <a:endParaRPr lang="ru-RU" sz="500" kern="0" dirty="0" smtClean="0">
              <a:solidFill>
                <a:schemeClr val="bg1"/>
              </a:solidFill>
              <a:cs typeface="Verdana"/>
            </a:endParaRPr>
          </a:p>
          <a:p>
            <a:pPr marL="114935" algn="just">
              <a:spcBef>
                <a:spcPts val="330"/>
              </a:spcBef>
              <a:defRPr/>
            </a:pPr>
            <a:r>
              <a:rPr lang="ru-RU" sz="1700" b="1" kern="0" dirty="0">
                <a:solidFill>
                  <a:schemeClr val="bg1"/>
                </a:solidFill>
                <a:cs typeface="Verdana"/>
              </a:rPr>
              <a:t>Основной акцент </a:t>
            </a:r>
            <a:r>
              <a:rPr lang="ru-RU" sz="1700" kern="0" dirty="0">
                <a:solidFill>
                  <a:schemeClr val="bg1"/>
                </a:solidFill>
                <a:cs typeface="Verdana"/>
              </a:rPr>
              <a:t>на Телемарафоне сделан на эффективных </a:t>
            </a:r>
            <a:r>
              <a:rPr lang="ru-RU" sz="1700" kern="0" dirty="0" smtClean="0">
                <a:solidFill>
                  <a:schemeClr val="bg1"/>
                </a:solidFill>
                <a:cs typeface="Verdana"/>
              </a:rPr>
              <a:t>муниципальных </a:t>
            </a:r>
            <a:r>
              <a:rPr lang="ru-RU" sz="1700" kern="0" dirty="0">
                <a:solidFill>
                  <a:schemeClr val="bg1"/>
                </a:solidFill>
                <a:cs typeface="Verdana"/>
              </a:rPr>
              <a:t>практиках </a:t>
            </a:r>
            <a:r>
              <a:rPr lang="ru-RU" sz="1700" kern="0" dirty="0" err="1">
                <a:solidFill>
                  <a:schemeClr val="bg1"/>
                </a:solidFill>
                <a:cs typeface="Verdana"/>
              </a:rPr>
              <a:t>здоровьесбережения</a:t>
            </a:r>
            <a:r>
              <a:rPr lang="ru-RU" sz="1700" kern="0" dirty="0">
                <a:solidFill>
                  <a:schemeClr val="bg1"/>
                </a:solidFill>
                <a:cs typeface="Verdana"/>
              </a:rPr>
              <a:t> Ассоциации «Здоровые </a:t>
            </a:r>
            <a:r>
              <a:rPr lang="ru-RU" sz="1700" kern="0" dirty="0" smtClean="0">
                <a:solidFill>
                  <a:schemeClr val="bg1"/>
                </a:solidFill>
                <a:cs typeface="Verdana"/>
              </a:rPr>
              <a:t>города</a:t>
            </a:r>
            <a:r>
              <a:rPr lang="ru-RU" sz="1700" kern="0" dirty="0">
                <a:solidFill>
                  <a:schemeClr val="bg1"/>
                </a:solidFill>
                <a:cs typeface="Verdana"/>
              </a:rPr>
              <a:t>, районы и посёлки» и лучших корпоративных программах укрепления здоровья работающих Российского союза промышленников и предпринимателей.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89371" y="3897085"/>
            <a:ext cx="4602984" cy="278179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/>
              <a:t>«Всего за два года проект доказал свою эффективность и востребованность, вырос в масштабное движение, объединяющее регионы, предприятия и общественные организации, задал новый вектор в деятельности по охране здоровья работающего населения. Благодаря вашим идеям заключено уже более 200 соглашений о межведомственном сотрудничестве и социальном партнёрстве в этой сфере</a:t>
            </a:r>
            <a:r>
              <a:rPr lang="ru-RU" sz="1400" b="1" i="1" dirty="0" smtClean="0"/>
              <a:t>» </a:t>
            </a:r>
          </a:p>
          <a:p>
            <a:pPr algn="r"/>
            <a:r>
              <a:rPr lang="ru-RU" sz="1400" b="1" i="1" dirty="0" smtClean="0"/>
              <a:t>В.И. Матвиенко</a:t>
            </a:r>
            <a:endParaRPr lang="ru-RU" sz="1400" b="1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/>
          <a:stretch/>
        </p:blipFill>
        <p:spPr bwMode="auto">
          <a:xfrm flipH="1">
            <a:off x="7489371" y="427640"/>
            <a:ext cx="2247900" cy="16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88367CF-82C6-DF45-5C59-C00A34BB3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5" t="4222" r="9749"/>
          <a:stretch/>
        </p:blipFill>
        <p:spPr>
          <a:xfrm>
            <a:off x="9844455" y="426592"/>
            <a:ext cx="2247900" cy="1623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F2EA406-9B10-5EA7-356D-898E1785B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924" y="373852"/>
            <a:ext cx="1730296" cy="1240590"/>
          </a:xfrm>
          <a:prstGeom prst="rect">
            <a:avLst/>
          </a:prstGeom>
        </p:spPr>
      </p:pic>
      <p:pic>
        <p:nvPicPr>
          <p:cNvPr id="1032" name="Picture 8" descr="https://avatars.mds.yandex.net/get-entity_search/5396454/1152110781/S600xU_2x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r="5003"/>
          <a:stretch/>
        </p:blipFill>
        <p:spPr bwMode="auto">
          <a:xfrm>
            <a:off x="7489371" y="2141581"/>
            <a:ext cx="2247900" cy="16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"/>
          <a:stretch/>
        </p:blipFill>
        <p:spPr bwMode="auto">
          <a:xfrm>
            <a:off x="9844456" y="2141581"/>
            <a:ext cx="2247900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5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53DA15-2DA3-3A1D-B57E-B63B1454DDBE}"/>
              </a:ext>
            </a:extLst>
          </p:cNvPr>
          <p:cNvSpPr txBox="1"/>
          <p:nvPr/>
        </p:nvSpPr>
        <p:spPr>
          <a:xfrm>
            <a:off x="351406" y="84394"/>
            <a:ext cx="930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/>
              <a:t>Всероссийский </a:t>
            </a:r>
            <a:r>
              <a:rPr lang="ru-RU" b="1" kern="0" dirty="0">
                <a:solidFill>
                  <a:prstClr val="white"/>
                </a:solidFill>
              </a:rPr>
              <a:t>телемарафон  «Марафон здоровья #ВМЕСТЕЗДОРОВО»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0976" y="664029"/>
            <a:ext cx="3828030" cy="4984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I </a:t>
            </a:r>
            <a:r>
              <a:rPr lang="ru-RU" sz="1700" b="1" dirty="0">
                <a:solidFill>
                  <a:schemeClr val="bg1"/>
                </a:solidFill>
              </a:rPr>
              <a:t>Всероссийский </a:t>
            </a:r>
            <a:r>
              <a:rPr lang="ru-RU" sz="1700" b="1" dirty="0" smtClean="0">
                <a:solidFill>
                  <a:schemeClr val="bg1"/>
                </a:solidFill>
              </a:rPr>
              <a:t>Телемарафон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2024 г.</a:t>
            </a:r>
            <a:endParaRPr lang="ru-RU" sz="1500" dirty="0" smtClean="0">
              <a:solidFill>
                <a:schemeClr val="bg1"/>
              </a:solidFill>
            </a:endParaRPr>
          </a:p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just"/>
            <a:r>
              <a:rPr lang="ru-RU" sz="1500" b="1" dirty="0" smtClean="0">
                <a:solidFill>
                  <a:schemeClr val="bg1"/>
                </a:solidFill>
              </a:rPr>
              <a:t>Участники: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500" b="1" dirty="0" smtClean="0">
                <a:solidFill>
                  <a:schemeClr val="bg1"/>
                </a:solidFill>
              </a:rPr>
              <a:t>7 регионов</a:t>
            </a:r>
            <a:r>
              <a:rPr lang="ru-RU" sz="1500" dirty="0" smtClean="0">
                <a:solidFill>
                  <a:schemeClr val="bg1"/>
                </a:solidFill>
              </a:rPr>
              <a:t> (Республика Саха (</a:t>
            </a:r>
            <a:r>
              <a:rPr lang="ru-RU" sz="1500" dirty="0">
                <a:solidFill>
                  <a:schemeClr val="bg1"/>
                </a:solidFill>
              </a:rPr>
              <a:t>Якутия), Чувашская </a:t>
            </a:r>
            <a:r>
              <a:rPr lang="ru-RU" sz="1500" dirty="0" smtClean="0">
                <a:solidFill>
                  <a:schemeClr val="bg1"/>
                </a:solidFill>
              </a:rPr>
              <a:t>Республика, Пермский край, </a:t>
            </a:r>
            <a:r>
              <a:rPr lang="ru-RU" sz="1500" dirty="0">
                <a:solidFill>
                  <a:schemeClr val="bg1"/>
                </a:solidFill>
              </a:rPr>
              <a:t>Алтайский край, Ульяновская </a:t>
            </a:r>
            <a:r>
              <a:rPr lang="ru-RU" sz="1500" dirty="0" smtClean="0">
                <a:solidFill>
                  <a:schemeClr val="bg1"/>
                </a:solidFill>
              </a:rPr>
              <a:t>обл., </a:t>
            </a:r>
            <a:r>
              <a:rPr lang="ru-RU" sz="1500" dirty="0">
                <a:solidFill>
                  <a:schemeClr val="bg1"/>
                </a:solidFill>
              </a:rPr>
              <a:t>Новосибирская </a:t>
            </a:r>
            <a:r>
              <a:rPr lang="ru-RU" sz="1500" dirty="0" smtClean="0">
                <a:solidFill>
                  <a:schemeClr val="bg1"/>
                </a:solidFill>
              </a:rPr>
              <a:t>обл., Сахалинская обл.) 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500" b="1" dirty="0">
                <a:solidFill>
                  <a:schemeClr val="bg1"/>
                </a:solidFill>
              </a:rPr>
              <a:t>10 предприятий</a:t>
            </a:r>
            <a:r>
              <a:rPr lang="ru-RU" sz="1500" dirty="0">
                <a:solidFill>
                  <a:schemeClr val="bg1"/>
                </a:solidFill>
              </a:rPr>
              <a:t> («</a:t>
            </a:r>
            <a:r>
              <a:rPr lang="ru-RU" sz="1500" dirty="0" smtClean="0">
                <a:solidFill>
                  <a:schemeClr val="bg1"/>
                </a:solidFill>
              </a:rPr>
              <a:t>РУСАЛ</a:t>
            </a:r>
            <a:r>
              <a:rPr lang="ru-RU" sz="1500" dirty="0">
                <a:solidFill>
                  <a:schemeClr val="bg1"/>
                </a:solidFill>
              </a:rPr>
              <a:t>», «</a:t>
            </a:r>
            <a:r>
              <a:rPr lang="ru-RU" sz="1500" dirty="0" err="1">
                <a:solidFill>
                  <a:schemeClr val="bg1"/>
                </a:solidFill>
              </a:rPr>
              <a:t>Росатом</a:t>
            </a:r>
            <a:r>
              <a:rPr lang="ru-RU" sz="1500" dirty="0">
                <a:solidFill>
                  <a:schemeClr val="bg1"/>
                </a:solidFill>
              </a:rPr>
              <a:t>», «</a:t>
            </a:r>
            <a:r>
              <a:rPr lang="ru-RU" sz="1500" dirty="0" err="1">
                <a:solidFill>
                  <a:schemeClr val="bg1"/>
                </a:solidFill>
              </a:rPr>
              <a:t>Газпромнефть</a:t>
            </a:r>
            <a:r>
              <a:rPr lang="ru-RU" sz="1500" dirty="0">
                <a:solidFill>
                  <a:schemeClr val="bg1"/>
                </a:solidFill>
              </a:rPr>
              <a:t>», «Северсталь», «РЖД», «ЕВРАЗ ЗСМК», «ФосАгро», «</a:t>
            </a:r>
            <a:r>
              <a:rPr lang="ru-RU" sz="1500" dirty="0" err="1">
                <a:solidFill>
                  <a:schemeClr val="bg1"/>
                </a:solidFill>
              </a:rPr>
              <a:t>Металлоинвест</a:t>
            </a:r>
            <a:r>
              <a:rPr lang="ru-RU" sz="1500" dirty="0">
                <a:solidFill>
                  <a:schemeClr val="bg1"/>
                </a:solidFill>
              </a:rPr>
              <a:t>», «ИНТОЗДРАВ» , Ассоциация «</a:t>
            </a:r>
            <a:r>
              <a:rPr lang="ru-RU" sz="1500" dirty="0" smtClean="0">
                <a:solidFill>
                  <a:schemeClr val="bg1"/>
                </a:solidFill>
              </a:rPr>
              <a:t>КФК»</a:t>
            </a:r>
            <a:endParaRPr lang="ru-RU" sz="15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ru-RU" sz="15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ru-RU" sz="15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ru-RU" sz="15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2426" y="664029"/>
            <a:ext cx="3828370" cy="49842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II </a:t>
            </a:r>
            <a:r>
              <a:rPr lang="ru-RU" sz="1700" b="1" dirty="0">
                <a:solidFill>
                  <a:schemeClr val="bg1"/>
                </a:solidFill>
              </a:rPr>
              <a:t>Всероссийский Телемарафон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2025 </a:t>
            </a:r>
            <a:r>
              <a:rPr lang="ru-RU" sz="1700" b="1" dirty="0">
                <a:solidFill>
                  <a:schemeClr val="bg1"/>
                </a:solidFill>
              </a:rPr>
              <a:t>г</a:t>
            </a:r>
            <a:r>
              <a:rPr lang="ru-RU" sz="17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Телемарафон </a:t>
            </a:r>
            <a:r>
              <a:rPr lang="ru-RU" sz="1500" dirty="0">
                <a:solidFill>
                  <a:schemeClr val="bg1"/>
                </a:solidFill>
              </a:rPr>
              <a:t>стал </a:t>
            </a:r>
            <a:r>
              <a:rPr lang="ru-RU" sz="1500" b="1" dirty="0">
                <a:solidFill>
                  <a:schemeClr val="bg1"/>
                </a:solidFill>
              </a:rPr>
              <a:t>международным проектом</a:t>
            </a:r>
            <a:r>
              <a:rPr lang="ru-RU" sz="1500" dirty="0">
                <a:solidFill>
                  <a:schemeClr val="bg1"/>
                </a:solidFill>
              </a:rPr>
              <a:t>, в состав участников вошла Республика Беларусь (г. Минска, г. Горки, г. Мозырь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endParaRPr lang="ru-RU" sz="800" dirty="0">
              <a:solidFill>
                <a:schemeClr val="bg1"/>
              </a:solidFill>
            </a:endParaRPr>
          </a:p>
          <a:p>
            <a:pPr algn="just"/>
            <a:r>
              <a:rPr lang="ru-RU" sz="1500" b="1" dirty="0" smtClean="0">
                <a:solidFill>
                  <a:schemeClr val="bg1"/>
                </a:solidFill>
              </a:rPr>
              <a:t>Участники: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500" b="1" dirty="0" smtClean="0">
                <a:solidFill>
                  <a:schemeClr val="bg1"/>
                </a:solidFill>
              </a:rPr>
              <a:t>30 </a:t>
            </a:r>
            <a:r>
              <a:rPr lang="ru-RU" sz="1500" b="1" dirty="0">
                <a:solidFill>
                  <a:schemeClr val="bg1"/>
                </a:solidFill>
              </a:rPr>
              <a:t>регионов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500" dirty="0" smtClean="0">
                <a:solidFill>
                  <a:schemeClr val="bg1"/>
                </a:solidFill>
              </a:rPr>
              <a:t>(</a:t>
            </a:r>
            <a:r>
              <a:rPr lang="ru-RU" sz="1500" dirty="0">
                <a:solidFill>
                  <a:schemeClr val="bg1"/>
                </a:solidFill>
              </a:rPr>
              <a:t>Республика Саха (Якутия</a:t>
            </a:r>
            <a:r>
              <a:rPr lang="ru-RU" sz="1500" dirty="0" smtClean="0">
                <a:solidFill>
                  <a:schemeClr val="bg1"/>
                </a:solidFill>
              </a:rPr>
              <a:t>),</a:t>
            </a:r>
            <a:r>
              <a:rPr lang="ru-RU" sz="1500" dirty="0">
                <a:solidFill>
                  <a:schemeClr val="bg1"/>
                </a:solidFill>
              </a:rPr>
              <a:t> Республика Татарстан, Республика </a:t>
            </a:r>
            <a:r>
              <a:rPr lang="ru-RU" sz="1500" dirty="0" smtClean="0">
                <a:solidFill>
                  <a:schemeClr val="bg1"/>
                </a:solidFill>
              </a:rPr>
              <a:t>Чувашия, Ульяновская обл., Мурманская обл., Сахалинская обл., Красноярский и </a:t>
            </a:r>
            <a:r>
              <a:rPr lang="ru-RU" sz="1500" dirty="0">
                <a:solidFill>
                  <a:schemeClr val="bg1"/>
                </a:solidFill>
              </a:rPr>
              <a:t>Пермский края и </a:t>
            </a:r>
            <a:r>
              <a:rPr lang="ru-RU" sz="1500" dirty="0" smtClean="0">
                <a:solidFill>
                  <a:schemeClr val="bg1"/>
                </a:solidFill>
              </a:rPr>
              <a:t>др.)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500" b="1" dirty="0" smtClean="0">
                <a:solidFill>
                  <a:schemeClr val="bg1"/>
                </a:solidFill>
              </a:rPr>
              <a:t>более </a:t>
            </a:r>
            <a:r>
              <a:rPr lang="ru-RU" sz="1500" b="1" dirty="0">
                <a:solidFill>
                  <a:schemeClr val="bg1"/>
                </a:solidFill>
              </a:rPr>
              <a:t>40 </a:t>
            </a:r>
            <a:r>
              <a:rPr lang="ru-RU" sz="1500" b="1" dirty="0" smtClean="0">
                <a:solidFill>
                  <a:schemeClr val="bg1"/>
                </a:solidFill>
              </a:rPr>
              <a:t>компаний </a:t>
            </a:r>
            <a:r>
              <a:rPr lang="ru-RU" sz="1500" dirty="0" smtClean="0">
                <a:solidFill>
                  <a:schemeClr val="bg1"/>
                </a:solidFill>
              </a:rPr>
              <a:t>(ПАО </a:t>
            </a:r>
            <a:r>
              <a:rPr lang="ru-RU" sz="1500" dirty="0">
                <a:solidFill>
                  <a:schemeClr val="bg1"/>
                </a:solidFill>
              </a:rPr>
              <a:t>«ФосАгро», ОАО «РЖД», ГК РОСАТОМ, ГК «</a:t>
            </a:r>
            <a:r>
              <a:rPr lang="ru-RU" sz="1500" dirty="0" err="1">
                <a:solidFill>
                  <a:schemeClr val="bg1"/>
                </a:solidFill>
              </a:rPr>
              <a:t>Металлоинвест</a:t>
            </a:r>
            <a:r>
              <a:rPr lang="ru-RU" sz="1500" dirty="0">
                <a:solidFill>
                  <a:schemeClr val="bg1"/>
                </a:solidFill>
              </a:rPr>
              <a:t>», АО «Пигмент» и </a:t>
            </a:r>
            <a:r>
              <a:rPr lang="ru-RU" sz="1500" dirty="0" smtClean="0">
                <a:solidFill>
                  <a:schemeClr val="bg1"/>
                </a:solidFill>
              </a:rPr>
              <a:t>др.)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78574" y="664029"/>
            <a:ext cx="3822926" cy="49842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III</a:t>
            </a:r>
            <a:r>
              <a:rPr lang="ru-RU" sz="1700" b="1" dirty="0">
                <a:solidFill>
                  <a:schemeClr val="bg1"/>
                </a:solidFill>
              </a:rPr>
              <a:t> </a:t>
            </a:r>
            <a:r>
              <a:rPr lang="ru-RU" sz="1700" b="1" dirty="0" smtClean="0">
                <a:solidFill>
                  <a:schemeClr val="bg1"/>
                </a:solidFill>
              </a:rPr>
              <a:t>Всероссийский Телемарафон </a:t>
            </a:r>
            <a:endParaRPr lang="ru-RU" sz="1700" b="1" dirty="0">
              <a:solidFill>
                <a:schemeClr val="bg1"/>
              </a:solidFill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2026 </a:t>
            </a:r>
            <a:r>
              <a:rPr lang="ru-RU" sz="1700" b="1" dirty="0">
                <a:solidFill>
                  <a:schemeClr val="bg1"/>
                </a:solidFill>
              </a:rPr>
              <a:t>г</a:t>
            </a:r>
            <a:r>
              <a:rPr lang="ru-RU" sz="1700" b="1" dirty="0" smtClean="0">
                <a:solidFill>
                  <a:schemeClr val="bg1"/>
                </a:solidFill>
              </a:rPr>
              <a:t>.</a:t>
            </a:r>
            <a:endParaRPr lang="ru-RU" sz="1650" b="1" dirty="0" smtClean="0">
              <a:solidFill>
                <a:schemeClr val="bg1"/>
              </a:solidFill>
            </a:endParaRPr>
          </a:p>
          <a:p>
            <a:pPr algn="ctr"/>
            <a:endParaRPr lang="ru-RU" sz="1650" b="1" dirty="0">
              <a:solidFill>
                <a:schemeClr val="bg1"/>
              </a:solidFill>
            </a:endParaRPr>
          </a:p>
          <a:p>
            <a:pPr algn="just"/>
            <a:r>
              <a:rPr lang="ru-RU" sz="1500" b="1" dirty="0" smtClean="0">
                <a:solidFill>
                  <a:schemeClr val="bg1"/>
                </a:solidFill>
              </a:rPr>
              <a:t>К </a:t>
            </a:r>
            <a:r>
              <a:rPr lang="ru-RU" sz="1500" b="1" dirty="0">
                <a:solidFill>
                  <a:schemeClr val="bg1"/>
                </a:solidFill>
              </a:rPr>
              <a:t>проекту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</a:rPr>
              <a:t>присоединились:</a:t>
            </a:r>
            <a:r>
              <a:rPr lang="ru-RU" sz="1500" dirty="0" smtClean="0">
                <a:solidFill>
                  <a:schemeClr val="bg1"/>
                </a:solidFill>
              </a:rPr>
              <a:t> Тульская обл., </a:t>
            </a:r>
            <a:r>
              <a:rPr lang="ru-RU" sz="1500" dirty="0">
                <a:solidFill>
                  <a:schemeClr val="bg1"/>
                </a:solidFill>
              </a:rPr>
              <a:t>Свердловская </a:t>
            </a:r>
            <a:r>
              <a:rPr lang="ru-RU" sz="1500" dirty="0" smtClean="0">
                <a:solidFill>
                  <a:schemeClr val="bg1"/>
                </a:solidFill>
              </a:rPr>
              <a:t>область, Самарская обл., Белгородская обл. и Ставропольский </a:t>
            </a:r>
            <a:r>
              <a:rPr lang="ru-RU" sz="1500" dirty="0">
                <a:solidFill>
                  <a:schemeClr val="bg1"/>
                </a:solidFill>
              </a:rPr>
              <a:t>край. </a:t>
            </a:r>
            <a:endParaRPr lang="ru-RU" sz="1500" dirty="0" smtClean="0">
              <a:solidFill>
                <a:schemeClr val="bg1"/>
              </a:solidFill>
            </a:endParaRPr>
          </a:p>
          <a:p>
            <a:pPr algn="just"/>
            <a:endParaRPr lang="ru-RU" sz="1500" dirty="0">
              <a:solidFill>
                <a:schemeClr val="bg1"/>
              </a:solidFill>
            </a:endParaRPr>
          </a:p>
          <a:p>
            <a:pPr algn="just"/>
            <a:r>
              <a:rPr lang="ru-RU" sz="1500" b="1" dirty="0" smtClean="0">
                <a:solidFill>
                  <a:schemeClr val="bg1"/>
                </a:solidFill>
              </a:rPr>
              <a:t>Блок </a:t>
            </a:r>
            <a:r>
              <a:rPr lang="ru-RU" sz="1500" b="1" dirty="0">
                <a:solidFill>
                  <a:schemeClr val="bg1"/>
                </a:solidFill>
              </a:rPr>
              <a:t>компаний-участников представили крупные, средний и малые предприятия</a:t>
            </a:r>
            <a:r>
              <a:rPr lang="ru-RU" sz="1500" dirty="0">
                <a:solidFill>
                  <a:schemeClr val="bg1"/>
                </a:solidFill>
              </a:rPr>
              <a:t>: ГК РОСАТОМ, Красноярский Союз Промышленников и Предпринимателей, ООО «СИБУР», ГК «</a:t>
            </a:r>
            <a:r>
              <a:rPr lang="ru-RU" sz="1500" dirty="0" err="1">
                <a:solidFill>
                  <a:schemeClr val="bg1"/>
                </a:solidFill>
              </a:rPr>
              <a:t>Металлоинвест</a:t>
            </a:r>
            <a:r>
              <a:rPr lang="ru-RU" sz="1500" dirty="0">
                <a:solidFill>
                  <a:schemeClr val="bg1"/>
                </a:solidFill>
              </a:rPr>
              <a:t>», ОАО РЖД, Страховая компаний «</a:t>
            </a:r>
            <a:r>
              <a:rPr lang="ru-RU" sz="1500" dirty="0" err="1" smtClean="0">
                <a:solidFill>
                  <a:schemeClr val="bg1"/>
                </a:solidFill>
              </a:rPr>
              <a:t>Согаз</a:t>
            </a:r>
            <a:r>
              <a:rPr lang="ru-RU" sz="1500" dirty="0" smtClean="0">
                <a:solidFill>
                  <a:schemeClr val="bg1"/>
                </a:solidFill>
              </a:rPr>
              <a:t>-Мед», ООО «Клиника «Будь Здоров», Национальная курортная ассоциация и др.</a:t>
            </a:r>
          </a:p>
          <a:p>
            <a:pPr algn="just"/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3941" y="5895975"/>
            <a:ext cx="11424684" cy="783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chemeClr val="tx1"/>
                </a:solidFill>
                <a:cs typeface="Verdana"/>
              </a:rPr>
              <a:t>За три года проведения Телемарафона было представлено более 600 практик, инициировано порядка 60 новых проектов, заключено более 200 соглашений о межведомственном сотрудничестве и социальном партнёрстве в области охраны здоровья работающего </a:t>
            </a:r>
            <a:r>
              <a:rPr lang="ru-RU" sz="1400" b="1" kern="0" dirty="0" smtClean="0">
                <a:solidFill>
                  <a:schemeClr val="tx1"/>
                </a:solidFill>
                <a:cs typeface="Verdana"/>
              </a:rPr>
              <a:t>населения</a:t>
            </a:r>
            <a:endParaRPr lang="ru-RU" sz="1400" b="1" kern="0" dirty="0">
              <a:solidFill>
                <a:schemeClr val="tx1"/>
              </a:solidFill>
              <a:cs typeface="Verdan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BF5C5809-0554-C720-4169-A243FD4D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78" y="4609051"/>
            <a:ext cx="1867825" cy="9249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79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11381587_Win32_SL_v6" id="{5005B820-A0B7-49EA-8569-DCF0CD2DBB9D}" vid="{2E48C80D-E25D-44C4-BCFD-F1465E9B612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2048</Words>
  <Application>Microsoft Office PowerPoint</Application>
  <PresentationFormat>Произвольный</PresentationFormat>
  <Paragraphs>199</Paragraphs>
  <Slides>22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Quotable</vt:lpstr>
      <vt:lpstr>Российское движение  «Здоровые города»  Партнерство во имя здоровья</vt:lpstr>
      <vt:lpstr>Презентация PowerPoint</vt:lpstr>
      <vt:lpstr>Презентация PowerPoint</vt:lpstr>
      <vt:lpstr>Презентация PowerPoint</vt:lpstr>
      <vt:lpstr>Ключевые направления деятельности Ассоциации в 2026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зс</cp:lastModifiedBy>
  <cp:revision>102</cp:revision>
  <dcterms:created xsi:type="dcterms:W3CDTF">2025-11-14T05:56:55Z</dcterms:created>
  <dcterms:modified xsi:type="dcterms:W3CDTF">2026-06-30T12:17:58Z</dcterms:modified>
</cp:coreProperties>
</file>