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429" r:id="rId3"/>
    <p:sldId id="430" r:id="rId4"/>
    <p:sldId id="403" r:id="rId5"/>
    <p:sldId id="328" r:id="rId6"/>
    <p:sldId id="428" r:id="rId7"/>
    <p:sldId id="387" r:id="rId8"/>
    <p:sldId id="353" r:id="rId9"/>
    <p:sldId id="321" r:id="rId10"/>
    <p:sldId id="441" r:id="rId11"/>
    <p:sldId id="370" r:id="rId12"/>
    <p:sldId id="431" r:id="rId13"/>
    <p:sldId id="399" r:id="rId14"/>
    <p:sldId id="397" r:id="rId15"/>
    <p:sldId id="291" r:id="rId16"/>
    <p:sldId id="312" r:id="rId17"/>
    <p:sldId id="437" r:id="rId18"/>
    <p:sldId id="281" r:id="rId19"/>
    <p:sldId id="436" r:id="rId20"/>
    <p:sldId id="438" r:id="rId21"/>
    <p:sldId id="442" r:id="rId22"/>
    <p:sldId id="433" r:id="rId23"/>
    <p:sldId id="440" r:id="rId24"/>
  </p:sldIdLst>
  <p:sldSz cx="12192000" cy="6858000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Exo 2.0" panose="020B0604020202020204" charset="-52"/>
      <p:regular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427"/>
    <a:srgbClr val="9AC566"/>
    <a:srgbClr val="377630"/>
    <a:srgbClr val="CD1E22"/>
    <a:srgbClr val="0F3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854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8;&#1088;&#1077;&#1079;&#1074;&#1086;&#1089;&#1090;&#1100;\&#1040;&#1085;&#1072;&#1083;&#1080;&#1090;&#1080;&#1082;&#1072;\&#1055;&#1088;&#1077;&#1079;&#1077;&#1085;&#1090;&#1072;&#1094;&#1080;&#1103;%20&#1076;&#1083;&#1103;%20&#1092;&#1086;&#1088;&#1091;&#1084;&#1072;%202023\&#1055;&#1088;&#1077;&#1089;&#1090;&#1091;&#1087;&#1085;&#1086;&#1089;&#1090;&#1100;%20&#1074;%20&#1040;&#105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Преступность в состоянии алкогольного опьянении с </a:t>
            </a:r>
          </a:p>
          <a:p>
            <a:pPr>
              <a:defRPr/>
            </a:pPr>
            <a:r>
              <a:rPr lang="ru-RU"/>
              <a:t>2016 года снизилась на 48 %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54966256"/>
        <c:axId val="160067712"/>
      </c:barChart>
      <c:catAx>
        <c:axId val="25496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067712"/>
        <c:crosses val="autoZero"/>
        <c:auto val="1"/>
        <c:lblAlgn val="ctr"/>
        <c:lblOffset val="100"/>
        <c:noMultiLvlLbl val="0"/>
      </c:catAx>
      <c:valAx>
        <c:axId val="16006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4966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092" y="3458824"/>
            <a:ext cx="6605016" cy="2019109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5092" y="5579533"/>
            <a:ext cx="6605016" cy="105833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6550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13" y="1221866"/>
            <a:ext cx="10515600" cy="1325563"/>
          </a:xfrm>
        </p:spPr>
        <p:txBody>
          <a:bodyPr/>
          <a:lstStyle>
            <a:lvl1pPr>
              <a:defRPr>
                <a:solidFill>
                  <a:srgbClr val="1C542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413" y="2682366"/>
            <a:ext cx="10515600" cy="382536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19" name="Группа 18" hidden="1"/>
          <p:cNvGrpSpPr/>
          <p:nvPr userDrawn="1"/>
        </p:nvGrpSpPr>
        <p:grpSpPr>
          <a:xfrm>
            <a:off x="0" y="957943"/>
            <a:ext cx="1752600" cy="2301212"/>
            <a:chOff x="0" y="957943"/>
            <a:chExt cx="1752600" cy="2301212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957943"/>
              <a:ext cx="1752600" cy="2575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 rot="5400000">
              <a:off x="-700269" y="2206824"/>
              <a:ext cx="1752600" cy="3520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0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8412" y="2678239"/>
            <a:ext cx="5181600" cy="380707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92412" y="2678239"/>
            <a:ext cx="5181600" cy="380707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58412" y="1217738"/>
            <a:ext cx="10515600" cy="1325563"/>
          </a:xfrm>
        </p:spPr>
        <p:txBody>
          <a:bodyPr/>
          <a:lstStyle>
            <a:lvl1pPr>
              <a:defRPr>
                <a:solidFill>
                  <a:srgbClr val="1C542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7135" y="6509322"/>
            <a:ext cx="18542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ru-RU" sz="1400" b="0" i="0" u="none" kern="1200" dirty="0">
                <a:solidFill>
                  <a:schemeClr val="bg1"/>
                </a:solidFill>
                <a:effectLst/>
                <a:latin typeface="Exo 2.0" panose="00000500000000000000" pitchFamily="50" charset="-52"/>
                <a:ea typeface="+mn-ea"/>
                <a:cs typeface="Arial" panose="020B0604020202020204" pitchFamily="34" charset="0"/>
              </a:rPr>
              <a:t>9–12</a:t>
            </a:r>
            <a:r>
              <a:rPr lang="ru-RU" sz="1400" b="0" i="0" u="none" kern="1200" baseline="0" dirty="0">
                <a:solidFill>
                  <a:schemeClr val="bg1"/>
                </a:solidFill>
                <a:effectLst/>
                <a:latin typeface="Exo 2.0" panose="00000500000000000000" pitchFamily="50" charset="-52"/>
                <a:ea typeface="+mn-ea"/>
                <a:cs typeface="Arial" panose="020B0604020202020204" pitchFamily="34" charset="0"/>
              </a:rPr>
              <a:t> февраля 202</a:t>
            </a:r>
            <a:endParaRPr lang="ru-RU" sz="1400" u="none" dirty="0">
              <a:solidFill>
                <a:schemeClr val="bg1"/>
              </a:solidFill>
              <a:latin typeface="Exo 2.0" panose="000005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8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12" y="1215516"/>
            <a:ext cx="10515600" cy="1325563"/>
          </a:xfrm>
        </p:spPr>
        <p:txBody>
          <a:bodyPr/>
          <a:lstStyle>
            <a:lvl1pPr>
              <a:defRPr>
                <a:solidFill>
                  <a:srgbClr val="1C542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8412" y="253155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8412" y="3355466"/>
            <a:ext cx="5157787" cy="32195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690824" y="253155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690824" y="3355466"/>
            <a:ext cx="5183188" cy="32195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66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5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062" y="1215516"/>
            <a:ext cx="3932237" cy="1299084"/>
          </a:xfrm>
        </p:spPr>
        <p:txBody>
          <a:bodyPr anchor="b"/>
          <a:lstStyle>
            <a:lvl1pPr>
              <a:defRPr sz="3200">
                <a:solidFill>
                  <a:srgbClr val="1C542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5462" y="1215517"/>
            <a:ext cx="6172200" cy="51027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2062" y="25146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6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062" y="1221866"/>
            <a:ext cx="3932237" cy="1299084"/>
          </a:xfrm>
        </p:spPr>
        <p:txBody>
          <a:bodyPr anchor="b"/>
          <a:lstStyle>
            <a:lvl1pPr>
              <a:defRPr sz="3200">
                <a:solidFill>
                  <a:srgbClr val="1C542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95462" y="1221867"/>
            <a:ext cx="6172200" cy="51027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2062" y="252095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2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5460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C5427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9732" y="1680824"/>
            <a:ext cx="6605016" cy="20191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ТРЕЗВЫЕ СЕЛА -  </a:t>
            </a:r>
            <a:br>
              <a:rPr lang="ru-RU" sz="4400" b="1" dirty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ru-RU" sz="800" b="1" dirty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КАК УСПЕШНАЯ ПРАКТИКА ОЗДОРОВЛЕНИЯ НАСЕЛЕНИЯ НА МЕСТАХ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732" y="4685453"/>
            <a:ext cx="6939788" cy="105833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Колесникова Елена Карловна, 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Методического ресурсного центра «Территория трезвости», член Общественной палаты РС (Я),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37027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B3E37C-116C-42FF-A2F3-6A67176F8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19" y="801310"/>
            <a:ext cx="9625891" cy="588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32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0B58AE-071A-46F4-8928-773AA9D52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829227"/>
            <a:ext cx="8787820" cy="588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76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002571-A6F6-40C8-BD33-C8439B0B2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33" y="722708"/>
            <a:ext cx="9120187" cy="60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64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58D6D-E75A-468B-8B0E-65C7B20E9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" y="731520"/>
            <a:ext cx="9103360" cy="601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33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30CBF19E-1181-4CCD-B4F6-1A5F155980B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407920" y="1085850"/>
          <a:ext cx="7376160" cy="468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A2432F-BBE7-4234-BB01-4832D7A69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320" y="728914"/>
            <a:ext cx="8676640" cy="597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15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847528" y="5733256"/>
            <a:ext cx="3816424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19C032-116C-453D-AA70-89DCC6B2B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704839"/>
            <a:ext cx="9113520" cy="607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72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64A4FA-7B74-4579-B687-D4DD5C012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1"/>
          <a:stretch/>
        </p:blipFill>
        <p:spPr>
          <a:xfrm>
            <a:off x="1581593" y="660913"/>
            <a:ext cx="8923847" cy="60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17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37DC6C-4A56-470B-A8FE-1ED71B67F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" y="703752"/>
            <a:ext cx="8971280" cy="600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76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D887EE-9C3D-43D5-A3A5-6D7390A64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493" y="728665"/>
            <a:ext cx="9058547" cy="60568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0CDB18-F86C-496A-887D-E1CB69DD0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40" y="707893"/>
            <a:ext cx="9265920" cy="615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9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F79567-1008-4F47-9804-F531F2BEF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55" y="709973"/>
            <a:ext cx="10664825" cy="59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83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D354D3-D2BF-4E70-884B-0A347A919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240" y="664749"/>
            <a:ext cx="9154160" cy="609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07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06717D-080C-413B-ACA2-17D332D3C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0"/>
          <a:stretch/>
        </p:blipFill>
        <p:spPr>
          <a:xfrm>
            <a:off x="1300479" y="714933"/>
            <a:ext cx="9916161" cy="598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05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4F3EAD-87CB-408A-9A40-B2F61A09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67" y="786098"/>
            <a:ext cx="9599613" cy="592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06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7E87ED-8C7F-4F17-8887-23C0BD7C7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735923"/>
            <a:ext cx="8371840" cy="591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43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2AC2DA-6E9D-42E4-BE3C-F1A2B14E8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168" y="785237"/>
            <a:ext cx="9536111" cy="59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09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335671-7237-4F36-8724-049A3BC31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" y="786447"/>
            <a:ext cx="116967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26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075C8D-ABAF-4D69-8378-27335A07C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" y="735329"/>
            <a:ext cx="11852910" cy="58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1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501DDC-9846-4A4A-AA90-BCCF161AE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" y="686434"/>
            <a:ext cx="11902123" cy="596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94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59CE18-2087-4613-88FA-D9DA8B01F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59" y="782800"/>
            <a:ext cx="9393111" cy="58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8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3331B2-028A-4065-B33F-F9BB01B5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160" y="704062"/>
            <a:ext cx="8747760" cy="603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85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F69841-930A-4CFD-ABA4-7BEF21CF7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709010"/>
            <a:ext cx="8738870" cy="599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145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35</Words>
  <Application>Microsoft Office PowerPoint</Application>
  <PresentationFormat>Широкоэкранный</PresentationFormat>
  <Paragraphs>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Exo 2.0</vt:lpstr>
      <vt:lpstr>Arial Black</vt:lpstr>
      <vt:lpstr>Times New Roman</vt:lpstr>
      <vt:lpstr>Arial</vt:lpstr>
      <vt:lpstr>Calibri</vt:lpstr>
      <vt:lpstr>Arial Narrow</vt:lpstr>
      <vt:lpstr>Тема Office</vt:lpstr>
      <vt:lpstr>ТРЕЗВЫЕ СЕЛА -    КАК УСПЕШНАЯ ПРАКТИКА ОЗДОРОВЛЕНИЯ НАСЕЛЕНИЯ НА МЕСТАХ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Елена</cp:lastModifiedBy>
  <cp:revision>91</cp:revision>
  <dcterms:created xsi:type="dcterms:W3CDTF">2026-01-23T07:37:50Z</dcterms:created>
  <dcterms:modified xsi:type="dcterms:W3CDTF">2026-06-30T19:20:48Z</dcterms:modified>
</cp:coreProperties>
</file>