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9" r:id="rId2"/>
    <p:sldId id="260" r:id="rId3"/>
    <p:sldId id="272" r:id="rId4"/>
    <p:sldId id="273" r:id="rId5"/>
    <p:sldId id="279" r:id="rId6"/>
    <p:sldId id="256" r:id="rId7"/>
    <p:sldId id="276" r:id="rId8"/>
    <p:sldId id="277" r:id="rId9"/>
    <p:sldId id="269" r:id="rId10"/>
  </p:sldIdLst>
  <p:sldSz cx="12192000" cy="6858000"/>
  <p:notesSz cx="6735763" cy="9866313"/>
  <p:embeddedFontLst>
    <p:embeddedFont>
      <p:font typeface="Exo 2.0" panose="020B0604020202020204" charset="-52"/>
      <p:regular r:id="rId12"/>
    </p:embeddedFon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FE7"/>
    <a:srgbClr val="E5FEFF"/>
    <a:srgbClr val="1C5427"/>
    <a:srgbClr val="9AC566"/>
    <a:srgbClr val="377630"/>
    <a:srgbClr val="CD1E22"/>
    <a:srgbClr val="0F3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780FE-A421-44C2-B911-6D5E3D08F18E}" type="datetimeFigureOut">
              <a:rPr lang="ru-RU" smtClean="0"/>
              <a:t>26.06.2026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BB286-72A0-4B82-8E82-AB564C3FC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2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092" y="3458824"/>
            <a:ext cx="6605016" cy="201910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092" y="5579533"/>
            <a:ext cx="6605016" cy="105833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550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1221866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413" y="2682366"/>
            <a:ext cx="10515600" cy="382536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9" name="Группа 18" hidden="1"/>
          <p:cNvGrpSpPr/>
          <p:nvPr userDrawn="1"/>
        </p:nvGrpSpPr>
        <p:grpSpPr>
          <a:xfrm>
            <a:off x="0" y="957943"/>
            <a:ext cx="1752600" cy="2301212"/>
            <a:chOff x="0" y="957943"/>
            <a:chExt cx="1752600" cy="230121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957943"/>
              <a:ext cx="1752600" cy="257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 rot="5400000">
              <a:off x="-700269" y="2206824"/>
              <a:ext cx="1752600" cy="352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0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8412" y="2678239"/>
            <a:ext cx="5181600" cy="380707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92412" y="2678239"/>
            <a:ext cx="5181600" cy="380707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8412" y="1217738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7135" y="6509322"/>
            <a:ext cx="18542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ru-RU" sz="1400" b="0" i="0" u="none" kern="120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9–12</a:t>
            </a:r>
            <a:r>
              <a:rPr lang="ru-RU" sz="1400" b="0" i="0" u="none" kern="1200" baseline="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 февраля 202</a:t>
            </a:r>
            <a:endParaRPr lang="ru-RU" sz="1400" u="none" dirty="0">
              <a:solidFill>
                <a:schemeClr val="bg1"/>
              </a:solidFill>
              <a:latin typeface="Exo 2.0" panose="000005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2" y="1215516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412" y="25315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8412" y="3355466"/>
            <a:ext cx="5157787" cy="32195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90824" y="25315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690824" y="3355466"/>
            <a:ext cx="5183188" cy="32195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6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062" y="1215516"/>
            <a:ext cx="3932237" cy="1299084"/>
          </a:xfrm>
        </p:spPr>
        <p:txBody>
          <a:bodyPr anchor="b"/>
          <a:lstStyle>
            <a:lvl1pPr>
              <a:defRPr sz="3200"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462" y="1215517"/>
            <a:ext cx="6172200" cy="51027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062" y="25146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6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062" y="1221866"/>
            <a:ext cx="3932237" cy="1299084"/>
          </a:xfrm>
        </p:spPr>
        <p:txBody>
          <a:bodyPr anchor="b"/>
          <a:lstStyle>
            <a:lvl1pPr>
              <a:defRPr sz="3200"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95462" y="1221867"/>
            <a:ext cx="6172200" cy="51027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062" y="25209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2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POR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8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5460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C5427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cap="all" dirty="0"/>
              <a:t>реализация Корпоративной программы сохранения и укрепления здоровья работников на рабочих местах </a:t>
            </a:r>
            <a:br>
              <a:rPr lang="ru-RU" sz="2400" cap="all" dirty="0"/>
            </a:br>
            <a:r>
              <a:rPr lang="ru-RU" sz="2400" dirty="0"/>
              <a:t>АО «</a:t>
            </a:r>
            <a:r>
              <a:rPr lang="ru-RU" sz="2400" dirty="0" err="1"/>
              <a:t>САХАТРАНСНЕФТЕГАЗ</a:t>
            </a:r>
            <a:r>
              <a:rPr lang="ru-RU" sz="2400" dirty="0"/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г. Якутск 2026 год</a:t>
            </a:r>
          </a:p>
        </p:txBody>
      </p:sp>
    </p:spTree>
    <p:extLst>
      <p:ext uri="{BB962C8B-B14F-4D97-AF65-F5344CB8AC3E}">
        <p14:creationId xmlns:p14="http://schemas.microsoft.com/office/powerpoint/2010/main" val="29370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9"/>
          <p:cNvSpPr/>
          <p:nvPr/>
        </p:nvSpPr>
        <p:spPr>
          <a:xfrm>
            <a:off x="1711745" y="4247707"/>
            <a:ext cx="4589302" cy="657318"/>
          </a:xfrm>
          <a:prstGeom prst="roundRect">
            <a:avLst>
              <a:gd name="adj" fmla="val 11429"/>
            </a:avLst>
          </a:prstGeom>
          <a:solidFill>
            <a:srgbClr val="EEF5EB"/>
          </a:solidFill>
          <a:ln w="12700">
            <a:solidFill>
              <a:schemeClr val="tx2">
                <a:alpha val="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20" name="Shape 9"/>
          <p:cNvSpPr/>
          <p:nvPr/>
        </p:nvSpPr>
        <p:spPr>
          <a:xfrm>
            <a:off x="358413" y="2169816"/>
            <a:ext cx="5942634" cy="1936671"/>
          </a:xfrm>
          <a:prstGeom prst="roundRect">
            <a:avLst>
              <a:gd name="adj" fmla="val 11429"/>
            </a:avLst>
          </a:prstGeom>
          <a:solidFill>
            <a:srgbClr val="EEF5EB"/>
          </a:solidFill>
          <a:ln w="12700">
            <a:solidFill>
              <a:schemeClr val="tx2">
                <a:alpha val="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941227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</a:rPr>
              <a:t>АО «</a:t>
            </a:r>
            <a:r>
              <a:rPr lang="ru-RU" b="1" dirty="0" err="1">
                <a:latin typeface="Arial" panose="020B0604020202020204" pitchFamily="34" charset="0"/>
              </a:rPr>
              <a:t>САХАТРАНСНЕФТЕГАЗ</a:t>
            </a:r>
            <a:r>
              <a:rPr lang="ru-RU" b="1" dirty="0">
                <a:latin typeface="Arial" panose="020B0604020202020204" pitchFamily="34" charset="0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013" y="1461560"/>
            <a:ext cx="2705666" cy="26778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211" y="3158532"/>
            <a:ext cx="2632617" cy="25256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318" y="4293028"/>
            <a:ext cx="2404421" cy="2298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77" y="4247707"/>
            <a:ext cx="657317" cy="657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39" y="5071779"/>
            <a:ext cx="662081" cy="676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77" y="5915479"/>
            <a:ext cx="666843" cy="6763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370" y="2514243"/>
            <a:ext cx="1212284" cy="9970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8074" y="3249148"/>
            <a:ext cx="652841" cy="652841"/>
          </a:xfrm>
          <a:prstGeom prst="rect">
            <a:avLst/>
          </a:prstGeom>
        </p:spPr>
      </p:pic>
      <p:sp>
        <p:nvSpPr>
          <p:cNvPr id="21" name="Объект 2"/>
          <p:cNvSpPr txBox="1">
            <a:spLocks/>
          </p:cNvSpPr>
          <p:nvPr/>
        </p:nvSpPr>
        <p:spPr>
          <a:xfrm>
            <a:off x="9100177" y="1942388"/>
            <a:ext cx="2675837" cy="2296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8837044" y="2025429"/>
            <a:ext cx="2938970" cy="155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2058074" y="2356647"/>
            <a:ext cx="4185107" cy="115461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 smtClean="0"/>
              <a:t>Региональный оператор </a:t>
            </a:r>
            <a:endParaRPr lang="en-US" sz="7200" b="1" dirty="0" smtClean="0"/>
          </a:p>
          <a:p>
            <a:r>
              <a:rPr lang="ru-RU" sz="7200" b="1" dirty="0" smtClean="0"/>
              <a:t>газификации </a:t>
            </a:r>
            <a:endParaRPr lang="en-US" sz="7200" b="1" dirty="0" smtClean="0"/>
          </a:p>
          <a:p>
            <a:r>
              <a:rPr lang="ru-RU" sz="7200" b="1" dirty="0" smtClean="0"/>
              <a:t>Республики Саха (Якутия)</a:t>
            </a:r>
          </a:p>
          <a:p>
            <a:r>
              <a:rPr lang="en-US" sz="7200" b="1" dirty="0" smtClean="0"/>
              <a:t>	</a:t>
            </a:r>
            <a:endParaRPr lang="ru-RU" b="1" dirty="0" smtClean="0"/>
          </a:p>
          <a:p>
            <a:r>
              <a:rPr lang="ru-RU" b="1" dirty="0" smtClean="0"/>
              <a:t>	</a:t>
            </a:r>
            <a:endParaRPr lang="ru-RU" b="1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710915" y="3368997"/>
            <a:ext cx="3316118" cy="664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˃2400 </a:t>
            </a:r>
            <a:r>
              <a:rPr lang="ru-RU" sz="1800" b="1" dirty="0" smtClean="0"/>
              <a:t>сотрудников</a:t>
            </a:r>
          </a:p>
          <a:p>
            <a:endParaRPr lang="ru-RU" b="1" dirty="0"/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1854294" y="4364497"/>
            <a:ext cx="4221631" cy="539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Добыча и переработка природного газа</a:t>
            </a:r>
            <a:endParaRPr lang="ru-RU" sz="1800" b="1" dirty="0"/>
          </a:p>
        </p:txBody>
      </p:sp>
      <p:sp>
        <p:nvSpPr>
          <p:cNvPr id="30" name="Shape 9"/>
          <p:cNvSpPr/>
          <p:nvPr/>
        </p:nvSpPr>
        <p:spPr>
          <a:xfrm>
            <a:off x="1711744" y="5065016"/>
            <a:ext cx="4589303" cy="657318"/>
          </a:xfrm>
          <a:prstGeom prst="roundRect">
            <a:avLst>
              <a:gd name="adj" fmla="val 11429"/>
            </a:avLst>
          </a:prstGeom>
          <a:solidFill>
            <a:srgbClr val="EEF5EB"/>
          </a:solidFill>
          <a:ln w="12700">
            <a:solidFill>
              <a:schemeClr val="tx2">
                <a:alpha val="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1" name="Объект 2"/>
          <p:cNvSpPr txBox="1">
            <a:spLocks/>
          </p:cNvSpPr>
          <p:nvPr/>
        </p:nvSpPr>
        <p:spPr>
          <a:xfrm>
            <a:off x="1854294" y="5098913"/>
            <a:ext cx="4384056" cy="375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Транспортировка </a:t>
            </a:r>
            <a:r>
              <a:rPr lang="ru-RU" sz="1800" b="1" dirty="0" smtClean="0"/>
              <a:t>и распределение газа</a:t>
            </a:r>
            <a:endParaRPr lang="en-US" sz="1800" b="1" dirty="0"/>
          </a:p>
        </p:txBody>
      </p:sp>
      <p:sp>
        <p:nvSpPr>
          <p:cNvPr id="32" name="Shape 9"/>
          <p:cNvSpPr/>
          <p:nvPr/>
        </p:nvSpPr>
        <p:spPr>
          <a:xfrm>
            <a:off x="1711744" y="5882325"/>
            <a:ext cx="4589303" cy="657318"/>
          </a:xfrm>
          <a:prstGeom prst="roundRect">
            <a:avLst>
              <a:gd name="adj" fmla="val 11429"/>
            </a:avLst>
          </a:prstGeom>
          <a:solidFill>
            <a:srgbClr val="EEF5EB"/>
          </a:solidFill>
          <a:ln w="12700">
            <a:solidFill>
              <a:schemeClr val="tx2">
                <a:alpha val="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34" name="Объект 2"/>
          <p:cNvSpPr txBox="1">
            <a:spLocks/>
          </p:cNvSpPr>
          <p:nvPr/>
        </p:nvSpPr>
        <p:spPr>
          <a:xfrm>
            <a:off x="1854294" y="5915479"/>
            <a:ext cx="4797733" cy="375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Строительно-монтажные </a:t>
            </a:r>
            <a:r>
              <a:rPr lang="ru-RU" sz="1800" b="1" dirty="0"/>
              <a:t>работы </a:t>
            </a:r>
            <a:r>
              <a:rPr lang="ru-RU" sz="1800" b="1" dirty="0" smtClean="0"/>
              <a:t>газовой </a:t>
            </a:r>
            <a:r>
              <a:rPr lang="ru-RU" sz="1800" b="1" dirty="0"/>
              <a:t>инфраструктуры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7282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5"/>
          <p:cNvSpPr/>
          <p:nvPr/>
        </p:nvSpPr>
        <p:spPr>
          <a:xfrm>
            <a:off x="384048" y="877824"/>
            <a:ext cx="6236208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Реализация корпоративной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программы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84048" y="2331720"/>
            <a:ext cx="1261872" cy="960120"/>
          </a:xfrm>
          <a:prstGeom prst="roundRect">
            <a:avLst>
              <a:gd name="adj" fmla="val 11429"/>
            </a:avLst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12064" y="2624328"/>
            <a:ext cx="10058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25.11.2022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93776" y="2907792"/>
            <a:ext cx="1042416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50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дата соглашения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1847088" y="2331720"/>
            <a:ext cx="4754880" cy="960120"/>
          </a:xfrm>
          <a:prstGeom prst="roundRect">
            <a:avLst>
              <a:gd name="adj" fmla="val 11429"/>
            </a:avLst>
          </a:prstGeom>
          <a:solidFill>
            <a:srgbClr val="EEF5EB"/>
          </a:solidFill>
          <a:ln w="12700">
            <a:solidFill>
              <a:srgbClr val="EEF5EB">
                <a:alpha val="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2011680" y="2478024"/>
            <a:ext cx="4370832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42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25 ноября 2022 года </a:t>
            </a:r>
            <a:r>
              <a:rPr lang="en-US" sz="142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подписано соглашение</a:t>
            </a:r>
            <a:endParaRPr lang="en-US" sz="14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2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между Министерством здравоохранения</a:t>
            </a:r>
            <a:endParaRPr lang="en-US" sz="14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2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Республики Саха (Якутия) и АО «</a:t>
            </a:r>
            <a:r>
              <a:rPr lang="en-US" sz="1420" dirty="0" err="1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Сахатранснефтегаз</a:t>
            </a:r>
            <a:r>
              <a:rPr lang="en-US" sz="1420" dirty="0" smtClean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»</a:t>
            </a:r>
            <a:r>
              <a:rPr lang="ru-RU" sz="1420" dirty="0" smtClean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ru-RU" sz="142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 сотрудничестве в рамках внедрения корпоративной программы укрепления здоровья трудового коллектива.</a:t>
            </a:r>
            <a:endParaRPr lang="en-US" sz="14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384048" y="3498826"/>
            <a:ext cx="5596128" cy="640080"/>
          </a:xfrm>
          <a:prstGeom prst="roundRect">
            <a:avLst>
              <a:gd name="adj" fmla="val 15714"/>
            </a:avLst>
          </a:prstGeom>
          <a:solidFill>
            <a:srgbClr val="FFFFFF"/>
          </a:solidFill>
          <a:ln w="17780">
            <a:solidFill>
              <a:srgbClr val="155A2A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384048" y="3498826"/>
            <a:ext cx="960120" cy="640080"/>
          </a:xfrm>
          <a:prstGeom prst="roundRect">
            <a:avLst>
              <a:gd name="adj" fmla="val 15714"/>
            </a:avLst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03504" y="3617698"/>
            <a:ext cx="50292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◎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481328" y="3663418"/>
            <a:ext cx="9601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75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Цель: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2560320" y="3663418"/>
            <a:ext cx="3017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17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укрепление здоровья работников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822960" y="5047488"/>
            <a:ext cx="5349240" cy="0"/>
          </a:xfrm>
          <a:prstGeom prst="line">
            <a:avLst/>
          </a:prstGeom>
          <a:noFill/>
          <a:ln w="25400">
            <a:solidFill>
              <a:srgbClr val="A8CBA7">
                <a:alpha val="90000"/>
              </a:srgbClr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384048" y="4645152"/>
            <a:ext cx="187452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10160">
            <a:solidFill>
              <a:srgbClr val="E2E7DD"/>
            </a:solidFill>
            <a:prstDash val="solid"/>
          </a:ln>
          <a:effectLst>
            <a:outerShdw blurRad="12700" dist="5080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530352" y="4882896"/>
            <a:ext cx="438912" cy="438912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03504" y="4965192"/>
            <a:ext cx="29260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↑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078992" y="4828032"/>
            <a:ext cx="1060704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Старт программы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здоровья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2505456" y="4645152"/>
            <a:ext cx="187452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10160">
            <a:solidFill>
              <a:srgbClr val="E2E7DD"/>
            </a:solidFill>
            <a:prstDash val="solid"/>
          </a:ln>
          <a:effectLst>
            <a:outerShdw blurRad="12700" dist="5080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2651760" y="4882896"/>
            <a:ext cx="438912" cy="438912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2724912" y="4965192"/>
            <a:ext cx="29260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✓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3200400" y="4828032"/>
            <a:ext cx="1060704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Партнерство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государства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и работодателя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4626864" y="4645152"/>
            <a:ext cx="187452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10160">
            <a:solidFill>
              <a:srgbClr val="E2E7DD"/>
            </a:solidFill>
            <a:prstDash val="solid"/>
          </a:ln>
          <a:effectLst>
            <a:outerShdw blurRad="12700" dist="5080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4773168" y="4882896"/>
            <a:ext cx="438912" cy="438912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846320" y="4965192"/>
            <a:ext cx="29260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◆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5321808" y="4828032"/>
            <a:ext cx="1060704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Профилактика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и сопровождение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сотрудников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6903720" y="932688"/>
            <a:ext cx="4892040" cy="3108960"/>
          </a:xfrm>
          <a:prstGeom prst="roundRect">
            <a:avLst>
              <a:gd name="adj" fmla="val 3529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2700" dist="50800" dir="2700000" algn="bl" rotWithShape="0">
              <a:srgbClr val="000000">
                <a:alpha val="12000"/>
              </a:srgbClr>
            </a:outerShdw>
          </a:effectLst>
        </p:spPr>
      </p:sp>
      <p:pic>
        <p:nvPicPr>
          <p:cNvPr id="32" name="Image 0" descr="/mnt/data/forum_corp_photo.png"/>
          <p:cNvPicPr>
            <a:picLocks noChangeAspect="1"/>
          </p:cNvPicPr>
          <p:nvPr/>
        </p:nvPicPr>
        <p:blipFill>
          <a:blip r:embed="rId3"/>
          <a:srcRect t="1068" b="1068"/>
          <a:stretch/>
        </p:blipFill>
        <p:spPr>
          <a:xfrm>
            <a:off x="6967728" y="996696"/>
            <a:ext cx="4764024" cy="2980944"/>
          </a:xfrm>
          <a:prstGeom prst="rect">
            <a:avLst/>
          </a:prstGeom>
        </p:spPr>
      </p:pic>
      <p:sp>
        <p:nvSpPr>
          <p:cNvPr id="33" name="Shape 30"/>
          <p:cNvSpPr/>
          <p:nvPr/>
        </p:nvSpPr>
        <p:spPr>
          <a:xfrm>
            <a:off x="6903720" y="4279392"/>
            <a:ext cx="4892040" cy="1664208"/>
          </a:xfrm>
          <a:prstGeom prst="roundRect">
            <a:avLst>
              <a:gd name="adj" fmla="val 5495"/>
            </a:avLst>
          </a:prstGeom>
          <a:solidFill>
            <a:srgbClr val="FFFFFF"/>
          </a:solidFill>
          <a:ln w="10160">
            <a:solidFill>
              <a:srgbClr val="E2E7DD"/>
            </a:solidFill>
            <a:prstDash val="solid"/>
          </a:ln>
          <a:effectLst>
            <a:outerShdw blurRad="12700" dist="5080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34" name="Image 1" descr="/mnt/data/forum_corp_agree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928" y="4425696"/>
            <a:ext cx="1353312" cy="1353312"/>
          </a:xfrm>
          <a:prstGeom prst="rect">
            <a:avLst/>
          </a:prstGeom>
        </p:spPr>
      </p:pic>
      <p:sp>
        <p:nvSpPr>
          <p:cNvPr id="35" name="Shape 31"/>
          <p:cNvSpPr/>
          <p:nvPr/>
        </p:nvSpPr>
        <p:spPr>
          <a:xfrm>
            <a:off x="9326880" y="4590288"/>
            <a:ext cx="2176272" cy="420624"/>
          </a:xfrm>
          <a:prstGeom prst="roundRect">
            <a:avLst>
              <a:gd name="adj" fmla="val 13043"/>
            </a:avLst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36" name="Text 32"/>
          <p:cNvSpPr/>
          <p:nvPr/>
        </p:nvSpPr>
        <p:spPr>
          <a:xfrm>
            <a:off x="9427464" y="4663440"/>
            <a:ext cx="20116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✓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3"/>
          <p:cNvSpPr/>
          <p:nvPr/>
        </p:nvSpPr>
        <p:spPr>
          <a:xfrm>
            <a:off x="9674352" y="4654296"/>
            <a:ext cx="168249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12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Соглашение подписано</a:t>
            </a:r>
            <a:endParaRPr lang="en-US" sz="12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9326880" y="5157216"/>
            <a:ext cx="2212848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Официальное соглашение,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закрепляющее сотрудничество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50" dirty="0">
                <a:solidFill>
                  <a:srgbClr val="323232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в интересах здоровья работников.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35"/>
          <p:cNvSpPr/>
          <p:nvPr/>
        </p:nvSpPr>
        <p:spPr>
          <a:xfrm>
            <a:off x="0" y="6803136"/>
            <a:ext cx="12191695" cy="0"/>
          </a:xfrm>
          <a:prstGeom prst="line">
            <a:avLst/>
          </a:prstGeom>
          <a:noFill/>
          <a:ln w="10160">
            <a:solidFill>
              <a:srgbClr val="DADFD6"/>
            </a:solidFill>
            <a:prstDash val="solid"/>
          </a:ln>
        </p:spPr>
      </p:sp>
      <p:sp>
        <p:nvSpPr>
          <p:cNvPr id="2" name="Прямоугольник 1"/>
          <p:cNvSpPr/>
          <p:nvPr/>
        </p:nvSpPr>
        <p:spPr>
          <a:xfrm>
            <a:off x="338328" y="4292322"/>
            <a:ext cx="3974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quote-cjk-patch"/>
              </a:rPr>
              <a:t>Основные аспекты соглашения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quote-cjk-patch"/>
              </a:rPr>
              <a:t>.</a:t>
            </a:r>
            <a:endParaRPr lang="ru-RU" b="0" i="0" dirty="0">
              <a:solidFill>
                <a:schemeClr val="accent6">
                  <a:lumMod val="50000"/>
                </a:schemeClr>
              </a:solidFill>
              <a:effectLst/>
              <a:latin typeface="quote-cjk-patc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5"/>
          <p:cNvSpPr/>
          <p:nvPr/>
        </p:nvSpPr>
        <p:spPr>
          <a:xfrm>
            <a:off x="384048" y="896112"/>
            <a:ext cx="6903720" cy="1115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85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Цели и задачи</a:t>
            </a:r>
            <a:endParaRPr lang="en-US" sz="3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85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Корпоративной программы</a:t>
            </a:r>
            <a:endParaRPr lang="en-US" sz="3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84048" y="2157984"/>
            <a:ext cx="6711696" cy="1078992"/>
          </a:xfrm>
          <a:prstGeom prst="roundRect">
            <a:avLst>
              <a:gd name="adj" fmla="val 10169"/>
            </a:avLst>
          </a:prstGeom>
          <a:solidFill>
            <a:srgbClr val="EEF5EB"/>
          </a:solidFill>
          <a:ln w="12700">
            <a:solidFill>
              <a:srgbClr val="EEF5EB">
                <a:alpha val="0"/>
              </a:srgbClr>
            </a:solidFill>
            <a:prstDash val="solid"/>
          </a:ln>
          <a:effectLst>
            <a:outerShdw blurRad="12700" dist="50800" dir="2700000" algn="bl" rotWithShape="0">
              <a:srgbClr val="000000">
                <a:alpha val="6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84048" y="2157984"/>
            <a:ext cx="1325880" cy="1078992"/>
          </a:xfrm>
          <a:prstGeom prst="roundRect">
            <a:avLst>
              <a:gd name="adj" fmla="val 10169"/>
            </a:avLst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31520" y="2276856"/>
            <a:ext cx="60350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◎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94360" y="2761488"/>
            <a:ext cx="89611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Цель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5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программы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920240" y="2331720"/>
            <a:ext cx="0" cy="713232"/>
          </a:xfrm>
          <a:prstGeom prst="line">
            <a:avLst/>
          </a:prstGeom>
          <a:noFill/>
          <a:ln w="13970">
            <a:solidFill>
              <a:srgbClr val="B8C8B2">
                <a:alpha val="90000"/>
              </a:srgbClr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148840" y="2331720"/>
            <a:ext cx="449884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55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Сохранение и укрепление здоровья работников,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55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создание условий для профессионального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55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долголетия и повышение качества жизни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55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сотрудников.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84048" y="3419856"/>
            <a:ext cx="2926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2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Задачи программы</a:t>
            </a:r>
            <a:endParaRPr lang="en-US" sz="17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84048" y="3785616"/>
            <a:ext cx="384048" cy="384048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25196" y="3899916"/>
            <a:ext cx="30175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01</a:t>
            </a:r>
            <a:endParaRPr lang="en-US" sz="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14400" y="3785616"/>
            <a:ext cx="299008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Профилактика заболеваний и своевременное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выявление факторов риска на ранних стадиях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914400" y="4215384"/>
            <a:ext cx="2990088" cy="0"/>
          </a:xfrm>
          <a:prstGeom prst="line">
            <a:avLst/>
          </a:prstGeom>
          <a:noFill/>
          <a:ln w="10160">
            <a:solidFill>
              <a:srgbClr val="DDE6DA">
                <a:alpha val="90000"/>
              </a:srgbClr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384048" y="4325112"/>
            <a:ext cx="384048" cy="384048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425196" y="4439412"/>
            <a:ext cx="30175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02</a:t>
            </a:r>
            <a:endParaRPr lang="en-US" sz="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14400" y="4325112"/>
            <a:ext cx="299008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Проведение углубленных медицинских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осмотров с привлечением узких специалистов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914400" y="4754880"/>
            <a:ext cx="2990088" cy="0"/>
          </a:xfrm>
          <a:prstGeom prst="line">
            <a:avLst/>
          </a:prstGeom>
          <a:noFill/>
          <a:ln w="10160">
            <a:solidFill>
              <a:srgbClr val="DDE6DA">
                <a:alpha val="90000"/>
              </a:srgbClr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384048" y="4864608"/>
            <a:ext cx="384048" cy="384048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425196" y="4978908"/>
            <a:ext cx="30175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03</a:t>
            </a:r>
            <a:endParaRPr lang="en-US" sz="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914400" y="4864608"/>
            <a:ext cx="299008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Формирование культуры здорового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образа жизни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914400" y="5294376"/>
            <a:ext cx="2990088" cy="0"/>
          </a:xfrm>
          <a:prstGeom prst="line">
            <a:avLst/>
          </a:prstGeom>
          <a:noFill/>
          <a:ln w="10160">
            <a:solidFill>
              <a:srgbClr val="DDE6DA">
                <a:alpha val="90000"/>
              </a:srgbClr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384048" y="5404104"/>
            <a:ext cx="384048" cy="384048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425196" y="5518404"/>
            <a:ext cx="30175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04</a:t>
            </a:r>
            <a:endParaRPr lang="en-US" sz="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914400" y="5404104"/>
            <a:ext cx="299008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Вовлечение в спортивные и оздоровительные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мероприятия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914400" y="5833872"/>
            <a:ext cx="2990088" cy="0"/>
          </a:xfrm>
          <a:prstGeom prst="line">
            <a:avLst/>
          </a:prstGeom>
          <a:noFill/>
          <a:ln w="10160">
            <a:solidFill>
              <a:srgbClr val="DDE6DA">
                <a:alpha val="90000"/>
              </a:srgbClr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3922776" y="3767328"/>
            <a:ext cx="0" cy="1984248"/>
          </a:xfrm>
          <a:prstGeom prst="line">
            <a:avLst/>
          </a:prstGeom>
          <a:noFill/>
          <a:ln w="12700">
            <a:solidFill>
              <a:srgbClr val="C8D9C4">
                <a:alpha val="92000"/>
              </a:srgbClr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4224528" y="3785616"/>
            <a:ext cx="384048" cy="384048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4265676" y="3899916"/>
            <a:ext cx="30175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05</a:t>
            </a:r>
            <a:endParaRPr lang="en-US" sz="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4754880" y="3785616"/>
            <a:ext cx="21854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Организация выездных осмотров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в структурные подразделения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4754880" y="4215384"/>
            <a:ext cx="2185416" cy="0"/>
          </a:xfrm>
          <a:prstGeom prst="line">
            <a:avLst/>
          </a:prstGeom>
          <a:noFill/>
          <a:ln w="10160">
            <a:solidFill>
              <a:srgbClr val="DDE6DA">
                <a:alpha val="90000"/>
              </a:srgbClr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4224528" y="4325112"/>
            <a:ext cx="384048" cy="384048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4265676" y="4439412"/>
            <a:ext cx="30175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06</a:t>
            </a:r>
            <a:endParaRPr lang="en-US" sz="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4754880" y="4325112"/>
            <a:ext cx="21854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Сокращение потерь рабочего времени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из-за заболеваний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37"/>
          <p:cNvSpPr/>
          <p:nvPr/>
        </p:nvSpPr>
        <p:spPr>
          <a:xfrm>
            <a:off x="4754880" y="4754880"/>
            <a:ext cx="2185416" cy="0"/>
          </a:xfrm>
          <a:prstGeom prst="line">
            <a:avLst/>
          </a:prstGeom>
          <a:noFill/>
          <a:ln w="10160">
            <a:solidFill>
              <a:srgbClr val="DDE6DA">
                <a:alpha val="90000"/>
              </a:srgbClr>
            </a:solidFill>
            <a:prstDash val="solid"/>
          </a:ln>
        </p:spPr>
      </p:sp>
      <p:sp>
        <p:nvSpPr>
          <p:cNvPr id="40" name="Shape 38"/>
          <p:cNvSpPr/>
          <p:nvPr/>
        </p:nvSpPr>
        <p:spPr>
          <a:xfrm>
            <a:off x="4224528" y="4864608"/>
            <a:ext cx="384048" cy="384048"/>
          </a:xfrm>
          <a:prstGeom prst="ellipse">
            <a:avLst/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4265676" y="4978908"/>
            <a:ext cx="301752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8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07</a:t>
            </a:r>
            <a:endParaRPr lang="en-US" sz="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40"/>
          <p:cNvSpPr/>
          <p:nvPr/>
        </p:nvSpPr>
        <p:spPr>
          <a:xfrm>
            <a:off x="4754880" y="4864608"/>
            <a:ext cx="21854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Сохранение кадрового потенциала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90" b="1" dirty="0">
                <a:solidFill>
                  <a:srgbClr val="2A2A2A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компании</a:t>
            </a:r>
            <a:endParaRPr lang="en-US" sz="109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41"/>
          <p:cNvSpPr/>
          <p:nvPr/>
        </p:nvSpPr>
        <p:spPr>
          <a:xfrm>
            <a:off x="4754880" y="5294376"/>
            <a:ext cx="2185416" cy="0"/>
          </a:xfrm>
          <a:prstGeom prst="line">
            <a:avLst/>
          </a:prstGeom>
          <a:noFill/>
          <a:ln w="10160">
            <a:solidFill>
              <a:srgbClr val="DDE6DA">
                <a:alpha val="90000"/>
              </a:srgbClr>
            </a:solidFill>
            <a:prstDash val="solid"/>
          </a:ln>
        </p:spPr>
      </p:sp>
      <p:sp>
        <p:nvSpPr>
          <p:cNvPr id="44" name="Shape 42"/>
          <p:cNvSpPr/>
          <p:nvPr/>
        </p:nvSpPr>
        <p:spPr>
          <a:xfrm>
            <a:off x="384048" y="5971032"/>
            <a:ext cx="6720840" cy="640080"/>
          </a:xfrm>
          <a:prstGeom prst="roundRect">
            <a:avLst>
              <a:gd name="adj" fmla="val 14286"/>
            </a:avLst>
          </a:prstGeom>
          <a:solidFill>
            <a:srgbClr val="EFF6EC"/>
          </a:solidFill>
          <a:ln w="10160">
            <a:solidFill>
              <a:srgbClr val="C9DEC5"/>
            </a:solidFill>
            <a:prstDash val="solid"/>
          </a:ln>
        </p:spPr>
      </p:sp>
      <p:sp>
        <p:nvSpPr>
          <p:cNvPr id="45" name="Shape 43"/>
          <p:cNvSpPr/>
          <p:nvPr/>
        </p:nvSpPr>
        <p:spPr>
          <a:xfrm>
            <a:off x="384048" y="5971032"/>
            <a:ext cx="960120" cy="640080"/>
          </a:xfrm>
          <a:prstGeom prst="roundRect">
            <a:avLst>
              <a:gd name="adj" fmla="val 14286"/>
            </a:avLst>
          </a:prstGeom>
          <a:solidFill>
            <a:srgbClr val="155A2A"/>
          </a:solidFill>
          <a:ln w="12700">
            <a:solidFill>
              <a:srgbClr val="155A2A">
                <a:alpha val="0"/>
              </a:srgbClr>
            </a:solidFill>
            <a:prstDash val="solid"/>
          </a:ln>
        </p:spPr>
      </p:sp>
      <p:sp>
        <p:nvSpPr>
          <p:cNvPr id="46" name="Text 44"/>
          <p:cNvSpPr/>
          <p:nvPr/>
        </p:nvSpPr>
        <p:spPr>
          <a:xfrm>
            <a:off x="676656" y="6099048"/>
            <a:ext cx="3840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✓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1554480" y="6089904"/>
            <a:ext cx="528523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152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Системная работа по сохранению здоровья сотрудников —</a:t>
            </a:r>
            <a:endParaRPr lang="en-US" sz="15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520" b="1" dirty="0">
                <a:solidFill>
                  <a:srgbClr val="0E4D2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это вклад в стабильность и эффективность компании.</a:t>
            </a:r>
            <a:endParaRPr lang="en-US" sz="15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46"/>
          <p:cNvSpPr/>
          <p:nvPr/>
        </p:nvSpPr>
        <p:spPr>
          <a:xfrm>
            <a:off x="7498080" y="960120"/>
            <a:ext cx="4297680" cy="5623560"/>
          </a:xfrm>
          <a:prstGeom prst="roundRect">
            <a:avLst>
              <a:gd name="adj" fmla="val 2979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2700" dist="50800" dir="2700000" algn="bl" rotWithShape="0">
              <a:srgbClr val="000000">
                <a:alpha val="12000"/>
              </a:srgbClr>
            </a:outerShdw>
          </a:effectLst>
        </p:spPr>
      </p:sp>
      <p:pic>
        <p:nvPicPr>
          <p:cNvPr id="49" name="Image 0" descr="/mnt/data/forum_workers_photo.png"/>
          <p:cNvPicPr>
            <a:picLocks noChangeAspect="1"/>
          </p:cNvPicPr>
          <p:nvPr/>
        </p:nvPicPr>
        <p:blipFill>
          <a:blip r:embed="rId3"/>
          <a:srcRect l="24816" r="24816"/>
          <a:stretch/>
        </p:blipFill>
        <p:spPr>
          <a:xfrm>
            <a:off x="7562088" y="1024128"/>
            <a:ext cx="4169664" cy="5495544"/>
          </a:xfrm>
          <a:prstGeom prst="rect">
            <a:avLst/>
          </a:prstGeom>
        </p:spPr>
      </p:pic>
      <p:sp>
        <p:nvSpPr>
          <p:cNvPr id="52" name="Shape 49"/>
          <p:cNvSpPr/>
          <p:nvPr/>
        </p:nvSpPr>
        <p:spPr>
          <a:xfrm>
            <a:off x="0" y="6803136"/>
            <a:ext cx="12191695" cy="0"/>
          </a:xfrm>
          <a:prstGeom prst="line">
            <a:avLst/>
          </a:prstGeom>
          <a:noFill/>
          <a:ln w="10160">
            <a:solidFill>
              <a:srgbClr val="D7DDD2"/>
            </a:solidFill>
            <a:prstDash val="soli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8413" y="912724"/>
            <a:ext cx="6639102" cy="1325563"/>
          </a:xfrm>
        </p:spPr>
        <p:txBody>
          <a:bodyPr/>
          <a:lstStyle/>
          <a:p>
            <a:r>
              <a:rPr lang="ru-RU" dirty="0"/>
              <a:t>Мероприятия</a:t>
            </a:r>
          </a:p>
        </p:txBody>
      </p:sp>
      <p:sp>
        <p:nvSpPr>
          <p:cNvPr id="19" name="Rounded Rectangle 34"/>
          <p:cNvSpPr/>
          <p:nvPr/>
        </p:nvSpPr>
        <p:spPr>
          <a:xfrm>
            <a:off x="935181" y="1940518"/>
            <a:ext cx="6594072" cy="427220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35"/>
          <p:cNvSpPr/>
          <p:nvPr/>
        </p:nvSpPr>
        <p:spPr>
          <a:xfrm>
            <a:off x="912321" y="1908514"/>
            <a:ext cx="6594072" cy="427220"/>
          </a:xfrm>
          <a:prstGeom prst="roundRect">
            <a:avLst/>
          </a:prstGeom>
          <a:solidFill>
            <a:srgbClr val="0657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6"/>
          <p:cNvSpPr/>
          <p:nvPr/>
        </p:nvSpPr>
        <p:spPr>
          <a:xfrm>
            <a:off x="2993703" y="1968846"/>
            <a:ext cx="45719" cy="324687"/>
          </a:xfrm>
          <a:prstGeom prst="rect">
            <a:avLst/>
          </a:prstGeom>
          <a:solidFill>
            <a:srgbClr val="7AB7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37"/>
          <p:cNvSpPr/>
          <p:nvPr/>
        </p:nvSpPr>
        <p:spPr>
          <a:xfrm>
            <a:off x="5334402" y="1955198"/>
            <a:ext cx="45719" cy="324687"/>
          </a:xfrm>
          <a:prstGeom prst="rect">
            <a:avLst/>
          </a:prstGeom>
          <a:solidFill>
            <a:srgbClr val="7AB7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5905" y="2011869"/>
            <a:ext cx="1377075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</a:t>
            </a:r>
            <a:endParaRPr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6336" y="2000910"/>
            <a:ext cx="1394693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endParaRPr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96053" y="2000910"/>
            <a:ext cx="1549423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  <a:endParaRPr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41"/>
          <p:cNvSpPr/>
          <p:nvPr/>
        </p:nvSpPr>
        <p:spPr>
          <a:xfrm>
            <a:off x="935181" y="2432846"/>
            <a:ext cx="6594072" cy="59068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42"/>
          <p:cNvSpPr/>
          <p:nvPr/>
        </p:nvSpPr>
        <p:spPr>
          <a:xfrm>
            <a:off x="912321" y="2400842"/>
            <a:ext cx="6594072" cy="59068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9058" y="2588857"/>
            <a:ext cx="1721344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Выездные медосмотры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52"/>
          <p:cNvSpPr/>
          <p:nvPr/>
        </p:nvSpPr>
        <p:spPr>
          <a:xfrm>
            <a:off x="2989673" y="2538130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53"/>
          <p:cNvSpPr/>
          <p:nvPr/>
        </p:nvSpPr>
        <p:spPr>
          <a:xfrm>
            <a:off x="5334402" y="2560522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80533" y="2517929"/>
            <a:ext cx="2157179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Ежегодные выезды по всем структурным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подразделениям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10679" y="2517929"/>
            <a:ext cx="1660671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Полный охват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подразделений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41"/>
          <p:cNvSpPr/>
          <p:nvPr/>
        </p:nvSpPr>
        <p:spPr>
          <a:xfrm>
            <a:off x="929507" y="3082908"/>
            <a:ext cx="6594072" cy="59068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42"/>
          <p:cNvSpPr/>
          <p:nvPr/>
        </p:nvSpPr>
        <p:spPr>
          <a:xfrm>
            <a:off x="906647" y="3050904"/>
            <a:ext cx="6594072" cy="59068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28778" y="3171499"/>
            <a:ext cx="1721344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Углубленные обследования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52"/>
          <p:cNvSpPr/>
          <p:nvPr/>
        </p:nvSpPr>
        <p:spPr>
          <a:xfrm>
            <a:off x="2983999" y="3188192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53"/>
          <p:cNvSpPr/>
          <p:nvPr/>
        </p:nvSpPr>
        <p:spPr>
          <a:xfrm>
            <a:off x="5334402" y="3192691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099478" y="3101698"/>
            <a:ext cx="2157179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ЭКГ,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УЗИ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кардиолог, невролог, психолог,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онкомаркеры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04954" y="3168495"/>
            <a:ext cx="1660671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Раннее выявление факторов риска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ounded Rectangle 41"/>
          <p:cNvSpPr/>
          <p:nvPr/>
        </p:nvSpPr>
        <p:spPr>
          <a:xfrm>
            <a:off x="929507" y="3733867"/>
            <a:ext cx="6594072" cy="59068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ounded Rectangle 42"/>
          <p:cNvSpPr/>
          <p:nvPr/>
        </p:nvSpPr>
        <p:spPr>
          <a:xfrm>
            <a:off x="906647" y="3701863"/>
            <a:ext cx="6594072" cy="59068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92290" y="3820460"/>
            <a:ext cx="1721344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Скрининговые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программы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52"/>
          <p:cNvSpPr/>
          <p:nvPr/>
        </p:nvSpPr>
        <p:spPr>
          <a:xfrm>
            <a:off x="2983999" y="3839151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53"/>
          <p:cNvSpPr/>
          <p:nvPr/>
        </p:nvSpPr>
        <p:spPr>
          <a:xfrm>
            <a:off x="5337767" y="3841940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03469" y="3795894"/>
            <a:ext cx="2157179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«Мужское здоровье»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IPSS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), «Здоровое сердце»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94298" y="3801974"/>
            <a:ext cx="2081981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«Мужское здоровье» — 99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Здоровое сердце» — 93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41"/>
          <p:cNvSpPr/>
          <p:nvPr/>
        </p:nvSpPr>
        <p:spPr>
          <a:xfrm>
            <a:off x="929507" y="4379301"/>
            <a:ext cx="6594072" cy="59068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ed Rectangle 42"/>
          <p:cNvSpPr/>
          <p:nvPr/>
        </p:nvSpPr>
        <p:spPr>
          <a:xfrm>
            <a:off x="906647" y="4347297"/>
            <a:ext cx="6594072" cy="59068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97178" y="4546742"/>
            <a:ext cx="1721344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ДМС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телемедицина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52"/>
          <p:cNvSpPr/>
          <p:nvPr/>
        </p:nvSpPr>
        <p:spPr>
          <a:xfrm>
            <a:off x="2983999" y="4484585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53"/>
          <p:cNvSpPr/>
          <p:nvPr/>
        </p:nvSpPr>
        <p:spPr>
          <a:xfrm>
            <a:off x="5334402" y="4467269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103470" y="4373700"/>
            <a:ext cx="2157179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Расширение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соцпакета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удаленный контроль здоровья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01806" y="4373700"/>
            <a:ext cx="1660671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медпомощи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ounded Rectangle 41"/>
          <p:cNvSpPr/>
          <p:nvPr/>
        </p:nvSpPr>
        <p:spPr>
          <a:xfrm>
            <a:off x="929507" y="5030832"/>
            <a:ext cx="6594072" cy="59068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42"/>
          <p:cNvSpPr/>
          <p:nvPr/>
        </p:nvSpPr>
        <p:spPr>
          <a:xfrm>
            <a:off x="906647" y="4999153"/>
            <a:ext cx="6594072" cy="59068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107417" y="5121971"/>
            <a:ext cx="1599526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Спорт и инфраструктура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52"/>
          <p:cNvSpPr/>
          <p:nvPr/>
        </p:nvSpPr>
        <p:spPr>
          <a:xfrm>
            <a:off x="2983999" y="5136441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53"/>
          <p:cNvSpPr/>
          <p:nvPr/>
        </p:nvSpPr>
        <p:spPr>
          <a:xfrm>
            <a:off x="5340026" y="5126764"/>
            <a:ext cx="45719" cy="340393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106181" y="5016092"/>
            <a:ext cx="2157179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Возмещение затрат на спорт, обновление спортзалов, спартакиады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601805" y="5065118"/>
            <a:ext cx="1660671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Вовлеченность сотрудников в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ЗОЖ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29" y="2404317"/>
            <a:ext cx="590632" cy="619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4" y="3052513"/>
            <a:ext cx="600159" cy="619211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00" y="3676724"/>
            <a:ext cx="590632" cy="638264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00" y="4338835"/>
            <a:ext cx="590632" cy="63826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87" y="5016092"/>
            <a:ext cx="562053" cy="581106"/>
          </a:xfrm>
          <a:prstGeom prst="rect">
            <a:avLst/>
          </a:prstGeom>
        </p:spPr>
      </p:pic>
      <p:sp>
        <p:nvSpPr>
          <p:cNvPr id="104" name="Rounded Rectangle 38"/>
          <p:cNvSpPr/>
          <p:nvPr/>
        </p:nvSpPr>
        <p:spPr>
          <a:xfrm>
            <a:off x="566928" y="5943600"/>
            <a:ext cx="11064240" cy="548640"/>
          </a:xfrm>
          <a:prstGeom prst="roundRect">
            <a:avLst/>
          </a:prstGeom>
          <a:solidFill>
            <a:srgbClr val="1C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024056" y="5957710"/>
            <a:ext cx="5792751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Хартия «Здоровье 360» (подписана в мае 2024 г.)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738" y="6008341"/>
            <a:ext cx="342948" cy="419158"/>
          </a:xfrm>
          <a:prstGeom prst="rect">
            <a:avLst/>
          </a:prstGeom>
        </p:spPr>
      </p:pic>
      <p:sp>
        <p:nvSpPr>
          <p:cNvPr id="109" name="Прямоугольник 108"/>
          <p:cNvSpPr/>
          <p:nvPr/>
        </p:nvSpPr>
        <p:spPr>
          <a:xfrm>
            <a:off x="7738372" y="6008341"/>
            <a:ext cx="643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</a:t>
            </a:r>
            <a:endParaRPr lang="en-US" sz="2000" dirty="0"/>
          </a:p>
        </p:txBody>
      </p:sp>
      <p:pic>
        <p:nvPicPr>
          <p:cNvPr id="110" name="Image 0" descr="/mnt/data/forum_men_photo_clean.png"/>
          <p:cNvPicPr>
            <a:picLocks noChangeAspect="1"/>
          </p:cNvPicPr>
          <p:nvPr/>
        </p:nvPicPr>
        <p:blipFill>
          <a:blip r:embed="rId8"/>
          <a:srcRect t="1341" b="1341"/>
          <a:stretch/>
        </p:blipFill>
        <p:spPr>
          <a:xfrm>
            <a:off x="8088159" y="985307"/>
            <a:ext cx="2999232" cy="2176272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456" y="3235417"/>
            <a:ext cx="3663513" cy="23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6"/>
          <p:cNvSpPr/>
          <p:nvPr/>
        </p:nvSpPr>
        <p:spPr>
          <a:xfrm>
            <a:off x="10378440" y="201168"/>
            <a:ext cx="14630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50" i="1" dirty="0">
                <a:solidFill>
                  <a:srgbClr val="FFFFFF">
                    <a:alpha val="88000"/>
                  </a:srgb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июньская версия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8887968" y="950976"/>
            <a:ext cx="2926080" cy="2926080"/>
          </a:xfrm>
          <a:prstGeom prst="ellipse">
            <a:avLst/>
          </a:prstGeom>
          <a:solidFill>
            <a:srgbClr val="F4FAF3"/>
          </a:solidFill>
          <a:ln w="12700">
            <a:solidFill>
              <a:srgbClr val="F4FAF3">
                <a:alpha val="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8430768" y="3593592"/>
            <a:ext cx="3611880" cy="2999232"/>
          </a:xfrm>
          <a:prstGeom prst="ellipse">
            <a:avLst/>
          </a:prstGeom>
          <a:solidFill>
            <a:srgbClr val="F4FAF3"/>
          </a:solidFill>
          <a:ln w="12700">
            <a:solidFill>
              <a:srgbClr val="F4FAF3">
                <a:alpha val="0"/>
              </a:srgbClr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5440680" y="1325880"/>
            <a:ext cx="0" cy="4526280"/>
          </a:xfrm>
          <a:prstGeom prst="line">
            <a:avLst/>
          </a:prstGeom>
          <a:noFill/>
          <a:ln w="17780">
            <a:solidFill>
              <a:srgbClr val="D6E7D4">
                <a:alpha val="90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11480" y="1005840"/>
            <a:ext cx="6903720" cy="9875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135B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Спорт и здоровый</a:t>
            </a:r>
            <a:endParaRPr lang="en-US" sz="3500" dirty="0"/>
          </a:p>
          <a:p>
            <a:pPr marL="0" indent="0">
              <a:buNone/>
            </a:pPr>
            <a:r>
              <a:rPr lang="en-US" sz="3500" b="1" dirty="0">
                <a:solidFill>
                  <a:srgbClr val="135B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 жизни</a:t>
            </a:r>
            <a:endParaRPr lang="en-US" sz="3500" dirty="0"/>
          </a:p>
        </p:txBody>
      </p:sp>
      <p:sp>
        <p:nvSpPr>
          <p:cNvPr id="13" name="Text 11"/>
          <p:cNvSpPr/>
          <p:nvPr/>
        </p:nvSpPr>
        <p:spPr>
          <a:xfrm>
            <a:off x="475488" y="2157984"/>
            <a:ext cx="589788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Корпоративный спорт как часть культуры здоровья университета</a:t>
            </a:r>
            <a:endParaRPr lang="en-US" sz="1420" dirty="0"/>
          </a:p>
        </p:txBody>
      </p:sp>
      <p:sp>
        <p:nvSpPr>
          <p:cNvPr id="14" name="Shape 12"/>
          <p:cNvSpPr/>
          <p:nvPr/>
        </p:nvSpPr>
        <p:spPr>
          <a:xfrm>
            <a:off x="475488" y="2615184"/>
            <a:ext cx="1865376" cy="310896"/>
          </a:xfrm>
          <a:prstGeom prst="roundRect">
            <a:avLst>
              <a:gd name="adj" fmla="val 17647"/>
            </a:avLst>
          </a:prstGeom>
          <a:solidFill>
            <a:srgbClr val="EAF4E9"/>
          </a:solidFill>
          <a:ln w="12700">
            <a:solidFill>
              <a:srgbClr val="EAF4E9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58368" y="2679192"/>
            <a:ext cx="1499616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70" b="1" dirty="0">
                <a:solidFill>
                  <a:srgbClr val="135B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меры</a:t>
            </a:r>
            <a:endParaRPr lang="en-US" sz="1070" dirty="0"/>
          </a:p>
        </p:txBody>
      </p:sp>
      <p:sp>
        <p:nvSpPr>
          <p:cNvPr id="16" name="Shape 14"/>
          <p:cNvSpPr/>
          <p:nvPr/>
        </p:nvSpPr>
        <p:spPr>
          <a:xfrm>
            <a:off x="502920" y="3127248"/>
            <a:ext cx="201168" cy="201168"/>
          </a:xfrm>
          <a:prstGeom prst="ellipse">
            <a:avLst/>
          </a:prstGeom>
          <a:solidFill>
            <a:srgbClr val="1F6B35"/>
          </a:solidFill>
          <a:ln w="12700">
            <a:solidFill>
              <a:srgbClr val="1F6B35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39496" y="3140964"/>
            <a:ext cx="12801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4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</a:t>
            </a:r>
            <a:endParaRPr lang="en-US" sz="740" dirty="0"/>
          </a:p>
        </p:txBody>
      </p:sp>
      <p:sp>
        <p:nvSpPr>
          <p:cNvPr id="18" name="Text 16"/>
          <p:cNvSpPr/>
          <p:nvPr/>
        </p:nvSpPr>
        <p:spPr>
          <a:xfrm>
            <a:off x="804672" y="3072384"/>
            <a:ext cx="43708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Возмещение расходов на спорт</a:t>
            </a:r>
            <a:endParaRPr lang="en-US" sz="1260" dirty="0"/>
          </a:p>
        </p:txBody>
      </p:sp>
      <p:sp>
        <p:nvSpPr>
          <p:cNvPr id="19" name="Text 17"/>
          <p:cNvSpPr/>
          <p:nvPr/>
        </p:nvSpPr>
        <p:spPr>
          <a:xfrm>
            <a:off x="804672" y="3328416"/>
            <a:ext cx="44348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80" dirty="0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посещение спорткомплексов: бассейн, тренажерные залы</a:t>
            </a:r>
            <a:endParaRPr lang="en-US" sz="1080" dirty="0"/>
          </a:p>
        </p:txBody>
      </p:sp>
      <p:sp>
        <p:nvSpPr>
          <p:cNvPr id="20" name="Shape 18"/>
          <p:cNvSpPr/>
          <p:nvPr/>
        </p:nvSpPr>
        <p:spPr>
          <a:xfrm>
            <a:off x="502920" y="3776472"/>
            <a:ext cx="201168" cy="201168"/>
          </a:xfrm>
          <a:prstGeom prst="ellipse">
            <a:avLst/>
          </a:prstGeom>
          <a:solidFill>
            <a:srgbClr val="1F6B35"/>
          </a:solidFill>
          <a:ln w="12700">
            <a:solidFill>
              <a:srgbClr val="1F6B35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39496" y="3790188"/>
            <a:ext cx="12801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4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</a:t>
            </a:r>
            <a:endParaRPr lang="en-US" sz="740" dirty="0"/>
          </a:p>
        </p:txBody>
      </p:sp>
      <p:sp>
        <p:nvSpPr>
          <p:cNvPr id="22" name="Text 20"/>
          <p:cNvSpPr/>
          <p:nvPr/>
        </p:nvSpPr>
        <p:spPr>
          <a:xfrm>
            <a:off x="804672" y="3721608"/>
            <a:ext cx="43708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Производственная гимнастика</a:t>
            </a:r>
            <a:endParaRPr lang="en-US" sz="1260" dirty="0"/>
          </a:p>
        </p:txBody>
      </p:sp>
      <p:sp>
        <p:nvSpPr>
          <p:cNvPr id="23" name="Text 21"/>
          <p:cNvSpPr/>
          <p:nvPr/>
        </p:nvSpPr>
        <p:spPr>
          <a:xfrm>
            <a:off x="804672" y="3977640"/>
            <a:ext cx="44348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80" dirty="0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короткие активные паузы и упражнения на рабочих местах</a:t>
            </a:r>
            <a:endParaRPr lang="en-US" sz="1080" dirty="0"/>
          </a:p>
        </p:txBody>
      </p:sp>
      <p:sp>
        <p:nvSpPr>
          <p:cNvPr id="24" name="Shape 22"/>
          <p:cNvSpPr/>
          <p:nvPr/>
        </p:nvSpPr>
        <p:spPr>
          <a:xfrm>
            <a:off x="502920" y="4425696"/>
            <a:ext cx="201168" cy="201168"/>
          </a:xfrm>
          <a:prstGeom prst="ellipse">
            <a:avLst/>
          </a:prstGeom>
          <a:solidFill>
            <a:srgbClr val="1F6B35"/>
          </a:solidFill>
          <a:ln w="12700">
            <a:solidFill>
              <a:srgbClr val="1F6B35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39496" y="4439412"/>
            <a:ext cx="12801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4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</a:t>
            </a:r>
            <a:endParaRPr lang="en-US" sz="740" dirty="0"/>
          </a:p>
        </p:txBody>
      </p:sp>
      <p:sp>
        <p:nvSpPr>
          <p:cNvPr id="26" name="Text 24"/>
          <p:cNvSpPr/>
          <p:nvPr/>
        </p:nvSpPr>
        <p:spPr>
          <a:xfrm>
            <a:off x="804672" y="4370832"/>
            <a:ext cx="43708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Обновление спортивной инфраструктуры</a:t>
            </a:r>
            <a:endParaRPr lang="en-US" sz="1260" dirty="0"/>
          </a:p>
        </p:txBody>
      </p:sp>
      <p:sp>
        <p:nvSpPr>
          <p:cNvPr id="27" name="Text 25"/>
          <p:cNvSpPr/>
          <p:nvPr/>
        </p:nvSpPr>
        <p:spPr>
          <a:xfrm>
            <a:off x="804672" y="4626864"/>
            <a:ext cx="44348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80" dirty="0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спортивные залы и </a:t>
            </a:r>
            <a:r>
              <a:rPr lang="en-US" sz="1080" dirty="0" err="1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уголки</a:t>
            </a:r>
            <a:r>
              <a:rPr lang="en-US" sz="1080" dirty="0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80" dirty="0" err="1" smtClean="0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здоровь</a:t>
            </a:r>
            <a:r>
              <a:rPr lang="ru-RU" sz="1080" smtClean="0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</a:t>
            </a:r>
            <a:endParaRPr lang="en-US" sz="1080" dirty="0"/>
          </a:p>
        </p:txBody>
      </p:sp>
      <p:sp>
        <p:nvSpPr>
          <p:cNvPr id="28" name="Shape 26"/>
          <p:cNvSpPr/>
          <p:nvPr/>
        </p:nvSpPr>
        <p:spPr>
          <a:xfrm>
            <a:off x="502920" y="5074920"/>
            <a:ext cx="201168" cy="201168"/>
          </a:xfrm>
          <a:prstGeom prst="ellipse">
            <a:avLst/>
          </a:prstGeom>
          <a:solidFill>
            <a:srgbClr val="1F6B35"/>
          </a:solidFill>
          <a:ln w="12700">
            <a:solidFill>
              <a:srgbClr val="1F6B35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539496" y="5088636"/>
            <a:ext cx="128016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4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</a:t>
            </a:r>
            <a:endParaRPr lang="en-US" sz="740" dirty="0"/>
          </a:p>
        </p:txBody>
      </p:sp>
      <p:sp>
        <p:nvSpPr>
          <p:cNvPr id="30" name="Text 28"/>
          <p:cNvSpPr/>
          <p:nvPr/>
        </p:nvSpPr>
        <p:spPr>
          <a:xfrm>
            <a:off x="804672" y="5020056"/>
            <a:ext cx="43708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Спартакиады и корпоративные старты</a:t>
            </a:r>
            <a:endParaRPr lang="en-US" sz="1260" dirty="0"/>
          </a:p>
        </p:txBody>
      </p:sp>
      <p:sp>
        <p:nvSpPr>
          <p:cNvPr id="31" name="Text 29"/>
          <p:cNvSpPr/>
          <p:nvPr/>
        </p:nvSpPr>
        <p:spPr>
          <a:xfrm>
            <a:off x="804672" y="5276088"/>
            <a:ext cx="44348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80" dirty="0">
                <a:solidFill>
                  <a:srgbClr val="56565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командного участия и регулярных соревнований</a:t>
            </a:r>
            <a:endParaRPr lang="en-US" sz="1080" dirty="0"/>
          </a:p>
        </p:txBody>
      </p:sp>
      <p:sp>
        <p:nvSpPr>
          <p:cNvPr id="32" name="Shape 30"/>
          <p:cNvSpPr/>
          <p:nvPr/>
        </p:nvSpPr>
        <p:spPr>
          <a:xfrm>
            <a:off x="475488" y="5897880"/>
            <a:ext cx="4800600" cy="484632"/>
          </a:xfrm>
          <a:prstGeom prst="roundRect">
            <a:avLst>
              <a:gd name="adj" fmla="val 15094"/>
            </a:avLst>
          </a:prstGeom>
          <a:solidFill>
            <a:srgbClr val="EAF4E9"/>
          </a:solidFill>
          <a:ln w="12700">
            <a:solidFill>
              <a:srgbClr val="D8EAD6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475488" y="5897880"/>
            <a:ext cx="73152" cy="484632"/>
          </a:xfrm>
          <a:prstGeom prst="rect">
            <a:avLst/>
          </a:prstGeom>
          <a:solidFill>
            <a:srgbClr val="1F6B35"/>
          </a:solidFill>
          <a:ln w="12700">
            <a:solidFill>
              <a:srgbClr val="1F6B35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658368" y="6035040"/>
            <a:ext cx="44348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40" b="1" dirty="0">
                <a:solidFill>
                  <a:srgbClr val="135B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Спорт — это энергия, командный дух и снижение стресса</a:t>
            </a:r>
            <a:endParaRPr lang="en-US" sz="1140" dirty="0"/>
          </a:p>
        </p:txBody>
      </p:sp>
      <p:pic>
        <p:nvPicPr>
          <p:cNvPr id="35" name="Image 0" descr="/mnt/data/raft_circ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064" y="1243584"/>
            <a:ext cx="2084832" cy="2084832"/>
          </a:xfrm>
          <a:prstGeom prst="rect">
            <a:avLst/>
          </a:prstGeom>
        </p:spPr>
      </p:pic>
      <p:sp>
        <p:nvSpPr>
          <p:cNvPr id="36" name="Shape 33"/>
          <p:cNvSpPr/>
          <p:nvPr/>
        </p:nvSpPr>
        <p:spPr>
          <a:xfrm>
            <a:off x="9646920" y="3118104"/>
            <a:ext cx="1975104" cy="310896"/>
          </a:xfrm>
          <a:prstGeom prst="roundRect">
            <a:avLst>
              <a:gd name="adj" fmla="val 17647"/>
            </a:avLst>
          </a:prstGeom>
          <a:solidFill>
            <a:srgbClr val="FFFFFF">
              <a:alpha val="96000"/>
            </a:srgbClr>
          </a:solidFill>
          <a:ln w="12700">
            <a:solidFill>
              <a:srgbClr val="D8EAD6"/>
            </a:solidFill>
            <a:prstDash val="solid"/>
          </a:ln>
        </p:spPr>
      </p:sp>
      <p:sp>
        <p:nvSpPr>
          <p:cNvPr id="37" name="Text 34"/>
          <p:cNvSpPr/>
          <p:nvPr/>
        </p:nvSpPr>
        <p:spPr>
          <a:xfrm>
            <a:off x="9774936" y="3200400"/>
            <a:ext cx="173736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135B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Активный отдых</a:t>
            </a:r>
            <a:endParaRPr lang="en-US" sz="950" dirty="0"/>
          </a:p>
        </p:txBody>
      </p:sp>
      <p:pic>
        <p:nvPicPr>
          <p:cNvPr id="38" name="Image 1" descr="/mnt/data/tug_circ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984" y="3822192"/>
            <a:ext cx="2542032" cy="2542032"/>
          </a:xfrm>
          <a:prstGeom prst="rect">
            <a:avLst/>
          </a:prstGeom>
        </p:spPr>
      </p:pic>
      <p:sp>
        <p:nvSpPr>
          <p:cNvPr id="39" name="Shape 35"/>
          <p:cNvSpPr/>
          <p:nvPr/>
        </p:nvSpPr>
        <p:spPr>
          <a:xfrm>
            <a:off x="9125712" y="6208776"/>
            <a:ext cx="2276856" cy="310896"/>
          </a:xfrm>
          <a:prstGeom prst="roundRect">
            <a:avLst>
              <a:gd name="adj" fmla="val 17647"/>
            </a:avLst>
          </a:prstGeom>
          <a:solidFill>
            <a:srgbClr val="FFFFFF">
              <a:alpha val="96000"/>
            </a:srgbClr>
          </a:solidFill>
          <a:ln w="12700">
            <a:solidFill>
              <a:srgbClr val="D8EAD6"/>
            </a:solidFill>
            <a:prstDash val="solid"/>
          </a:ln>
        </p:spPr>
      </p:sp>
      <p:sp>
        <p:nvSpPr>
          <p:cNvPr id="40" name="Text 36"/>
          <p:cNvSpPr/>
          <p:nvPr/>
        </p:nvSpPr>
        <p:spPr>
          <a:xfrm>
            <a:off x="9226296" y="6291072"/>
            <a:ext cx="2075688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20" b="1" dirty="0">
                <a:solidFill>
                  <a:srgbClr val="135B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Командные соревнования</a:t>
            </a:r>
            <a:endParaRPr lang="en-US" sz="920" dirty="0"/>
          </a:p>
        </p:txBody>
      </p:sp>
      <p:sp>
        <p:nvSpPr>
          <p:cNvPr id="41" name="Shape 37"/>
          <p:cNvSpPr/>
          <p:nvPr/>
        </p:nvSpPr>
        <p:spPr>
          <a:xfrm>
            <a:off x="5824728" y="4078224"/>
            <a:ext cx="3429000" cy="2267712"/>
          </a:xfrm>
          <a:prstGeom prst="roundRect">
            <a:avLst>
              <a:gd name="adj" fmla="val 4032"/>
            </a:avLst>
          </a:prstGeom>
          <a:solidFill>
            <a:srgbClr val="FFFFFF"/>
          </a:solidFill>
          <a:ln w="10160">
            <a:solidFill>
              <a:srgbClr val="E5E5E5">
                <a:alpha val="90000"/>
              </a:srgbClr>
            </a:solidFill>
            <a:prstDash val="solid"/>
          </a:ln>
          <a:effectLst>
            <a:outerShdw blurRad="19050" dist="50800" dir="2700000" algn="bl" rotWithShape="0">
              <a:srgbClr val="000000">
                <a:alpha val="12000"/>
              </a:srgbClr>
            </a:outerShdw>
          </a:effectLst>
        </p:spPr>
      </p:sp>
      <p:pic>
        <p:nvPicPr>
          <p:cNvPr id="42" name="Image 2" descr="/mnt/data/game_roun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456" y="4187952"/>
            <a:ext cx="3209544" cy="2011680"/>
          </a:xfrm>
          <a:prstGeom prst="rect">
            <a:avLst/>
          </a:prstGeom>
        </p:spPr>
      </p:pic>
      <p:sp>
        <p:nvSpPr>
          <p:cNvPr id="45" name="Shape 40"/>
          <p:cNvSpPr/>
          <p:nvPr/>
        </p:nvSpPr>
        <p:spPr>
          <a:xfrm>
            <a:off x="411480" y="6656832"/>
            <a:ext cx="11365992" cy="0"/>
          </a:xfrm>
          <a:prstGeom prst="line">
            <a:avLst/>
          </a:prstGeom>
          <a:noFill/>
          <a:ln w="8890">
            <a:solidFill>
              <a:srgbClr val="DDEBDD"/>
            </a:solidFill>
            <a:prstDash val="solid"/>
          </a:ln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472" y="1431036"/>
            <a:ext cx="209952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55680" y="73152"/>
            <a:ext cx="777240" cy="320040"/>
          </a:xfrm>
          <a:prstGeom prst="ellipse">
            <a:avLst/>
          </a:prstGeom>
          <a:solidFill>
            <a:srgbClr val="5B97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20040" y="841248"/>
            <a:ext cx="11475720" cy="960120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3400" b="1" dirty="0" err="1">
                <a:solidFill>
                  <a:srgbClr val="115F30"/>
                </a:solidFill>
                <a:latin typeface="Arial"/>
              </a:rPr>
              <a:t>Результаты</a:t>
            </a:r>
            <a:r>
              <a:rPr sz="3400" b="1" dirty="0">
                <a:solidFill>
                  <a:srgbClr val="115F30"/>
                </a:solidFill>
                <a:latin typeface="Arial"/>
              </a:rPr>
              <a:t> </a:t>
            </a:r>
            <a:r>
              <a:rPr sz="3400" b="1" dirty="0" err="1">
                <a:solidFill>
                  <a:srgbClr val="115F30"/>
                </a:solidFill>
                <a:latin typeface="Arial"/>
              </a:rPr>
              <a:t>программы</a:t>
            </a:r>
            <a:r>
              <a:rPr sz="3400" b="1" dirty="0">
                <a:solidFill>
                  <a:srgbClr val="115F30"/>
                </a:solidFill>
                <a:latin typeface="Arial"/>
              </a:rPr>
              <a:t>: </a:t>
            </a:r>
            <a:r>
              <a:rPr sz="3400" b="1" dirty="0" err="1">
                <a:solidFill>
                  <a:srgbClr val="115F30"/>
                </a:solidFill>
                <a:latin typeface="Arial"/>
              </a:rPr>
              <a:t>влияние</a:t>
            </a:r>
            <a:r>
              <a:rPr sz="3400" b="1" dirty="0">
                <a:solidFill>
                  <a:srgbClr val="115F30"/>
                </a:solidFill>
                <a:latin typeface="Arial"/>
              </a:rPr>
              <a:t> </a:t>
            </a:r>
            <a:r>
              <a:rPr sz="3400" b="1" dirty="0" err="1">
                <a:solidFill>
                  <a:srgbClr val="115F30"/>
                </a:solidFill>
                <a:latin typeface="Arial"/>
              </a:rPr>
              <a:t>на</a:t>
            </a:r>
            <a:r>
              <a:rPr sz="3400" b="1" dirty="0">
                <a:solidFill>
                  <a:srgbClr val="115F30"/>
                </a:solidFill>
                <a:latin typeface="Arial"/>
              </a:rPr>
              <a:t>
</a:t>
            </a:r>
            <a:r>
              <a:rPr sz="3400" b="1" dirty="0" err="1">
                <a:solidFill>
                  <a:srgbClr val="115F30"/>
                </a:solidFill>
                <a:latin typeface="Arial"/>
              </a:rPr>
              <a:t>производственную</a:t>
            </a:r>
            <a:r>
              <a:rPr sz="3400" b="1" dirty="0">
                <a:solidFill>
                  <a:srgbClr val="115F30"/>
                </a:solidFill>
                <a:latin typeface="Arial"/>
              </a:rPr>
              <a:t> </a:t>
            </a:r>
            <a:r>
              <a:rPr sz="3400" b="1" dirty="0" err="1">
                <a:solidFill>
                  <a:srgbClr val="115F30"/>
                </a:solidFill>
                <a:latin typeface="Arial"/>
              </a:rPr>
              <a:t>деятельность</a:t>
            </a:r>
            <a:endParaRPr sz="3400" b="1" dirty="0">
              <a:solidFill>
                <a:srgbClr val="115F30"/>
              </a:solidFill>
              <a:latin typeface="Arial"/>
            </a:endParaRPr>
          </a:p>
        </p:txBody>
      </p:sp>
      <p:cxnSp>
        <p:nvCxnSpPr>
          <p:cNvPr id="10" name="Connector 9"/>
          <p:cNvCxnSpPr/>
          <p:nvPr/>
        </p:nvCxnSpPr>
        <p:spPr>
          <a:xfrm>
            <a:off x="329184" y="1956816"/>
            <a:ext cx="841248" cy="0"/>
          </a:xfrm>
          <a:prstGeom prst="line">
            <a:avLst/>
          </a:prstGeom>
          <a:ln w="38100">
            <a:solidFill>
              <a:srgbClr val="115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20040" y="2176272"/>
            <a:ext cx="2743200" cy="239572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8E2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1124712" y="2423160"/>
            <a:ext cx="1828800" cy="228600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1250" b="1">
                <a:solidFill>
                  <a:srgbClr val="115F30"/>
                </a:solidFill>
                <a:latin typeface="Arial"/>
              </a:rPr>
              <a:t>I группа здоровья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928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464646"/>
                </a:solidFill>
                <a:latin typeface="Arial"/>
              </a:rPr>
              <a:t>4,8%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040" y="2889504"/>
            <a:ext cx="256032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600" b="1" dirty="0">
                <a:solidFill>
                  <a:srgbClr val="1F1F1F"/>
                </a:solidFill>
                <a:latin typeface="Arial"/>
              </a:rPr>
              <a:t>→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64792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115F30"/>
                </a:solidFill>
                <a:latin typeface="Arial"/>
              </a:rPr>
              <a:t>8,6%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" y="3236976"/>
            <a:ext cx="182880" cy="146304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%</a:t>
            </a:r>
          </a:p>
        </p:txBody>
      </p:sp>
      <p:cxnSp>
        <p:nvCxnSpPr>
          <p:cNvPr id="19" name="Connector 18"/>
          <p:cNvCxnSpPr/>
          <p:nvPr/>
        </p:nvCxnSpPr>
        <p:spPr>
          <a:xfrm>
            <a:off x="731520" y="3383280"/>
            <a:ext cx="0" cy="749808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 19"/>
          <p:cNvCxnSpPr/>
          <p:nvPr/>
        </p:nvCxnSpPr>
        <p:spPr>
          <a:xfrm>
            <a:off x="731520" y="4133088"/>
            <a:ext cx="1298447" cy="0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5488" y="4069080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5488" y="3694176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5</a:t>
            </a:r>
          </a:p>
        </p:txBody>
      </p:sp>
      <p:cxnSp>
        <p:nvCxnSpPr>
          <p:cNvPr id="23" name="Connector 22"/>
          <p:cNvCxnSpPr/>
          <p:nvPr/>
        </p:nvCxnSpPr>
        <p:spPr>
          <a:xfrm>
            <a:off x="704088" y="3758184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488" y="3319272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10</a:t>
            </a:r>
          </a:p>
        </p:txBody>
      </p:sp>
      <p:cxnSp>
        <p:nvCxnSpPr>
          <p:cNvPr id="25" name="Connector 24"/>
          <p:cNvCxnSpPr/>
          <p:nvPr/>
        </p:nvCxnSpPr>
        <p:spPr>
          <a:xfrm>
            <a:off x="704088" y="3383280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005840" y="3773180"/>
            <a:ext cx="256032" cy="359907"/>
          </a:xfrm>
          <a:prstGeom prst="rect">
            <a:avLst/>
          </a:prstGeom>
          <a:solidFill>
            <a:srgbClr val="9797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ectangle 26"/>
          <p:cNvSpPr/>
          <p:nvPr/>
        </p:nvSpPr>
        <p:spPr>
          <a:xfrm>
            <a:off x="1572768" y="3488253"/>
            <a:ext cx="256032" cy="644834"/>
          </a:xfrm>
          <a:prstGeom prst="rect">
            <a:avLst/>
          </a:prstGeom>
          <a:solidFill>
            <a:srgbClr val="2384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941832" y="3590300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4,8%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08760" y="3305373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8,6%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9536" y="4178808"/>
            <a:ext cx="585216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2024
(было)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80744" y="4178808"/>
            <a:ext cx="694944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2025–2026
(стало)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13432" y="3675887"/>
            <a:ext cx="713232" cy="475488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400" b="1">
                <a:solidFill>
                  <a:srgbClr val="115F30"/>
                </a:solidFill>
                <a:latin typeface="Arial"/>
              </a:rPr>
              <a:t>+3,8
п.п.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27832" y="2176272"/>
            <a:ext cx="2743200" cy="239572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8E2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4032504" y="2423160"/>
            <a:ext cx="1828800" cy="228600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1250" b="1">
                <a:solidFill>
                  <a:srgbClr val="115F30"/>
                </a:solidFill>
                <a:latin typeface="Arial"/>
              </a:rPr>
              <a:t>III группа здоровья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74720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464646"/>
                </a:solidFill>
                <a:latin typeface="Arial"/>
              </a:rPr>
              <a:t>43,4%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70832" y="2889504"/>
            <a:ext cx="256032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600" b="1">
                <a:solidFill>
                  <a:srgbClr val="1F1F1F"/>
                </a:solidFill>
                <a:latin typeface="Arial"/>
              </a:rPr>
              <a:t>→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72584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115F30"/>
                </a:solidFill>
                <a:latin typeface="Arial"/>
              </a:rPr>
              <a:t>30,2%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10712" y="3236976"/>
            <a:ext cx="182880" cy="146304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%</a:t>
            </a:r>
          </a:p>
        </p:txBody>
      </p:sp>
      <p:cxnSp>
        <p:nvCxnSpPr>
          <p:cNvPr id="41" name="Connector 40"/>
          <p:cNvCxnSpPr/>
          <p:nvPr/>
        </p:nvCxnSpPr>
        <p:spPr>
          <a:xfrm>
            <a:off x="3639312" y="3383280"/>
            <a:ext cx="0" cy="749808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 41"/>
          <p:cNvCxnSpPr/>
          <p:nvPr/>
        </p:nvCxnSpPr>
        <p:spPr>
          <a:xfrm>
            <a:off x="3639312" y="4133088"/>
            <a:ext cx="1298448" cy="0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383280" y="4069080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83280" y="3694176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30</a:t>
            </a:r>
          </a:p>
        </p:txBody>
      </p:sp>
      <p:cxnSp>
        <p:nvCxnSpPr>
          <p:cNvPr id="45" name="Connector 44"/>
          <p:cNvCxnSpPr/>
          <p:nvPr/>
        </p:nvCxnSpPr>
        <p:spPr>
          <a:xfrm>
            <a:off x="3611880" y="3758184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383280" y="3319272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60</a:t>
            </a:r>
          </a:p>
        </p:txBody>
      </p:sp>
      <p:cxnSp>
        <p:nvCxnSpPr>
          <p:cNvPr id="47" name="Connector 46"/>
          <p:cNvCxnSpPr/>
          <p:nvPr/>
        </p:nvCxnSpPr>
        <p:spPr>
          <a:xfrm>
            <a:off x="3611880" y="3383280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913632" y="3590726"/>
            <a:ext cx="256032" cy="542361"/>
          </a:xfrm>
          <a:prstGeom prst="rect">
            <a:avLst/>
          </a:prstGeom>
          <a:solidFill>
            <a:srgbClr val="9797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9" name="Rectangle 48"/>
          <p:cNvSpPr/>
          <p:nvPr/>
        </p:nvSpPr>
        <p:spPr>
          <a:xfrm>
            <a:off x="4480560" y="3755684"/>
            <a:ext cx="256032" cy="377403"/>
          </a:xfrm>
          <a:prstGeom prst="rect">
            <a:avLst/>
          </a:prstGeom>
          <a:solidFill>
            <a:srgbClr val="2384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0" name="TextBox 49"/>
          <p:cNvSpPr txBox="1"/>
          <p:nvPr/>
        </p:nvSpPr>
        <p:spPr>
          <a:xfrm>
            <a:off x="3849624" y="3407846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43,4%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16552" y="3572804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30,2%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767328" y="4178808"/>
            <a:ext cx="585216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2024
(было)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88536" y="4178808"/>
            <a:ext cx="694944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2025–2026
(стало)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21224" y="3675887"/>
            <a:ext cx="713232" cy="475488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400" b="1">
                <a:solidFill>
                  <a:srgbClr val="115F30"/>
                </a:solidFill>
                <a:latin typeface="Arial"/>
              </a:rPr>
              <a:t>−13,2
п.п.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135624" y="2176272"/>
            <a:ext cx="2743200" cy="239572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8E2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Oval 55"/>
          <p:cNvSpPr/>
          <p:nvPr/>
        </p:nvSpPr>
        <p:spPr>
          <a:xfrm>
            <a:off x="6293358" y="2272094"/>
            <a:ext cx="557784" cy="521208"/>
          </a:xfrm>
          <a:prstGeom prst="ellipse">
            <a:avLst/>
          </a:prstGeom>
          <a:solidFill>
            <a:srgbClr val="115F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6348222" y="2255901"/>
            <a:ext cx="448056" cy="502920"/>
          </a:xfrm>
          <a:prstGeom prst="rect">
            <a:avLst/>
          </a:prstGeom>
          <a:noFill/>
        </p:spPr>
        <p:txBody>
          <a:bodyPr wrap="none" lIns="12700" tIns="0" rIns="12700" bIns="0" anchor="ctr">
            <a:spAutoFit/>
          </a:bodyPr>
          <a:lstStyle/>
          <a:p>
            <a:pPr algn="ctr"/>
            <a:r>
              <a:rPr sz="1700" b="1" dirty="0">
                <a:solidFill>
                  <a:srgbClr val="FFFFFF"/>
                </a:solidFill>
                <a:latin typeface="Arial"/>
              </a:rPr>
              <a:t>kg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940296" y="2423160"/>
            <a:ext cx="1828800" cy="228600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1250" b="1">
                <a:solidFill>
                  <a:srgbClr val="115F30"/>
                </a:solidFill>
                <a:latin typeface="Arial"/>
              </a:rPr>
              <a:t>Ожирение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82512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464646"/>
                </a:solidFill>
                <a:latin typeface="Arial"/>
              </a:rPr>
              <a:t>28,0%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278624" y="2889504"/>
            <a:ext cx="256032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600" b="1">
                <a:solidFill>
                  <a:srgbClr val="1F1F1F"/>
                </a:solidFill>
                <a:latin typeface="Arial"/>
              </a:rPr>
              <a:t>→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580375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115F30"/>
                </a:solidFill>
                <a:latin typeface="Arial"/>
              </a:rPr>
              <a:t>22,5%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18504" y="3236976"/>
            <a:ext cx="182880" cy="146304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%</a:t>
            </a:r>
          </a:p>
        </p:txBody>
      </p:sp>
      <p:cxnSp>
        <p:nvCxnSpPr>
          <p:cNvPr id="63" name="Connector 62"/>
          <p:cNvCxnSpPr/>
          <p:nvPr/>
        </p:nvCxnSpPr>
        <p:spPr>
          <a:xfrm>
            <a:off x="6547104" y="3383280"/>
            <a:ext cx="0" cy="749808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or 63"/>
          <p:cNvCxnSpPr/>
          <p:nvPr/>
        </p:nvCxnSpPr>
        <p:spPr>
          <a:xfrm>
            <a:off x="6547104" y="4133088"/>
            <a:ext cx="1298448" cy="0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291072" y="4069080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91072" y="3694176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20</a:t>
            </a:r>
          </a:p>
        </p:txBody>
      </p:sp>
      <p:cxnSp>
        <p:nvCxnSpPr>
          <p:cNvPr id="67" name="Connector 66"/>
          <p:cNvCxnSpPr/>
          <p:nvPr/>
        </p:nvCxnSpPr>
        <p:spPr>
          <a:xfrm>
            <a:off x="6519672" y="3758184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291072" y="3319272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40</a:t>
            </a:r>
          </a:p>
        </p:txBody>
      </p:sp>
      <p:cxnSp>
        <p:nvCxnSpPr>
          <p:cNvPr id="69" name="Connector 68"/>
          <p:cNvCxnSpPr/>
          <p:nvPr/>
        </p:nvCxnSpPr>
        <p:spPr>
          <a:xfrm>
            <a:off x="6519672" y="3383280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6821424" y="3608222"/>
            <a:ext cx="256032" cy="524865"/>
          </a:xfrm>
          <a:prstGeom prst="rect">
            <a:avLst/>
          </a:prstGeom>
          <a:solidFill>
            <a:srgbClr val="9797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Rectangle 70"/>
          <p:cNvSpPr/>
          <p:nvPr/>
        </p:nvSpPr>
        <p:spPr>
          <a:xfrm>
            <a:off x="7388352" y="3711321"/>
            <a:ext cx="256032" cy="421767"/>
          </a:xfrm>
          <a:prstGeom prst="rect">
            <a:avLst/>
          </a:prstGeom>
          <a:solidFill>
            <a:srgbClr val="2384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6757416" y="3425342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28,0%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324344" y="3528441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22,5%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675120" y="4178808"/>
            <a:ext cx="585216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2024
(было)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196328" y="4178808"/>
            <a:ext cx="694944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2025–2026
(стало)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129016" y="3675887"/>
            <a:ext cx="713232" cy="475488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400" b="1">
                <a:solidFill>
                  <a:srgbClr val="115F30"/>
                </a:solidFill>
                <a:latin typeface="Arial"/>
              </a:rPr>
              <a:t>−5,5
п.п.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043416" y="2176272"/>
            <a:ext cx="2743200" cy="239572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8E2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TextBox 79"/>
          <p:cNvSpPr txBox="1"/>
          <p:nvPr/>
        </p:nvSpPr>
        <p:spPr>
          <a:xfrm>
            <a:off x="9848088" y="2423160"/>
            <a:ext cx="1828800" cy="228600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1250" b="1">
                <a:solidFill>
                  <a:srgbClr val="115F30"/>
                </a:solidFill>
                <a:latin typeface="Arial"/>
              </a:rPr>
              <a:t>Курение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290304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464646"/>
                </a:solidFill>
                <a:latin typeface="Arial"/>
              </a:rPr>
              <a:t>40,2%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186416" y="2889504"/>
            <a:ext cx="256032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600" b="1">
                <a:solidFill>
                  <a:srgbClr val="1F1F1F"/>
                </a:solidFill>
                <a:latin typeface="Arial"/>
              </a:rPr>
              <a:t>→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88168" y="2889504"/>
            <a:ext cx="868680" cy="25603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550" b="1">
                <a:solidFill>
                  <a:srgbClr val="115F30"/>
                </a:solidFill>
                <a:latin typeface="Arial"/>
              </a:rPr>
              <a:t>32,6%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226296" y="3236976"/>
            <a:ext cx="182880" cy="146304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%</a:t>
            </a:r>
          </a:p>
        </p:txBody>
      </p:sp>
      <p:cxnSp>
        <p:nvCxnSpPr>
          <p:cNvPr id="85" name="Connector 84"/>
          <p:cNvCxnSpPr/>
          <p:nvPr/>
        </p:nvCxnSpPr>
        <p:spPr>
          <a:xfrm>
            <a:off x="9454896" y="3383280"/>
            <a:ext cx="0" cy="749808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or 85"/>
          <p:cNvCxnSpPr/>
          <p:nvPr/>
        </p:nvCxnSpPr>
        <p:spPr>
          <a:xfrm>
            <a:off x="9454896" y="4133088"/>
            <a:ext cx="1298448" cy="0"/>
          </a:xfrm>
          <a:prstGeom prst="line">
            <a:avLst/>
          </a:prstGeom>
          <a:ln w="1016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9198864" y="4069080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0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198864" y="3694176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30</a:t>
            </a:r>
          </a:p>
        </p:txBody>
      </p:sp>
      <p:cxnSp>
        <p:nvCxnSpPr>
          <p:cNvPr id="89" name="Connector 88"/>
          <p:cNvCxnSpPr/>
          <p:nvPr/>
        </p:nvCxnSpPr>
        <p:spPr>
          <a:xfrm>
            <a:off x="9427464" y="3758184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9198864" y="3319272"/>
            <a:ext cx="210312" cy="128016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r"/>
            <a:r>
              <a:rPr sz="700" b="0">
                <a:solidFill>
                  <a:srgbClr val="1F1F1F"/>
                </a:solidFill>
                <a:latin typeface="Arial"/>
              </a:rPr>
              <a:t>60</a:t>
            </a:r>
          </a:p>
        </p:txBody>
      </p:sp>
      <p:cxnSp>
        <p:nvCxnSpPr>
          <p:cNvPr id="91" name="Connector 90"/>
          <p:cNvCxnSpPr/>
          <p:nvPr/>
        </p:nvCxnSpPr>
        <p:spPr>
          <a:xfrm>
            <a:off x="9427464" y="3383280"/>
            <a:ext cx="54864" cy="0"/>
          </a:xfrm>
          <a:prstGeom prst="line">
            <a:avLst/>
          </a:prstGeom>
          <a:ln w="7620">
            <a:solidFill>
              <a:srgbClr val="8282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9729216" y="3630716"/>
            <a:ext cx="256032" cy="502371"/>
          </a:xfrm>
          <a:prstGeom prst="rect">
            <a:avLst/>
          </a:prstGeom>
          <a:solidFill>
            <a:srgbClr val="9797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3" name="Rectangle 92"/>
          <p:cNvSpPr/>
          <p:nvPr/>
        </p:nvSpPr>
        <p:spPr>
          <a:xfrm>
            <a:off x="10296144" y="3725692"/>
            <a:ext cx="256032" cy="407395"/>
          </a:xfrm>
          <a:prstGeom prst="rect">
            <a:avLst/>
          </a:prstGeom>
          <a:solidFill>
            <a:srgbClr val="2384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4" name="TextBox 93"/>
          <p:cNvSpPr txBox="1"/>
          <p:nvPr/>
        </p:nvSpPr>
        <p:spPr>
          <a:xfrm>
            <a:off x="9665208" y="3447836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40,2%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232136" y="3542812"/>
            <a:ext cx="457200" cy="164592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700" b="1">
                <a:solidFill>
                  <a:srgbClr val="1F1F1F"/>
                </a:solidFill>
                <a:latin typeface="Arial"/>
              </a:rPr>
              <a:t>32,6%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582912" y="4178808"/>
            <a:ext cx="585216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2024
(было)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104119" y="4178808"/>
            <a:ext cx="694944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ctr"/>
            <a:r>
              <a:rPr sz="650" b="0">
                <a:solidFill>
                  <a:srgbClr val="1F1F1F"/>
                </a:solidFill>
                <a:latin typeface="Arial"/>
              </a:rPr>
              <a:t>2025–2026
(стало)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1036808" y="3675887"/>
            <a:ext cx="713232" cy="475488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ctr"/>
            <a:r>
              <a:rPr sz="1400" b="1">
                <a:solidFill>
                  <a:srgbClr val="115F30"/>
                </a:solidFill>
                <a:latin typeface="Arial"/>
              </a:rPr>
              <a:t>−7,6
п.п.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320040" y="4919472"/>
            <a:ext cx="5577840" cy="1417320"/>
          </a:xfrm>
          <a:prstGeom prst="roundRect">
            <a:avLst/>
          </a:prstGeom>
          <a:solidFill>
            <a:srgbClr val="F1F7EF"/>
          </a:solidFill>
          <a:ln w="12700">
            <a:solidFill>
              <a:srgbClr val="D8E2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1481328" y="5102352"/>
            <a:ext cx="2194560" cy="256032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1500" b="1">
                <a:solidFill>
                  <a:srgbClr val="1F1F1F"/>
                </a:solidFill>
                <a:latin typeface="Arial"/>
              </a:rPr>
              <a:t>Больничные листы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481328" y="5449824"/>
            <a:ext cx="1508760" cy="475488"/>
          </a:xfrm>
          <a:prstGeom prst="rect">
            <a:avLst/>
          </a:prstGeom>
          <a:noFill/>
        </p:spPr>
        <p:txBody>
          <a:bodyPr wrap="none" lIns="12700" tIns="0" rIns="12700" bIns="0" anchor="t">
            <a:spAutoFit/>
          </a:bodyPr>
          <a:lstStyle/>
          <a:p>
            <a:pPr algn="l"/>
            <a:r>
              <a:rPr sz="2800" b="1">
                <a:solidFill>
                  <a:srgbClr val="115F30"/>
                </a:solidFill>
                <a:latin typeface="Arial"/>
              </a:rPr>
              <a:t>−15%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481328" y="5971031"/>
            <a:ext cx="2651760" cy="310896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950" b="0" dirty="0">
                <a:solidFill>
                  <a:srgbClr val="1F1F1F"/>
                </a:solidFill>
                <a:latin typeface="Arial"/>
              </a:rPr>
              <a:t>к 1 </a:t>
            </a:r>
            <a:r>
              <a:rPr sz="950" b="0" dirty="0" err="1">
                <a:solidFill>
                  <a:srgbClr val="1F1F1F"/>
                </a:solidFill>
                <a:latin typeface="Arial"/>
              </a:rPr>
              <a:t>полугодию</a:t>
            </a:r>
            <a:r>
              <a:rPr sz="950" b="0" dirty="0">
                <a:solidFill>
                  <a:srgbClr val="1F1F1F"/>
                </a:solidFill>
                <a:latin typeface="Arial"/>
              </a:rPr>
              <a:t> 2025
</a:t>
            </a:r>
            <a:r>
              <a:rPr sz="950" b="0" dirty="0" err="1">
                <a:solidFill>
                  <a:srgbClr val="1F1F1F"/>
                </a:solidFill>
                <a:latin typeface="Arial"/>
              </a:rPr>
              <a:t>по</a:t>
            </a:r>
            <a:r>
              <a:rPr sz="950" b="0" dirty="0">
                <a:solidFill>
                  <a:srgbClr val="1F1F1F"/>
                </a:solidFill>
                <a:latin typeface="Arial"/>
              </a:rPr>
              <a:t> </a:t>
            </a:r>
            <a:r>
              <a:rPr sz="950" b="0" dirty="0" err="1">
                <a:solidFill>
                  <a:srgbClr val="1F1F1F"/>
                </a:solidFill>
                <a:latin typeface="Arial"/>
              </a:rPr>
              <a:t>сравнению</a:t>
            </a:r>
            <a:r>
              <a:rPr sz="950" b="0" dirty="0">
                <a:solidFill>
                  <a:srgbClr val="1F1F1F"/>
                </a:solidFill>
                <a:latin typeface="Arial"/>
              </a:rPr>
              <a:t> с 1 </a:t>
            </a:r>
            <a:r>
              <a:rPr sz="950" b="0" dirty="0" err="1">
                <a:solidFill>
                  <a:srgbClr val="1F1F1F"/>
                </a:solidFill>
                <a:latin typeface="Arial"/>
              </a:rPr>
              <a:t>полугодием</a:t>
            </a:r>
            <a:r>
              <a:rPr sz="950" b="0" dirty="0">
                <a:solidFill>
                  <a:srgbClr val="1F1F1F"/>
                </a:solidFill>
                <a:latin typeface="Arial"/>
              </a:rPr>
              <a:t> 2024</a:t>
            </a:r>
          </a:p>
        </p:txBody>
      </p:sp>
      <p:sp>
        <p:nvSpPr>
          <p:cNvPr id="105" name="Down Arrow 104"/>
          <p:cNvSpPr/>
          <p:nvPr/>
        </p:nvSpPr>
        <p:spPr>
          <a:xfrm rot="20100000">
            <a:off x="4146676" y="5125831"/>
            <a:ext cx="411480" cy="5029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8" name="Rounded Rectangle 107"/>
          <p:cNvSpPr/>
          <p:nvPr/>
        </p:nvSpPr>
        <p:spPr>
          <a:xfrm>
            <a:off x="6172200" y="4919472"/>
            <a:ext cx="5715000" cy="1417320"/>
          </a:xfrm>
          <a:prstGeom prst="roundRect">
            <a:avLst/>
          </a:prstGeom>
          <a:solidFill>
            <a:srgbClr val="EFF8F8"/>
          </a:solidFill>
          <a:ln w="12700">
            <a:solidFill>
              <a:srgbClr val="D8E2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1" name="TextBox 110"/>
          <p:cNvSpPr txBox="1"/>
          <p:nvPr/>
        </p:nvSpPr>
        <p:spPr>
          <a:xfrm>
            <a:off x="7498079" y="5084064"/>
            <a:ext cx="2926080" cy="274320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pPr algn="l"/>
            <a:r>
              <a:rPr sz="1500" b="1">
                <a:solidFill>
                  <a:srgbClr val="1F1F1F"/>
                </a:solidFill>
                <a:latin typeface="Arial"/>
              </a:rPr>
              <a:t>Раннее выявление онкологии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498079" y="5422392"/>
            <a:ext cx="2798065" cy="830997"/>
          </a:xfrm>
          <a:prstGeom prst="rect">
            <a:avLst/>
          </a:prstGeom>
          <a:noFill/>
        </p:spPr>
        <p:txBody>
          <a:bodyPr wrap="square" lIns="12700" tIns="0" rIns="12700" bIns="0" anchor="t">
            <a:spAutoFit/>
          </a:bodyPr>
          <a:lstStyle/>
          <a:p>
            <a:r>
              <a:rPr b="1" dirty="0">
                <a:solidFill>
                  <a:srgbClr val="258B8D"/>
                </a:solidFill>
                <a:latin typeface="Arial"/>
              </a:rPr>
              <a:t>1 </a:t>
            </a:r>
            <a:r>
              <a:rPr b="1" dirty="0" err="1">
                <a:solidFill>
                  <a:srgbClr val="258B8D"/>
                </a:solidFill>
                <a:latin typeface="Arial"/>
              </a:rPr>
              <a:t>случай</a:t>
            </a:r>
            <a:r>
              <a:rPr b="1" dirty="0">
                <a:solidFill>
                  <a:srgbClr val="258B8D"/>
                </a:solidFill>
                <a:latin typeface="Arial"/>
              </a:rPr>
              <a:t> </a:t>
            </a:r>
            <a:r>
              <a:rPr dirty="0" err="1">
                <a:solidFill>
                  <a:srgbClr val="258B8D"/>
                </a:solidFill>
                <a:latin typeface="Arial"/>
              </a:rPr>
              <a:t>рака</a:t>
            </a:r>
            <a:r>
              <a:rPr dirty="0">
                <a:solidFill>
                  <a:srgbClr val="258B8D"/>
                </a:solidFill>
                <a:latin typeface="Arial"/>
              </a:rPr>
              <a:t> I </a:t>
            </a:r>
            <a:r>
              <a:rPr dirty="0" err="1">
                <a:solidFill>
                  <a:srgbClr val="258B8D"/>
                </a:solidFill>
                <a:latin typeface="Arial"/>
              </a:rPr>
              <a:t>стадии</a:t>
            </a:r>
            <a:r>
              <a:rPr dirty="0" smtClean="0">
                <a:solidFill>
                  <a:srgbClr val="258B8D"/>
                </a:solidFill>
                <a:latin typeface="Arial"/>
              </a:rPr>
              <a:t>,</a:t>
            </a:r>
            <a:r>
              <a:rPr lang="ru-RU" dirty="0">
                <a:solidFill>
                  <a:srgbClr val="258B8D"/>
                </a:solidFill>
                <a:latin typeface="Arial"/>
              </a:rPr>
              <a:t> сотрудник </a:t>
            </a:r>
            <a:r>
              <a:rPr lang="ru-RU" b="1" dirty="0">
                <a:solidFill>
                  <a:srgbClr val="258B8D"/>
                </a:solidFill>
                <a:latin typeface="Arial"/>
              </a:rPr>
              <a:t>спасён</a:t>
            </a:r>
          </a:p>
          <a:p>
            <a:pPr algn="l"/>
            <a:endParaRPr sz="1800" b="1" dirty="0">
              <a:solidFill>
                <a:srgbClr val="258B8D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" y="2278934"/>
            <a:ext cx="581106" cy="562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335" y="2277031"/>
            <a:ext cx="581106" cy="552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212" y="2231298"/>
            <a:ext cx="571580" cy="552527"/>
          </a:xfrm>
          <a:prstGeom prst="rect">
            <a:avLst/>
          </a:prstGeom>
        </p:spPr>
      </p:pic>
      <p:sp>
        <p:nvSpPr>
          <p:cNvPr id="115" name="Down Arrow 104"/>
          <p:cNvSpPr/>
          <p:nvPr/>
        </p:nvSpPr>
        <p:spPr>
          <a:xfrm rot="20100000">
            <a:off x="4573523" y="5340096"/>
            <a:ext cx="411480" cy="502920"/>
          </a:xfrm>
          <a:prstGeom prst="downArrow">
            <a:avLst/>
          </a:prstGeom>
          <a:solidFill>
            <a:srgbClr val="C4D5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6" name="Down Arrow 104"/>
          <p:cNvSpPr/>
          <p:nvPr/>
        </p:nvSpPr>
        <p:spPr>
          <a:xfrm rot="20100000">
            <a:off x="5035422" y="5555289"/>
            <a:ext cx="411480" cy="50292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387" y="5142340"/>
            <a:ext cx="850021" cy="834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05" y="5146346"/>
            <a:ext cx="866235" cy="8582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2540" y="5329008"/>
            <a:ext cx="638264" cy="552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320" y="960120"/>
            <a:ext cx="649224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4300" b="1">
                <a:solidFill>
                  <a:srgbClr val="125E2C"/>
                </a:solidFill>
                <a:latin typeface="Arial"/>
              </a:rPr>
              <a:t>Планы на будущее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92608" y="1645920"/>
            <a:ext cx="960120" cy="54864"/>
          </a:xfrm>
          <a:prstGeom prst="round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34"/>
          <p:cNvSpPr/>
          <p:nvPr/>
        </p:nvSpPr>
        <p:spPr>
          <a:xfrm>
            <a:off x="434340" y="2336292"/>
            <a:ext cx="11384280" cy="457200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Rounded Rectangle 35"/>
          <p:cNvSpPr/>
          <p:nvPr/>
        </p:nvSpPr>
        <p:spPr>
          <a:xfrm>
            <a:off x="411480" y="2304288"/>
            <a:ext cx="11384280" cy="457200"/>
          </a:xfrm>
          <a:prstGeom prst="roundRect">
            <a:avLst/>
          </a:prstGeom>
          <a:solidFill>
            <a:srgbClr val="0657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Rectangle 36"/>
          <p:cNvSpPr/>
          <p:nvPr/>
        </p:nvSpPr>
        <p:spPr>
          <a:xfrm>
            <a:off x="4526280" y="2359152"/>
            <a:ext cx="9144" cy="347472"/>
          </a:xfrm>
          <a:prstGeom prst="rect">
            <a:avLst/>
          </a:prstGeom>
          <a:solidFill>
            <a:srgbClr val="7AB7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ectangle 37"/>
          <p:cNvSpPr/>
          <p:nvPr/>
        </p:nvSpPr>
        <p:spPr>
          <a:xfrm>
            <a:off x="9098280" y="2359152"/>
            <a:ext cx="9144" cy="347472"/>
          </a:xfrm>
          <a:prstGeom prst="rect">
            <a:avLst/>
          </a:prstGeom>
          <a:solidFill>
            <a:srgbClr val="7AB7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1389888" y="2414016"/>
            <a:ext cx="2377440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Arial"/>
              </a:rPr>
              <a:t>НАПРАВЛЕНИЕ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52160" y="2414016"/>
            <a:ext cx="1828800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Arial"/>
              </a:rPr>
              <a:t>ЗАДАЧА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058400" y="2414016"/>
            <a:ext cx="1280160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Arial"/>
              </a:rPr>
              <a:t>СРОК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34340" y="2884932"/>
            <a:ext cx="11384280" cy="107899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Rounded Rectangle 42"/>
          <p:cNvSpPr/>
          <p:nvPr/>
        </p:nvSpPr>
        <p:spPr>
          <a:xfrm>
            <a:off x="411480" y="2852928"/>
            <a:ext cx="11384280" cy="107899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Rounded Rectangle 43"/>
          <p:cNvSpPr/>
          <p:nvPr/>
        </p:nvSpPr>
        <p:spPr>
          <a:xfrm>
            <a:off x="457200" y="2971800"/>
            <a:ext cx="914400" cy="841247"/>
          </a:xfrm>
          <a:prstGeom prst="roundRect">
            <a:avLst/>
          </a:prstGeom>
          <a:solidFill>
            <a:srgbClr val="EDF5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1645920" y="3127248"/>
            <a:ext cx="2971800" cy="5120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800" b="1">
                <a:solidFill>
                  <a:srgbClr val="181818"/>
                </a:solidFill>
                <a:latin typeface="Arial"/>
              </a:rPr>
              <a:t>Расширение охвата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663440" y="3081528"/>
            <a:ext cx="10972" cy="621792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4" name="Rectangle 53"/>
          <p:cNvSpPr/>
          <p:nvPr/>
        </p:nvSpPr>
        <p:spPr>
          <a:xfrm>
            <a:off x="9235440" y="3081528"/>
            <a:ext cx="10972" cy="621792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TextBox 54"/>
          <p:cNvSpPr txBox="1"/>
          <p:nvPr/>
        </p:nvSpPr>
        <p:spPr>
          <a:xfrm>
            <a:off x="5120640" y="3130814"/>
            <a:ext cx="3931920" cy="52322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ru-RU" sz="1700" b="0" dirty="0" smtClean="0">
                <a:solidFill>
                  <a:srgbClr val="181818"/>
                </a:solidFill>
                <a:latin typeface="Arial"/>
              </a:rPr>
              <a:t>В</a:t>
            </a:r>
            <a:r>
              <a:rPr sz="1700" b="0" dirty="0" err="1" smtClean="0">
                <a:solidFill>
                  <a:srgbClr val="181818"/>
                </a:solidFill>
                <a:latin typeface="Arial"/>
              </a:rPr>
              <a:t>ыездные</a:t>
            </a:r>
            <a:r>
              <a:rPr sz="1700" b="0" dirty="0" smtClean="0">
                <a:solidFill>
                  <a:srgbClr val="181818"/>
                </a:solidFill>
                <a:latin typeface="Arial"/>
              </a:rPr>
              <a:t> </a:t>
            </a:r>
            <a:r>
              <a:rPr sz="1700" b="0" dirty="0" err="1">
                <a:solidFill>
                  <a:srgbClr val="181818"/>
                </a:solidFill>
                <a:latin typeface="Arial"/>
              </a:rPr>
              <a:t>осмотры</a:t>
            </a:r>
            <a:r>
              <a:rPr sz="1700" b="0" dirty="0">
                <a:solidFill>
                  <a:srgbClr val="181818"/>
                </a:solidFill>
                <a:latin typeface="Arial"/>
              </a:rPr>
              <a:t>
</a:t>
            </a:r>
            <a:r>
              <a:rPr sz="1700" b="0" dirty="0" err="1">
                <a:solidFill>
                  <a:srgbClr val="181818"/>
                </a:solidFill>
                <a:latin typeface="Arial"/>
              </a:rPr>
              <a:t>во</a:t>
            </a:r>
            <a:r>
              <a:rPr sz="1700" b="0" dirty="0">
                <a:solidFill>
                  <a:srgbClr val="181818"/>
                </a:solidFill>
                <a:latin typeface="Arial"/>
              </a:rPr>
              <a:t> </a:t>
            </a:r>
            <a:r>
              <a:rPr sz="1700" b="0" dirty="0" err="1">
                <a:solidFill>
                  <a:srgbClr val="181818"/>
                </a:solidFill>
                <a:latin typeface="Arial"/>
              </a:rPr>
              <a:t>все</a:t>
            </a:r>
            <a:r>
              <a:rPr sz="1700" b="0" dirty="0">
                <a:solidFill>
                  <a:srgbClr val="181818"/>
                </a:solidFill>
                <a:latin typeface="Arial"/>
              </a:rPr>
              <a:t> </a:t>
            </a:r>
            <a:r>
              <a:rPr lang="ru-RU" sz="1700" b="0" dirty="0" smtClean="0">
                <a:solidFill>
                  <a:srgbClr val="181818"/>
                </a:solidFill>
                <a:latin typeface="Arial"/>
              </a:rPr>
              <a:t>структурные подразделения</a:t>
            </a:r>
            <a:endParaRPr sz="1700" b="0" dirty="0">
              <a:solidFill>
                <a:srgbClr val="181818"/>
              </a:solidFill>
              <a:latin typeface="Arial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692640" y="3209544"/>
            <a:ext cx="384048" cy="345643"/>
          </a:xfrm>
          <a:prstGeom prst="roundRect">
            <a:avLst/>
          </a:prstGeom>
          <a:noFill/>
          <a:ln w="22860">
            <a:solidFill>
              <a:srgbClr val="125E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Rectangle 56"/>
          <p:cNvSpPr/>
          <p:nvPr/>
        </p:nvSpPr>
        <p:spPr>
          <a:xfrm>
            <a:off x="9692640" y="3294034"/>
            <a:ext cx="384048" cy="10972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9756648" y="3191256"/>
            <a:ext cx="41148" cy="91440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Rectangle 58"/>
          <p:cNvSpPr/>
          <p:nvPr/>
        </p:nvSpPr>
        <p:spPr>
          <a:xfrm>
            <a:off x="9957815" y="3191256"/>
            <a:ext cx="41148" cy="91440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0" name="Oval 59"/>
          <p:cNvSpPr/>
          <p:nvPr/>
        </p:nvSpPr>
        <p:spPr>
          <a:xfrm>
            <a:off x="9765792" y="3346704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1" name="Oval 60"/>
          <p:cNvSpPr/>
          <p:nvPr/>
        </p:nvSpPr>
        <p:spPr>
          <a:xfrm>
            <a:off x="9765792" y="3419856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Oval 61"/>
          <p:cNvSpPr/>
          <p:nvPr/>
        </p:nvSpPr>
        <p:spPr>
          <a:xfrm>
            <a:off x="9848088" y="3346704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Oval 62"/>
          <p:cNvSpPr/>
          <p:nvPr/>
        </p:nvSpPr>
        <p:spPr>
          <a:xfrm>
            <a:off x="9848088" y="3419856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" name="TextBox 63"/>
          <p:cNvSpPr txBox="1"/>
          <p:nvPr/>
        </p:nvSpPr>
        <p:spPr>
          <a:xfrm>
            <a:off x="10213848" y="3197164"/>
            <a:ext cx="1417320" cy="35394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ru-RU" sz="2300" b="1" dirty="0" smtClean="0">
                <a:solidFill>
                  <a:srgbClr val="125E2C"/>
                </a:solidFill>
                <a:latin typeface="Arial"/>
              </a:rPr>
              <a:t>Ежегодно</a:t>
            </a:r>
            <a:endParaRPr sz="2300" b="1" dirty="0">
              <a:solidFill>
                <a:srgbClr val="125E2C"/>
              </a:solidFill>
              <a:latin typeface="Arial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34340" y="4101084"/>
            <a:ext cx="11384280" cy="107899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Rounded Rectangle 65"/>
          <p:cNvSpPr/>
          <p:nvPr/>
        </p:nvSpPr>
        <p:spPr>
          <a:xfrm>
            <a:off x="411480" y="4069080"/>
            <a:ext cx="11384280" cy="107899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Rounded Rectangle 66"/>
          <p:cNvSpPr/>
          <p:nvPr/>
        </p:nvSpPr>
        <p:spPr>
          <a:xfrm>
            <a:off x="457200" y="4187952"/>
            <a:ext cx="914400" cy="841247"/>
          </a:xfrm>
          <a:prstGeom prst="roundRect">
            <a:avLst/>
          </a:prstGeom>
          <a:solidFill>
            <a:srgbClr val="EDF5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6" name="TextBox 75"/>
          <p:cNvSpPr txBox="1"/>
          <p:nvPr/>
        </p:nvSpPr>
        <p:spPr>
          <a:xfrm>
            <a:off x="1645920" y="4343400"/>
            <a:ext cx="2971800" cy="5120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800" b="1">
                <a:solidFill>
                  <a:srgbClr val="181818"/>
                </a:solidFill>
                <a:latin typeface="Arial"/>
              </a:rPr>
              <a:t>Работа с группами риска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663440" y="4297680"/>
            <a:ext cx="10972" cy="621792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8" name="Rectangle 77"/>
          <p:cNvSpPr/>
          <p:nvPr/>
        </p:nvSpPr>
        <p:spPr>
          <a:xfrm>
            <a:off x="9235440" y="4297680"/>
            <a:ext cx="10972" cy="621792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9" name="TextBox 78"/>
          <p:cNvSpPr txBox="1"/>
          <p:nvPr/>
        </p:nvSpPr>
        <p:spPr>
          <a:xfrm>
            <a:off x="5120640" y="4279392"/>
            <a:ext cx="3931920" cy="65836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700" b="0">
                <a:solidFill>
                  <a:srgbClr val="181818"/>
                </a:solidFill>
                <a:latin typeface="Arial"/>
              </a:rPr>
              <a:t>Индивидуальные программы
для сотрудников с III группой здоровья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692640" y="4425696"/>
            <a:ext cx="384048" cy="345643"/>
          </a:xfrm>
          <a:prstGeom prst="roundRect">
            <a:avLst/>
          </a:prstGeom>
          <a:noFill/>
          <a:ln w="22860">
            <a:solidFill>
              <a:srgbClr val="125E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1" name="Rectangle 80"/>
          <p:cNvSpPr/>
          <p:nvPr/>
        </p:nvSpPr>
        <p:spPr>
          <a:xfrm>
            <a:off x="9692640" y="4510186"/>
            <a:ext cx="384048" cy="10972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Rectangle 81"/>
          <p:cNvSpPr/>
          <p:nvPr/>
        </p:nvSpPr>
        <p:spPr>
          <a:xfrm>
            <a:off x="9756648" y="4407408"/>
            <a:ext cx="41148" cy="91440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3" name="Rectangle 82"/>
          <p:cNvSpPr/>
          <p:nvPr/>
        </p:nvSpPr>
        <p:spPr>
          <a:xfrm>
            <a:off x="9957815" y="4407408"/>
            <a:ext cx="41148" cy="91440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4" name="Oval 83"/>
          <p:cNvSpPr/>
          <p:nvPr/>
        </p:nvSpPr>
        <p:spPr>
          <a:xfrm>
            <a:off x="9765792" y="4562856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Oval 84"/>
          <p:cNvSpPr/>
          <p:nvPr/>
        </p:nvSpPr>
        <p:spPr>
          <a:xfrm>
            <a:off x="9765792" y="4636008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Oval 85"/>
          <p:cNvSpPr/>
          <p:nvPr/>
        </p:nvSpPr>
        <p:spPr>
          <a:xfrm>
            <a:off x="9848088" y="4562856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Oval 86"/>
          <p:cNvSpPr/>
          <p:nvPr/>
        </p:nvSpPr>
        <p:spPr>
          <a:xfrm>
            <a:off x="9848088" y="4636008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TextBox 87"/>
          <p:cNvSpPr txBox="1"/>
          <p:nvPr/>
        </p:nvSpPr>
        <p:spPr>
          <a:xfrm>
            <a:off x="10213848" y="4379976"/>
            <a:ext cx="1417320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2300" b="1">
                <a:solidFill>
                  <a:srgbClr val="125E2C"/>
                </a:solidFill>
                <a:latin typeface="Arial"/>
              </a:rPr>
              <a:t>2026–2027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434340" y="5317236"/>
            <a:ext cx="11384280" cy="1078992"/>
          </a:xfrm>
          <a:prstGeom prst="roundRect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0" name="Rounded Rectangle 89"/>
          <p:cNvSpPr/>
          <p:nvPr/>
        </p:nvSpPr>
        <p:spPr>
          <a:xfrm>
            <a:off x="411480" y="5285232"/>
            <a:ext cx="11384280" cy="107899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3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1" name="Rounded Rectangle 90"/>
          <p:cNvSpPr/>
          <p:nvPr/>
        </p:nvSpPr>
        <p:spPr>
          <a:xfrm>
            <a:off x="457200" y="5404104"/>
            <a:ext cx="914400" cy="841247"/>
          </a:xfrm>
          <a:prstGeom prst="roundRect">
            <a:avLst/>
          </a:prstGeom>
          <a:solidFill>
            <a:srgbClr val="EDF5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Oval 91"/>
          <p:cNvSpPr/>
          <p:nvPr/>
        </p:nvSpPr>
        <p:spPr>
          <a:xfrm>
            <a:off x="640080" y="5577840"/>
            <a:ext cx="566928" cy="566928"/>
          </a:xfrm>
          <a:prstGeom prst="ellipse">
            <a:avLst/>
          </a:prstGeom>
          <a:solidFill>
            <a:srgbClr val="D2DA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0" name="TextBox 99"/>
          <p:cNvSpPr txBox="1"/>
          <p:nvPr/>
        </p:nvSpPr>
        <p:spPr>
          <a:xfrm>
            <a:off x="1645920" y="5559552"/>
            <a:ext cx="2971800" cy="5120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800" b="1">
                <a:solidFill>
                  <a:srgbClr val="181818"/>
                </a:solidFill>
                <a:latin typeface="Arial"/>
              </a:rPr>
              <a:t>Снижение больничных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663440" y="5513832"/>
            <a:ext cx="10972" cy="621792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Rectangle 101"/>
          <p:cNvSpPr/>
          <p:nvPr/>
        </p:nvSpPr>
        <p:spPr>
          <a:xfrm>
            <a:off x="9235440" y="5513832"/>
            <a:ext cx="10972" cy="621792"/>
          </a:xfrm>
          <a:prstGeom prst="rect">
            <a:avLst/>
          </a:prstGeom>
          <a:solidFill>
            <a:srgbClr val="D7E3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TextBox 102"/>
          <p:cNvSpPr txBox="1"/>
          <p:nvPr/>
        </p:nvSpPr>
        <p:spPr>
          <a:xfrm>
            <a:off x="5120640" y="5495544"/>
            <a:ext cx="3931920" cy="65836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700" b="0">
                <a:solidFill>
                  <a:srgbClr val="181818"/>
                </a:solidFill>
                <a:latin typeface="Arial"/>
              </a:rPr>
              <a:t>Дополнительное снижение на 10%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692640" y="5641848"/>
            <a:ext cx="384048" cy="345643"/>
          </a:xfrm>
          <a:prstGeom prst="roundRect">
            <a:avLst/>
          </a:prstGeom>
          <a:noFill/>
          <a:ln w="22860">
            <a:solidFill>
              <a:srgbClr val="125E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5" name="Rectangle 104"/>
          <p:cNvSpPr/>
          <p:nvPr/>
        </p:nvSpPr>
        <p:spPr>
          <a:xfrm>
            <a:off x="9692640" y="5726338"/>
            <a:ext cx="384048" cy="10972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Rectangle 105"/>
          <p:cNvSpPr/>
          <p:nvPr/>
        </p:nvSpPr>
        <p:spPr>
          <a:xfrm>
            <a:off x="9756648" y="5623560"/>
            <a:ext cx="41148" cy="91440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Rectangle 106"/>
          <p:cNvSpPr/>
          <p:nvPr/>
        </p:nvSpPr>
        <p:spPr>
          <a:xfrm>
            <a:off x="9957815" y="5623560"/>
            <a:ext cx="41148" cy="91440"/>
          </a:xfrm>
          <a:prstGeom prst="rect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8" name="Oval 107"/>
          <p:cNvSpPr/>
          <p:nvPr/>
        </p:nvSpPr>
        <p:spPr>
          <a:xfrm>
            <a:off x="9765792" y="5779008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9" name="Oval 108"/>
          <p:cNvSpPr/>
          <p:nvPr/>
        </p:nvSpPr>
        <p:spPr>
          <a:xfrm>
            <a:off x="9765792" y="5852160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0" name="Oval 109"/>
          <p:cNvSpPr/>
          <p:nvPr/>
        </p:nvSpPr>
        <p:spPr>
          <a:xfrm>
            <a:off x="9848088" y="5779008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1" name="Oval 110"/>
          <p:cNvSpPr/>
          <p:nvPr/>
        </p:nvSpPr>
        <p:spPr>
          <a:xfrm>
            <a:off x="9848088" y="5852160"/>
            <a:ext cx="22860" cy="22860"/>
          </a:xfrm>
          <a:prstGeom prst="ellipse">
            <a:avLst/>
          </a:prstGeom>
          <a:solidFill>
            <a:srgbClr val="125E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10213848" y="5596128"/>
            <a:ext cx="1417320" cy="4206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2300" b="1">
                <a:solidFill>
                  <a:srgbClr val="125E2C"/>
                </a:solidFill>
                <a:latin typeface="Arial"/>
              </a:rPr>
              <a:t>2027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57200" y="6510528"/>
            <a:ext cx="11155680" cy="2011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200" b="0">
                <a:solidFill>
                  <a:srgbClr val="536A52"/>
                </a:solidFill>
                <a:latin typeface="Arial"/>
              </a:rPr>
              <a:t>Фокус: масштабирование программы, индивидуальное сопровождение и измеримое снижение потерь рабочего времени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64" y="3019750"/>
            <a:ext cx="781159" cy="800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60" y="4229859"/>
            <a:ext cx="752580" cy="771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34" y="5466343"/>
            <a:ext cx="762106" cy="771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66928" y="749808"/>
            <a:ext cx="8458200" cy="114300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sz="3000" b="1" dirty="0" err="1">
                <a:solidFill>
                  <a:srgbClr val="1C372F"/>
                </a:solidFill>
                <a:latin typeface="Arial"/>
              </a:rPr>
              <a:t>Здоровье</a:t>
            </a:r>
            <a:r>
              <a:rPr sz="300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3000" b="1" dirty="0" err="1">
                <a:solidFill>
                  <a:srgbClr val="1C372F"/>
                </a:solidFill>
                <a:latin typeface="Arial"/>
              </a:rPr>
              <a:t>сотрудников</a:t>
            </a:r>
            <a:r>
              <a:rPr sz="3000" b="1" dirty="0">
                <a:solidFill>
                  <a:srgbClr val="1C372F"/>
                </a:solidFill>
                <a:latin typeface="Arial"/>
              </a:rPr>
              <a:t> — </a:t>
            </a:r>
            <a:r>
              <a:rPr sz="3000" b="1" dirty="0" err="1">
                <a:solidFill>
                  <a:srgbClr val="1C372F"/>
                </a:solidFill>
                <a:latin typeface="Arial"/>
              </a:rPr>
              <a:t>это</a:t>
            </a:r>
            <a:r>
              <a:rPr dirty="0"/>
              <a:t/>
            </a:r>
            <a:br>
              <a:rPr dirty="0"/>
            </a:br>
            <a:r>
              <a:rPr sz="3000" b="1" dirty="0" err="1">
                <a:solidFill>
                  <a:srgbClr val="1C372F"/>
                </a:solidFill>
                <a:latin typeface="Arial"/>
              </a:rPr>
              <a:t>инвестиции</a:t>
            </a:r>
            <a:r>
              <a:rPr sz="3000" b="1" dirty="0">
                <a:solidFill>
                  <a:srgbClr val="1C372F"/>
                </a:solidFill>
                <a:latin typeface="Arial"/>
              </a:rPr>
              <a:t> в </a:t>
            </a:r>
            <a:r>
              <a:rPr sz="3000" b="1" dirty="0" err="1">
                <a:solidFill>
                  <a:srgbClr val="1C372F"/>
                </a:solidFill>
                <a:latin typeface="Arial"/>
              </a:rPr>
              <a:t>устойчивость</a:t>
            </a:r>
            <a:r>
              <a:rPr sz="300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3000" b="1" dirty="0" err="1">
                <a:solidFill>
                  <a:srgbClr val="1C372F"/>
                </a:solidFill>
                <a:latin typeface="Arial"/>
              </a:rPr>
              <a:t>производства</a:t>
            </a:r>
            <a:endParaRPr sz="3000" b="1" dirty="0">
              <a:solidFill>
                <a:srgbClr val="1C372F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928" y="2048256"/>
            <a:ext cx="2743200" cy="32004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sz="1700" b="1" dirty="0" err="1">
                <a:solidFill>
                  <a:srgbClr val="1C372F"/>
                </a:solidFill>
                <a:latin typeface="Arial"/>
              </a:rPr>
              <a:t>Мы</a:t>
            </a:r>
            <a:r>
              <a:rPr sz="170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700" b="1" dirty="0" err="1">
                <a:solidFill>
                  <a:srgbClr val="1C372F"/>
                </a:solidFill>
                <a:latin typeface="Arial"/>
              </a:rPr>
              <a:t>доказали</a:t>
            </a:r>
            <a:endParaRPr sz="1700" b="1" dirty="0">
              <a:solidFill>
                <a:srgbClr val="1C372F"/>
              </a:solidFill>
              <a:latin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66928" y="2395728"/>
            <a:ext cx="3520440" cy="117043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2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566928" y="2395728"/>
            <a:ext cx="3520440" cy="73152"/>
          </a:xfrm>
          <a:prstGeom prst="rect">
            <a:avLst/>
          </a:prstGeom>
          <a:solidFill>
            <a:srgbClr val="3266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758952" y="2587752"/>
            <a:ext cx="3136392" cy="34747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sz="2400" b="1" dirty="0">
                <a:solidFill>
                  <a:srgbClr val="326643"/>
                </a:solidFill>
                <a:latin typeface="Arial"/>
              </a:rPr>
              <a:t>–13,2 </a:t>
            </a:r>
            <a:r>
              <a:rPr sz="2400" b="1" dirty="0" err="1">
                <a:solidFill>
                  <a:srgbClr val="326643"/>
                </a:solidFill>
                <a:latin typeface="Arial"/>
              </a:rPr>
              <a:t>п.п</a:t>
            </a:r>
            <a:r>
              <a:rPr sz="2400" b="1" dirty="0">
                <a:solidFill>
                  <a:srgbClr val="326643"/>
                </a:solidFill>
                <a:latin typeface="Arial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8952" y="3017520"/>
            <a:ext cx="3136392" cy="34747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05000"/>
              </a:lnSpc>
            </a:pPr>
            <a:r>
              <a:rPr sz="1250" b="1" dirty="0">
                <a:solidFill>
                  <a:srgbClr val="1C372F"/>
                </a:solidFill>
                <a:latin typeface="Arial"/>
              </a:rPr>
              <a:t>III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группа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здоровья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снижена</a:t>
            </a:r>
            <a:r>
              <a:rPr b="1" dirty="0"/>
              <a:t/>
            </a:r>
            <a:br>
              <a:rPr b="1" dirty="0"/>
            </a:br>
            <a:r>
              <a:rPr sz="1250" b="1" dirty="0" err="1">
                <a:solidFill>
                  <a:srgbClr val="1C372F"/>
                </a:solidFill>
                <a:latin typeface="Arial"/>
              </a:rPr>
              <a:t>за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2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года</a:t>
            </a:r>
            <a:endParaRPr sz="1250" b="1" dirty="0">
              <a:solidFill>
                <a:srgbClr val="1C372F"/>
              </a:solidFill>
              <a:latin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43400" y="2395728"/>
            <a:ext cx="3520440" cy="117043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2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343400" y="2395728"/>
            <a:ext cx="3520440" cy="73152"/>
          </a:xfrm>
          <a:prstGeom prst="rect">
            <a:avLst/>
          </a:prstGeom>
          <a:solidFill>
            <a:srgbClr val="3266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4535424" y="2587752"/>
            <a:ext cx="3136392" cy="34747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sz="2400" b="1">
                <a:solidFill>
                  <a:srgbClr val="326643"/>
                </a:solidFill>
                <a:latin typeface="Arial"/>
              </a:rPr>
              <a:t>–15%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5424" y="3017520"/>
            <a:ext cx="3136392" cy="34747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05000"/>
              </a:lnSpc>
            </a:pPr>
            <a:r>
              <a:rPr sz="1250" b="1" dirty="0" err="1">
                <a:solidFill>
                  <a:srgbClr val="1C372F"/>
                </a:solidFill>
                <a:latin typeface="Arial"/>
              </a:rPr>
              <a:t>Больничные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снижены</a:t>
            </a:r>
            <a:r>
              <a:rPr b="1" dirty="0"/>
              <a:t/>
            </a:r>
            <a:br>
              <a:rPr b="1" dirty="0"/>
            </a:br>
            <a:r>
              <a:rPr sz="1250" b="1" dirty="0" err="1">
                <a:solidFill>
                  <a:srgbClr val="1C372F"/>
                </a:solidFill>
                <a:latin typeface="Arial"/>
              </a:rPr>
              <a:t>за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полгода</a:t>
            </a:r>
            <a:endParaRPr sz="1250" b="1" dirty="0">
              <a:solidFill>
                <a:srgbClr val="1C372F"/>
              </a:solidFill>
              <a:latin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19872" y="2395728"/>
            <a:ext cx="3520440" cy="117043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2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8119872" y="2395728"/>
            <a:ext cx="3520440" cy="73152"/>
          </a:xfrm>
          <a:prstGeom prst="rect">
            <a:avLst/>
          </a:prstGeom>
          <a:solidFill>
            <a:srgbClr val="3266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8311896" y="2587752"/>
            <a:ext cx="3136392" cy="34747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sz="2400" b="1">
                <a:solidFill>
                  <a:srgbClr val="326643"/>
                </a:solidFill>
                <a:latin typeface="Arial"/>
              </a:rPr>
              <a:t>1 стадия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11896" y="3017520"/>
            <a:ext cx="3136392" cy="38404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05000"/>
              </a:lnSpc>
            </a:pPr>
            <a:r>
              <a:rPr sz="1250" b="1" dirty="0" err="1">
                <a:solidFill>
                  <a:srgbClr val="1C372F"/>
                </a:solidFill>
                <a:latin typeface="Arial"/>
              </a:rPr>
              <a:t>Выявлен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рак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на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раннем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этапе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—</a:t>
            </a:r>
            <a:r>
              <a:rPr b="1" dirty="0"/>
              <a:t/>
            </a:r>
            <a:br>
              <a:rPr b="1" dirty="0"/>
            </a:br>
            <a:r>
              <a:rPr sz="1250" b="1" dirty="0" err="1">
                <a:solidFill>
                  <a:srgbClr val="1C372F"/>
                </a:solidFill>
                <a:latin typeface="Arial"/>
              </a:rPr>
              <a:t>сотрудник</a:t>
            </a:r>
            <a:r>
              <a:rPr sz="1250" b="1" dirty="0">
                <a:solidFill>
                  <a:srgbClr val="1C372F"/>
                </a:solidFill>
                <a:latin typeface="Arial"/>
              </a:rPr>
              <a:t> </a:t>
            </a:r>
            <a:r>
              <a:rPr sz="1250" b="1" dirty="0" err="1">
                <a:solidFill>
                  <a:srgbClr val="1C372F"/>
                </a:solidFill>
                <a:latin typeface="Arial"/>
              </a:rPr>
              <a:t>сохранен</a:t>
            </a:r>
            <a:endParaRPr sz="1250" b="1" dirty="0">
              <a:solidFill>
                <a:srgbClr val="1C372F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6928" y="3977639"/>
            <a:ext cx="2743200" cy="29260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sz="1700" b="1">
                <a:solidFill>
                  <a:srgbClr val="1C372F"/>
                </a:solidFill>
                <a:latin typeface="Arial"/>
              </a:rPr>
              <a:t>Признание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6928" y="4370832"/>
            <a:ext cx="5440680" cy="111556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2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Oval 28"/>
          <p:cNvSpPr/>
          <p:nvPr/>
        </p:nvSpPr>
        <p:spPr>
          <a:xfrm>
            <a:off x="822960" y="4617720"/>
            <a:ext cx="502920" cy="502920"/>
          </a:xfrm>
          <a:prstGeom prst="ellipse">
            <a:avLst/>
          </a:prstGeom>
          <a:solidFill>
            <a:srgbClr val="BE93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918971" y="4718304"/>
            <a:ext cx="320040" cy="21945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sz="1600" b="1">
                <a:solidFill>
                  <a:srgbClr val="FFFFFF"/>
                </a:solidFill>
                <a:latin typeface="Arial"/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90472" y="4498848"/>
            <a:ext cx="4160520" cy="32004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lang="ru-RU" sz="1700" b="1" dirty="0" smtClean="0">
                <a:solidFill>
                  <a:srgbClr val="1C372F"/>
                </a:solidFill>
                <a:latin typeface="Arial"/>
              </a:rPr>
              <a:t>Победитель</a:t>
            </a:r>
            <a:endParaRPr sz="1700" b="1" dirty="0">
              <a:solidFill>
                <a:srgbClr val="1C372F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90472" y="4846320"/>
            <a:ext cx="4160520" cy="43891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Всероссийский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конкурс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«</a:t>
            </a: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Российская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организация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высокой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социальной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эффективности</a:t>
            </a:r>
            <a:r>
              <a:rPr sz="12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90472" y="5257800"/>
            <a:ext cx="4160520" cy="18288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sz="950" b="1">
                <a:solidFill>
                  <a:srgbClr val="326643"/>
                </a:solidFill>
                <a:latin typeface="Arial"/>
              </a:rPr>
              <a:t>Номинация: развитие социального партнерства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199632" y="4370832"/>
            <a:ext cx="5440680" cy="111556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7E2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6455664" y="4617720"/>
            <a:ext cx="502920" cy="502920"/>
          </a:xfrm>
          <a:prstGeom prst="ellipse">
            <a:avLst/>
          </a:prstGeom>
          <a:solidFill>
            <a:srgbClr val="8994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6524244" y="4718304"/>
            <a:ext cx="384048" cy="21945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sz="1500" b="1">
                <a:solidFill>
                  <a:srgbClr val="FFFFFF"/>
                </a:solidFill>
                <a:latin typeface="Arial"/>
              </a:rPr>
              <a:t>II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32320" y="4498848"/>
            <a:ext cx="4160520" cy="32004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/>
            <a:r>
              <a:rPr lang="ru-RU" sz="1700" b="1" dirty="0" smtClean="0">
                <a:solidFill>
                  <a:srgbClr val="1C372F"/>
                </a:solidFill>
                <a:latin typeface="Arial"/>
              </a:rPr>
              <a:t>Призер</a:t>
            </a:r>
            <a:endParaRPr sz="1700" b="1" dirty="0">
              <a:solidFill>
                <a:srgbClr val="1C372F"/>
              </a:solidFill>
              <a:latin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2320" y="4855464"/>
            <a:ext cx="4160520" cy="40233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sz="120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Номинация</a:t>
            </a:r>
            <a:r>
              <a:rPr sz="115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: «</a:t>
            </a:r>
            <a:r>
              <a:rPr sz="115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За</a:t>
            </a:r>
            <a:r>
              <a:rPr sz="115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15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формирование</a:t>
            </a:r>
            <a:r>
              <a:rPr sz="115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15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здорового</a:t>
            </a:r>
            <a:r>
              <a:rPr sz="115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15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образа</a:t>
            </a:r>
            <a:r>
              <a:rPr sz="115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sz="1150" b="1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жизни</a:t>
            </a:r>
            <a:r>
              <a:rPr sz="115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»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66928" y="5943600"/>
            <a:ext cx="11064240" cy="548640"/>
          </a:xfrm>
          <a:prstGeom prst="roundRect">
            <a:avLst/>
          </a:prstGeom>
          <a:solidFill>
            <a:srgbClr val="1C37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804672" y="6089904"/>
            <a:ext cx="10588752" cy="20116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"/>
              </a:rPr>
              <a:t>Мы не просто следуем нормативам</a:t>
            </a:r>
            <a:r>
              <a:rPr sz="16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</a:rPr>
              <a:t>— </a:t>
            </a:r>
            <a:r>
              <a:rPr sz="1600" b="1" dirty="0" err="1">
                <a:solidFill>
                  <a:srgbClr val="FFFFFF"/>
                </a:solidFill>
                <a:latin typeface="Arial"/>
              </a:rPr>
              <a:t>мы</a:t>
            </a:r>
            <a:r>
              <a:rPr sz="1600" b="1" dirty="0">
                <a:solidFill>
                  <a:srgbClr val="FFFFFF"/>
                </a:solidFill>
                <a:latin typeface="Arial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Arial"/>
              </a:rPr>
              <a:t>создаем</a:t>
            </a:r>
            <a:r>
              <a:rPr sz="1600" b="1" dirty="0">
                <a:solidFill>
                  <a:srgbClr val="FFFFFF"/>
                </a:solidFill>
                <a:latin typeface="Arial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Arial"/>
              </a:rPr>
              <a:t>культуру</a:t>
            </a:r>
            <a:r>
              <a:rPr sz="16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latin typeface="Arial"/>
              </a:rPr>
              <a:t>З</a:t>
            </a:r>
            <a:r>
              <a:rPr sz="1600" b="1" dirty="0" err="1" smtClean="0">
                <a:solidFill>
                  <a:srgbClr val="FFFFFF"/>
                </a:solidFill>
                <a:latin typeface="Arial"/>
              </a:rPr>
              <a:t>доровья</a:t>
            </a:r>
            <a:endParaRPr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6928" y="6565392"/>
            <a:ext cx="11064240" cy="27432"/>
          </a:xfrm>
          <a:prstGeom prst="rect">
            <a:avLst/>
          </a:prstGeom>
          <a:solidFill>
            <a:srgbClr val="538B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798818"/>
            <a:ext cx="2818378" cy="15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</TotalTime>
  <Words>686</Words>
  <Application>Microsoft Office PowerPoint</Application>
  <PresentationFormat>Широкоэкранный</PresentationFormat>
  <Paragraphs>208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Exo 2.0</vt:lpstr>
      <vt:lpstr>Arial Black</vt:lpstr>
      <vt:lpstr>quote-cjk-patch</vt:lpstr>
      <vt:lpstr>Arial</vt:lpstr>
      <vt:lpstr>Calibri</vt:lpstr>
      <vt:lpstr>Тема Office</vt:lpstr>
      <vt:lpstr>реализация Корпоративной программы сохранения и укрепления здоровья работников на рабочих местах  АО «САХАТРАНСНЕФТЕГАЗ»</vt:lpstr>
      <vt:lpstr>АО «САХАТРАНСНЕФТЕГАЗ»</vt:lpstr>
      <vt:lpstr>Презентация PowerPoint</vt:lpstr>
      <vt:lpstr>Презентация PowerPoint</vt:lpstr>
      <vt:lpstr>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Ильин Егор Алексеевич</cp:lastModifiedBy>
  <cp:revision>118</cp:revision>
  <cp:lastPrinted>2026-06-23T08:07:36Z</cp:lastPrinted>
  <dcterms:created xsi:type="dcterms:W3CDTF">2026-01-23T07:37:50Z</dcterms:created>
  <dcterms:modified xsi:type="dcterms:W3CDTF">2026-06-26T07:19:49Z</dcterms:modified>
</cp:coreProperties>
</file>