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jpeg"/>
  <Override PartName="/ppt/media/image11.jpg" ContentType="image/jpeg"/>
  <Override PartName="/ppt/media/image12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2" r:id="rId1"/>
  </p:sldMasterIdLst>
  <p:notesMasterIdLst>
    <p:notesMasterId r:id="rId26"/>
  </p:notesMasterIdLst>
  <p:sldIdLst>
    <p:sldId id="259" r:id="rId2"/>
    <p:sldId id="272" r:id="rId3"/>
    <p:sldId id="293" r:id="rId4"/>
    <p:sldId id="294" r:id="rId5"/>
    <p:sldId id="295" r:id="rId6"/>
    <p:sldId id="296" r:id="rId7"/>
    <p:sldId id="297" r:id="rId8"/>
    <p:sldId id="300" r:id="rId9"/>
    <p:sldId id="299" r:id="rId10"/>
    <p:sldId id="268" r:id="rId11"/>
    <p:sldId id="274" r:id="rId12"/>
    <p:sldId id="304" r:id="rId13"/>
    <p:sldId id="265" r:id="rId14"/>
    <p:sldId id="298" r:id="rId15"/>
    <p:sldId id="301" r:id="rId16"/>
    <p:sldId id="302" r:id="rId17"/>
    <p:sldId id="266" r:id="rId18"/>
    <p:sldId id="262" r:id="rId19"/>
    <p:sldId id="263" r:id="rId20"/>
    <p:sldId id="264" r:id="rId21"/>
    <p:sldId id="303" r:id="rId22"/>
    <p:sldId id="267" r:id="rId23"/>
    <p:sldId id="270" r:id="rId24"/>
    <p:sldId id="273" r:id="rId25"/>
  </p:sldIdLst>
  <p:sldSz cx="12192000" cy="6858000"/>
  <p:notesSz cx="6858000" cy="9144000"/>
  <p:embeddedFontLst>
    <p:embeddedFont>
      <p:font typeface="Trebuchet MS" panose="020B0603020202020204" pitchFamily="34" charset="0"/>
      <p:regular r:id="rId27"/>
      <p:bold r:id="rId28"/>
      <p:italic r:id="rId29"/>
      <p:boldItalic r:id="rId30"/>
    </p:embeddedFont>
    <p:embeddedFont>
      <p:font typeface="Lucida Sans Unicode" panose="020B0602030504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Exo 2.0" panose="020B0604020202020204" charset="-52"/>
      <p:regular r:id="rId38"/>
    </p:embeddedFont>
    <p:embeddedFont>
      <p:font typeface="Arial Black" panose="020B0A04020102020204" pitchFamily="34" charset="0"/>
      <p:bold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A9D18E"/>
    <a:srgbClr val="9AC566"/>
    <a:srgbClr val="1C5427"/>
    <a:srgbClr val="377630"/>
    <a:srgbClr val="CD1E22"/>
    <a:srgbClr val="0F3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7E464-A8C8-4C8F-AEAB-1A3B1FBE8C72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48DB-B8A3-410E-8B95-E0F08A00D0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1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092" y="3458824"/>
            <a:ext cx="6605016" cy="201910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092" y="5579533"/>
            <a:ext cx="6605016" cy="105833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3" y="1221866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413" y="2682366"/>
            <a:ext cx="10515600" cy="382536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grpSp>
        <p:nvGrpSpPr>
          <p:cNvPr id="19" name="Группа 18" hidden="1"/>
          <p:cNvGrpSpPr/>
          <p:nvPr/>
        </p:nvGrpSpPr>
        <p:grpSpPr>
          <a:xfrm>
            <a:off x="0" y="957943"/>
            <a:ext cx="1752600" cy="2301212"/>
            <a:chOff x="0" y="957943"/>
            <a:chExt cx="1752600" cy="230121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957943"/>
              <a:ext cx="1752600" cy="2575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 rot="5400000">
              <a:off x="-700269" y="2206824"/>
              <a:ext cx="1752600" cy="3520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grpSp>
        <p:nvGrpSpPr>
          <p:cNvPr id="8" name="Группа 7" hidden="1"/>
          <p:cNvGrpSpPr/>
          <p:nvPr userDrawn="1"/>
        </p:nvGrpSpPr>
        <p:grpSpPr>
          <a:xfrm>
            <a:off x="0" y="957943"/>
            <a:ext cx="1752600" cy="2301212"/>
            <a:chOff x="0" y="957943"/>
            <a:chExt cx="1752600" cy="2301212"/>
          </a:xfrm>
        </p:grpSpPr>
        <p:sp>
          <p:nvSpPr>
            <p:cNvPr id="9" name="Прямоугольник 8"/>
            <p:cNvSpPr/>
            <p:nvPr userDrawn="1"/>
          </p:nvSpPr>
          <p:spPr>
            <a:xfrm>
              <a:off x="0" y="957943"/>
              <a:ext cx="1752600" cy="2575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 rot="5400000">
              <a:off x="-700269" y="2206824"/>
              <a:ext cx="1752600" cy="3520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3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8412" y="2678239"/>
            <a:ext cx="5181600" cy="38070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92412" y="2678239"/>
            <a:ext cx="5181600" cy="38070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58412" y="1217738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17135" y="6509322"/>
            <a:ext cx="18542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ru-RU" sz="1400" b="0" i="0" u="none" kern="120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9–12</a:t>
            </a:r>
            <a:r>
              <a:rPr lang="ru-RU" sz="1400" b="0" i="0" u="none" kern="1200" baseline="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 февраля 202</a:t>
            </a:r>
            <a:endParaRPr lang="ru-RU" sz="1400" u="none" dirty="0">
              <a:solidFill>
                <a:schemeClr val="bg1"/>
              </a:solidFill>
              <a:latin typeface="Exo 2.0" panose="000005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17135" y="6509322"/>
            <a:ext cx="18542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ru-RU" sz="1400" b="0" i="0" u="none" kern="120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9–12</a:t>
            </a:r>
            <a:r>
              <a:rPr lang="ru-RU" sz="1400" b="0" i="0" u="none" kern="1200" baseline="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 февраля 202</a:t>
            </a:r>
            <a:endParaRPr lang="ru-RU" sz="1400" u="none" dirty="0">
              <a:solidFill>
                <a:schemeClr val="bg1"/>
              </a:solidFill>
              <a:latin typeface="Exo 2.0" panose="000005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5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2" y="1215516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412" y="25315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8412" y="3355466"/>
            <a:ext cx="5157787" cy="32195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90824" y="25315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690824" y="3355466"/>
            <a:ext cx="5183188" cy="32195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4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0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062" y="1215516"/>
            <a:ext cx="3932237" cy="1299084"/>
          </a:xfrm>
        </p:spPr>
        <p:txBody>
          <a:bodyPr anchor="b"/>
          <a:lstStyle>
            <a:lvl1pPr>
              <a:defRPr sz="3200">
                <a:solidFill>
                  <a:srgbClr val="1C542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462" y="1215517"/>
            <a:ext cx="6172200" cy="51027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062" y="25146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8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062" y="1221866"/>
            <a:ext cx="3932237" cy="1299084"/>
          </a:xfrm>
        </p:spPr>
        <p:txBody>
          <a:bodyPr anchor="b"/>
          <a:lstStyle>
            <a:lvl1pPr>
              <a:defRPr sz="3200">
                <a:solidFill>
                  <a:srgbClr val="1C542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95462" y="1221867"/>
            <a:ext cx="6172200" cy="51027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062" y="252095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9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5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8412" y="2678239"/>
            <a:ext cx="5181600" cy="380707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92412" y="2678239"/>
            <a:ext cx="5181600" cy="380707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58412" y="1217738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7135" y="6509322"/>
            <a:ext cx="18542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ru-RU" sz="1400" b="0" i="0" u="none" kern="120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9–12</a:t>
            </a:r>
            <a:r>
              <a:rPr lang="ru-RU" sz="1400" b="0" i="0" u="none" kern="1200" baseline="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 февраля 202</a:t>
            </a:r>
            <a:endParaRPr lang="ru-RU" sz="1400" u="none" dirty="0">
              <a:solidFill>
                <a:schemeClr val="bg1"/>
              </a:solidFill>
              <a:latin typeface="Exo 2.0" panose="000005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6417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5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C5427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f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6456" y="1810373"/>
            <a:ext cx="8143449" cy="3080520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/>
              </a:rPr>
              <a:t>«Молодёжь. Семья.</a:t>
            </a:r>
            <a:b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/>
              </a:rPr>
            </a:br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/>
              </a:rPr>
              <a:t>Спорт. Здоровый 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/>
              </a:rPr>
              <a:t>город»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/>
              </a:rPr>
              <a:t/>
            </a:r>
            <a:b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/>
              </a:rPr>
            </a:b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34397" y="262132"/>
            <a:ext cx="5976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Окружная </a:t>
            </a:r>
            <a:r>
              <a:rPr lang="ru-RU" sz="2000" b="1" dirty="0" smtClean="0">
                <a:solidFill>
                  <a:schemeClr val="bg1"/>
                </a:solidFill>
              </a:rPr>
              <a:t>администрация города Якутска</a:t>
            </a:r>
          </a:p>
          <a:p>
            <a:pPr algn="r"/>
            <a:endParaRPr lang="ru-RU" sz="2000" b="1" dirty="0" smtClean="0">
              <a:solidFill>
                <a:schemeClr val="bg1"/>
              </a:solidFill>
            </a:endParaRPr>
          </a:p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Якутская городская Дума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69" y="1810373"/>
            <a:ext cx="81223" cy="2493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262132"/>
            <a:ext cx="973261" cy="12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638800" y="832395"/>
            <a:ext cx="6343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C54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физической культуры и вовлечение населения в регулярные занятия спортом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3975" y="2210574"/>
            <a:ext cx="658177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города Якутск функционирует 194 спортивных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сооружения</a:t>
            </a:r>
          </a:p>
          <a:p>
            <a:pPr algn="just"/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и функционируют 6 центров тестирования и всероссийского физкультурно-спортивного комплекса «ГТО»</a:t>
            </a:r>
          </a:p>
          <a:p>
            <a:pPr algn="just"/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систематически занимающегося физической культурой и спортом</a:t>
            </a:r>
          </a:p>
          <a:p>
            <a:pPr algn="just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192 721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748837"/>
            <a:ext cx="5038725" cy="6134101"/>
          </a:xfrm>
          <a:prstGeom prst="rect">
            <a:avLst/>
          </a:prstGeom>
        </p:spPr>
      </p:pic>
      <p:pic>
        <p:nvPicPr>
          <p:cNvPr id="7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87176" y="2441095"/>
            <a:ext cx="247650" cy="247688"/>
          </a:xfrm>
          <a:prstGeom prst="rect">
            <a:avLst/>
          </a:prstGeom>
          <a:noFill/>
        </p:spPr>
      </p:pic>
      <p:pic>
        <p:nvPicPr>
          <p:cNvPr id="9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87176" y="3450745"/>
            <a:ext cx="247650" cy="247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5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3" y="806381"/>
            <a:ext cx="10515600" cy="9974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ОБЕСПЕЧЕНИЕ ДОСТУПНОСТИ ЗАНЯТИЯ СПОРТОМ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3" y="1803861"/>
            <a:ext cx="12159843" cy="45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news.ykt.ru/upload/image/2013/07/12150/thumb/0_e6acac80c9fdab9683ae6fc533b64a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10" y="3547937"/>
            <a:ext cx="3788009" cy="30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9&amp;Mcy;&amp;ncy;&amp;ocy;&amp;gcy;&amp;ocy;&amp;dcy;&amp;iecy;&amp;tcy;&amp;ncy;&amp;ycy;&amp;mcy; &amp;scy;&amp;iecy;&amp;mcy;&amp;softcy;&amp;yacy;&amp;mcy; &amp;YAcy;&amp;kcy;&amp;ucy;&amp;tcy;&amp;scy;&amp;kcy;&amp;acy; &amp;rcy;&amp;acy;&amp;scy;&amp;scy;&amp;kcy;&amp;acy;&amp;zcy;&amp;acy;&amp;lcy;&amp;icy; &amp;ocy; &amp;mcy;&amp;iecy;&amp;rcy;&amp;acy;&amp;khcy; &amp;scy;&amp;ocy;&amp;tscy;&amp;icy;&amp;acy;&amp;lcy;&amp;softcy;&amp;ncy;&amp;ocy;&amp;jcy; &amp;pcy;&amp;ocy;&amp;dcy;&amp;dcy;&amp;iecy;&amp;rcy;&amp;zhcy;&amp;k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73" y="3622783"/>
            <a:ext cx="4031453" cy="305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akhapress.ru/wp-content/uploads/2013/05/2-mesto-semya-Markovyi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2" y="748949"/>
            <a:ext cx="3890924" cy="27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news.ykt.ru/upload/image/2014/09/24739/thumb/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14" y="778224"/>
            <a:ext cx="4091337" cy="27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 rot="16200000">
            <a:off x="3856437" y="1239726"/>
            <a:ext cx="4924425" cy="48887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102899" y="2945413"/>
            <a:ext cx="44335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ПРИОРИТЕТЫ СЕМЕЙНОЙ ПОЛИТИКИ: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укрепление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института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семьи;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защита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прав и интересов в сфере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материнства, отцовства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детства.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53" y="683983"/>
            <a:ext cx="11976847" cy="1091029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МУНИЦИПАЛЬНЫЕ МЕРЫ ПО ОБЩЕСТВЕННОМУ ЗДОРОВЬЮ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706" y="1775012"/>
            <a:ext cx="11116737" cy="3825367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1. Информирование населения муниципального образования, в том числе через средства массовой информации, о возможности распространения социально значимых заболеваний, профилактики неинфекционных заболеваний и заболеваний представляющих опасность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для окружающих, на территории городского округа «город Якутск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7707" y="3734415"/>
            <a:ext cx="11116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муниципального образования мероприятий по профилактике неинфекционных заболеваний и пропаганде здорового образа жизни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7706" y="5018490"/>
            <a:ext cx="111167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Развитие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физической культуры и вовлечение населения в регулярные занятия спортом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" y="1571747"/>
            <a:ext cx="11468100" cy="1724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" y="3488256"/>
            <a:ext cx="11473666" cy="1187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" y="4908737"/>
            <a:ext cx="11468100" cy="6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4" y="1123950"/>
            <a:ext cx="7694738" cy="5638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01025" y="1509778"/>
            <a:ext cx="3781426" cy="397031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Депутаты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Якутской городской Думы активные участники </a:t>
            </a:r>
            <a:r>
              <a:rPr lang="ru-RU" sz="2800" b="1" kern="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реализации МЦП «Молодежь.  Семья. Спорт.  Здоровый город»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702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851" y="2698945"/>
            <a:ext cx="3460165" cy="1879987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/>
              <a:t>ПРОФИЛАКТИКА СОЦИАЛЬНО-ЗНАЧИМЫХ ЗАБОЛЕВАНИЙ</a:t>
            </a:r>
            <a:endParaRPr lang="ru-RU" sz="2000" dirty="0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ltGray">
          <a:xfrm>
            <a:off x="2224835" y="896416"/>
            <a:ext cx="6786610" cy="1785950"/>
          </a:xfrm>
          <a:prstGeom prst="roundRect">
            <a:avLst>
              <a:gd name="adj" fmla="val 16449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ltGray">
          <a:xfrm>
            <a:off x="2081959" y="2968118"/>
            <a:ext cx="6858048" cy="1785950"/>
          </a:xfrm>
          <a:prstGeom prst="roundRect">
            <a:avLst>
              <a:gd name="adj" fmla="val 16227"/>
            </a:avLst>
          </a:prstGeom>
          <a:solidFill>
            <a:schemeClr val="accent6">
              <a:lumMod val="20000"/>
              <a:lumOff val="80000"/>
            </a:schemeClr>
          </a:solidFill>
          <a:ln w="12700" algn="ctr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ltGray">
          <a:xfrm>
            <a:off x="2081959" y="4896920"/>
            <a:ext cx="6858048" cy="1785950"/>
          </a:xfrm>
          <a:prstGeom prst="roundRect">
            <a:avLst>
              <a:gd name="adj" fmla="val 16227"/>
            </a:avLst>
          </a:prstGeom>
          <a:solidFill>
            <a:schemeClr val="accent6">
              <a:lumMod val="20000"/>
              <a:lumOff val="80000"/>
            </a:schemeClr>
          </a:solidFill>
          <a:ln w="12700" algn="ctr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91776" y="1092759"/>
            <a:ext cx="65196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Неотложные меры по борьбе с туберкулезом: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заключительная дезинфекция в очагах туберкулеза;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организация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выдачи продуктовых и гигиенических наборов для пациентов из малообеспеченных слоев населения;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поставка поливитаминов для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тубинфицированных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детей 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91776" y="3110994"/>
            <a:ext cx="63053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   </a:t>
            </a:r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pitchFamily="34" charset="0"/>
              </a:rPr>
              <a:t>Диспансеризации отдельных когорт, в том числе маргинальных групп населения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pitchFamily="34" charset="0"/>
              </a:rPr>
              <a:t>- медицинский осмотр лиц без определенного места жительства, а также находящихся в трудной жизненной ситуации, проживающих на территории ГО «г. Якутск», в целях профилактики и раннего выявления социально-значимых заболеваний, а также по тестированию на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pitchFamily="34" charset="0"/>
              </a:rPr>
              <a:t>нарко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pitchFamily="34" charset="0"/>
              </a:rPr>
              <a:t>- и алкогольную зависимость.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91777" y="4987790"/>
            <a:ext cx="63053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pitchFamily="34" charset="0"/>
              </a:rPr>
              <a:t>    </a:t>
            </a:r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pitchFamily="34" charset="0"/>
              </a:rPr>
              <a:t>Первичная профилактика злокачественных новообразований шейки матки: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вакцинация  против рака шейки матки способна повлиять на важнейшие демографические показатели: заболеваемость, смертность, сохранение репродуктивного потенциала общества</a:t>
            </a:r>
            <a:endParaRPr lang="ru-RU" sz="1400" b="1" u="sng" dirty="0">
              <a:solidFill>
                <a:schemeClr val="accent6">
                  <a:lumMod val="50000"/>
                </a:schemeClr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18" name="Picture 2" descr="C:\Documents and Settings\лена\Мои документы\Downloads\загруженно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544" y="864171"/>
            <a:ext cx="2088232" cy="1660744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2" descr="https://otvet.imgsmail.ru/download/24141289_f182b5a91e0a157e58a6e8cedf1d6abc_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/>
        </p:blipFill>
        <p:spPr bwMode="auto">
          <a:xfrm>
            <a:off x="358413" y="2994014"/>
            <a:ext cx="2178496" cy="1669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ngle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3159_66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05" y="4978021"/>
            <a:ext cx="2119704" cy="16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01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Мои документы\21.01.2016 встреча с главой г.Якутска\ФОТО\ФОТО Ярмарка2015\IMG-20150914-WA0004.jpg"/>
          <p:cNvPicPr>
            <a:picLocks noChangeAspect="1" noChangeArrowheads="1"/>
          </p:cNvPicPr>
          <p:nvPr/>
        </p:nvPicPr>
        <p:blipFill>
          <a:blip r:embed="rId2"/>
          <a:srcRect r="27888"/>
          <a:stretch>
            <a:fillRect/>
          </a:stretch>
        </p:blipFill>
        <p:spPr bwMode="auto">
          <a:xfrm>
            <a:off x="1781178" y="698072"/>
            <a:ext cx="3605208" cy="2810841"/>
          </a:xfrm>
          <a:prstGeom prst="rect">
            <a:avLst/>
          </a:prstGeom>
          <a:noFill/>
        </p:spPr>
      </p:pic>
      <p:pic>
        <p:nvPicPr>
          <p:cNvPr id="5" name="Picture 3" descr="C:\Documents and Settings\Пользователь\Мои документы\21.01.2016 встреча с главой г.Якутска\ФОТО\ФОТО Ярмарка2015\IMG-20150914-WA0001.jpg"/>
          <p:cNvPicPr>
            <a:picLocks noChangeAspect="1" noChangeArrowheads="1"/>
          </p:cNvPicPr>
          <p:nvPr/>
        </p:nvPicPr>
        <p:blipFill>
          <a:blip r:embed="rId3"/>
          <a:srcRect l="10327" r="7060"/>
          <a:stretch>
            <a:fillRect/>
          </a:stretch>
        </p:blipFill>
        <p:spPr bwMode="auto">
          <a:xfrm>
            <a:off x="6310161" y="696388"/>
            <a:ext cx="3719663" cy="2804073"/>
          </a:xfrm>
          <a:prstGeom prst="rect">
            <a:avLst/>
          </a:prstGeom>
          <a:noFill/>
        </p:spPr>
      </p:pic>
      <p:pic>
        <p:nvPicPr>
          <p:cNvPr id="6" name="Picture 4" descr="C:\Documents and Settings\Пользователь\Мои документы\21.01.2016 встреча с главой г.Якутска\ФОТО\ФОТО Ярмарка2015\IMG-20150914-WA0006.jpg"/>
          <p:cNvPicPr>
            <a:picLocks noChangeAspect="1" noChangeArrowheads="1"/>
          </p:cNvPicPr>
          <p:nvPr/>
        </p:nvPicPr>
        <p:blipFill>
          <a:blip r:embed="rId4"/>
          <a:srcRect l="13826" r="4210"/>
          <a:stretch>
            <a:fillRect/>
          </a:stretch>
        </p:blipFill>
        <p:spPr bwMode="auto">
          <a:xfrm>
            <a:off x="1781178" y="4111172"/>
            <a:ext cx="3605210" cy="2746828"/>
          </a:xfrm>
          <a:prstGeom prst="rect">
            <a:avLst/>
          </a:prstGeom>
          <a:noFill/>
        </p:spPr>
      </p:pic>
      <p:pic>
        <p:nvPicPr>
          <p:cNvPr id="7" name="Picture 5" descr="C:\Documents and Settings\Пользователь\Мои документы\21.01.2016 встреча с главой г.Якутска\ФОТО\ФОТО Ярмарка2015\IMG-20150914-WA0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2935" y="4111172"/>
            <a:ext cx="3776889" cy="27468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65211" y="3657340"/>
            <a:ext cx="5035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14F9B">
                    <a:lumMod val="50000"/>
                  </a:srgbClr>
                </a:solidFill>
                <a:latin typeface="Arial" charset="0"/>
              </a:rPr>
              <a:t>В рамках подпрограммы «Здоровый город» в течение года проводятся традиционные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14F9B">
                    <a:lumMod val="50000"/>
                  </a:srgbClr>
                </a:solidFill>
                <a:latin typeface="Arial" charset="0"/>
              </a:rPr>
              <a:t>Ярмарки здоровья</a:t>
            </a:r>
          </a:p>
        </p:txBody>
      </p:sp>
      <p:sp>
        <p:nvSpPr>
          <p:cNvPr id="10" name="Овал 9"/>
          <p:cNvSpPr/>
          <p:nvPr/>
        </p:nvSpPr>
        <p:spPr>
          <a:xfrm>
            <a:off x="3620941" y="3076519"/>
            <a:ext cx="4924425" cy="18954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59885" y="3598068"/>
            <a:ext cx="6112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ТРАДИЦИОННЫЕ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ЯРМАРКИ ЗДОРОВЬЯ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3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631657" y="7639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Мероприятия по профилактике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заболеваний и пропаганда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здорового образа жизни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48350" y="1956658"/>
            <a:ext cx="5953125" cy="446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здоровья «Здоровый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Якутск»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8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</a:t>
            </a:r>
          </a:p>
          <a:p>
            <a:pPr algn="just">
              <a:lnSpc>
                <a:spcPts val="288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массовых мероприятий</a:t>
            </a:r>
          </a:p>
          <a:p>
            <a:pPr algn="just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Мультимедийный парк «Здоровье»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 - коммуникационная кампания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«Здоровый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Медиаресурс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«Иммунодиагностика туберкулеза у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и подростков»</a:t>
            </a:r>
          </a:p>
          <a:p>
            <a:pPr algn="just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«Дезинфекция в очагах туберкулеза»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76275"/>
            <a:ext cx="4781551" cy="6181725"/>
          </a:xfrm>
          <a:prstGeom prst="rect">
            <a:avLst/>
          </a:prstGeom>
        </p:spPr>
      </p:pic>
      <p:pic>
        <p:nvPicPr>
          <p:cNvPr id="12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7832" y="2034781"/>
            <a:ext cx="247650" cy="247688"/>
          </a:xfrm>
          <a:prstGeom prst="rect">
            <a:avLst/>
          </a:prstGeom>
          <a:noFill/>
        </p:spPr>
      </p:pic>
      <p:pic>
        <p:nvPicPr>
          <p:cNvPr id="13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7832" y="2637186"/>
            <a:ext cx="247650" cy="247688"/>
          </a:xfrm>
          <a:prstGeom prst="rect">
            <a:avLst/>
          </a:prstGeom>
          <a:noFill/>
        </p:spPr>
      </p:pic>
      <p:pic>
        <p:nvPicPr>
          <p:cNvPr id="14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7832" y="3643293"/>
            <a:ext cx="247650" cy="247688"/>
          </a:xfrm>
          <a:prstGeom prst="rect">
            <a:avLst/>
          </a:prstGeom>
          <a:noFill/>
        </p:spPr>
      </p:pic>
      <p:pic>
        <p:nvPicPr>
          <p:cNvPr id="15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6287" y="4337537"/>
            <a:ext cx="247650" cy="247688"/>
          </a:xfrm>
          <a:prstGeom prst="rect">
            <a:avLst/>
          </a:prstGeom>
          <a:noFill/>
        </p:spPr>
      </p:pic>
      <p:pic>
        <p:nvPicPr>
          <p:cNvPr id="16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5691" y="5270073"/>
            <a:ext cx="247650" cy="247688"/>
          </a:xfrm>
          <a:prstGeom prst="rect">
            <a:avLst/>
          </a:prstGeom>
          <a:noFill/>
        </p:spPr>
      </p:pic>
      <p:pic>
        <p:nvPicPr>
          <p:cNvPr id="17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7832" y="6078765"/>
            <a:ext cx="247650" cy="247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55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98" t="3519" r="-47255" b="-4235"/>
          <a:stretch/>
        </p:blipFill>
        <p:spPr>
          <a:xfrm>
            <a:off x="0" y="711232"/>
            <a:ext cx="7467600" cy="641346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862638" y="1936321"/>
            <a:ext cx="5619750" cy="47314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Общее количество посетителей ярмарки здоровья составило более 1400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человек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мероприятии участвовали 8 медицинских организаций.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Проведено более 15 мастер-классов различной направленности.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Консультации врачей с выдачей рекомендаций по соблюдению принципов здорового образа жизни получили 560 человек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Распространено более 1000 буклетов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48301" y="711232"/>
            <a:ext cx="6991350" cy="1325563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ru-RU" sz="2600" dirty="0" smtClean="0"/>
              <a:t>ФЕСТИВАЛЬ ЗДОРОВЬЯ </a:t>
            </a:r>
            <a:br>
              <a:rPr lang="ru-RU" sz="2600" dirty="0" smtClean="0"/>
            </a:br>
            <a:r>
              <a:rPr lang="ru-RU" sz="2600" dirty="0" smtClean="0"/>
              <a:t>«ЗДОРОВЫЙ ГОРОД» </a:t>
            </a:r>
            <a:endParaRPr lang="ru-RU" sz="2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32"/>
            <a:ext cx="5057775" cy="6146768"/>
          </a:xfrm>
          <a:prstGeom prst="rect">
            <a:avLst/>
          </a:prstGeom>
        </p:spPr>
      </p:pic>
      <p:pic>
        <p:nvPicPr>
          <p:cNvPr id="9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4026" y="2086902"/>
            <a:ext cx="247650" cy="247688"/>
          </a:xfrm>
          <a:prstGeom prst="rect">
            <a:avLst/>
          </a:prstGeom>
          <a:noFill/>
        </p:spPr>
      </p:pic>
      <p:pic>
        <p:nvPicPr>
          <p:cNvPr id="10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9262" y="2918924"/>
            <a:ext cx="247650" cy="247688"/>
          </a:xfrm>
          <a:prstGeom prst="rect">
            <a:avLst/>
          </a:prstGeom>
          <a:noFill/>
        </p:spPr>
      </p:pic>
      <p:pic>
        <p:nvPicPr>
          <p:cNvPr id="11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9262" y="3794122"/>
            <a:ext cx="247650" cy="247688"/>
          </a:xfrm>
          <a:prstGeom prst="rect">
            <a:avLst/>
          </a:prstGeom>
          <a:noFill/>
        </p:spPr>
      </p:pic>
      <p:pic>
        <p:nvPicPr>
          <p:cNvPr id="12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8787" y="4584213"/>
            <a:ext cx="247650" cy="247688"/>
          </a:xfrm>
          <a:prstGeom prst="rect">
            <a:avLst/>
          </a:prstGeom>
          <a:noFill/>
        </p:spPr>
      </p:pic>
      <p:pic>
        <p:nvPicPr>
          <p:cNvPr id="13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8787" y="5854456"/>
            <a:ext cx="247650" cy="247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44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424"/>
            <a:ext cx="5150311" cy="61245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01987" y="2014626"/>
            <a:ext cx="5788206" cy="48010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Проведены экспресс тестирования на инфекции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Флюорографические обследования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Бесплатные обследования и консультаци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lnSpc>
                <a:spcPts val="2400"/>
              </a:lnSpc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Популяризация доступных видов физической активности и семейного спорта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Массовый забег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Зажигательная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зумба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 algn="just">
              <a:lnSpc>
                <a:spcPts val="2400"/>
              </a:lnSpc>
              <a:buNone/>
            </a:pP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Флешмоб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от волонтёров-медиков «Поколение ZОЖ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». 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8" y="733424"/>
            <a:ext cx="5147038" cy="6173663"/>
          </a:xfrm>
          <a:prstGeom prst="rect">
            <a:avLst/>
          </a:prstGeom>
        </p:spPr>
      </p:pic>
      <p:pic>
        <p:nvPicPr>
          <p:cNvPr id="7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50799" y="2845844"/>
            <a:ext cx="247650" cy="247688"/>
          </a:xfrm>
          <a:prstGeom prst="rect">
            <a:avLst/>
          </a:prstGeom>
          <a:noFill/>
        </p:spPr>
      </p:pic>
      <p:pic>
        <p:nvPicPr>
          <p:cNvPr id="8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50799" y="2199904"/>
            <a:ext cx="247650" cy="24768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850799" y="885525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600" dirty="0" smtClean="0">
                <a:solidFill>
                  <a:srgbClr val="1C54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ФЕСТИВАЛЬ ЗДОРОВЬЯ </a:t>
            </a:r>
            <a:br>
              <a:rPr lang="ru-RU" sz="2600" dirty="0" smtClean="0">
                <a:solidFill>
                  <a:srgbClr val="1C54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600" dirty="0" smtClean="0">
                <a:solidFill>
                  <a:srgbClr val="1C54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«ЗДОРОВЫЙ ГОРОД» </a:t>
            </a:r>
            <a:endParaRPr lang="ru-RU" dirty="0"/>
          </a:p>
        </p:txBody>
      </p:sp>
      <p:pic>
        <p:nvPicPr>
          <p:cNvPr id="13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53792" y="3443597"/>
            <a:ext cx="247650" cy="247688"/>
          </a:xfrm>
          <a:prstGeom prst="rect">
            <a:avLst/>
          </a:prstGeom>
          <a:noFill/>
        </p:spPr>
      </p:pic>
      <p:pic>
        <p:nvPicPr>
          <p:cNvPr id="14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55289" y="4059113"/>
            <a:ext cx="247650" cy="247688"/>
          </a:xfrm>
          <a:prstGeom prst="rect">
            <a:avLst/>
          </a:prstGeom>
          <a:noFill/>
        </p:spPr>
      </p:pic>
      <p:pic>
        <p:nvPicPr>
          <p:cNvPr id="15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50799" y="4779900"/>
            <a:ext cx="247650" cy="247688"/>
          </a:xfrm>
          <a:prstGeom prst="rect">
            <a:avLst/>
          </a:prstGeom>
          <a:noFill/>
        </p:spPr>
      </p:pic>
      <p:pic>
        <p:nvPicPr>
          <p:cNvPr id="16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2773" y="5372633"/>
            <a:ext cx="247650" cy="247688"/>
          </a:xfrm>
          <a:prstGeom prst="rect">
            <a:avLst/>
          </a:prstGeom>
          <a:noFill/>
        </p:spPr>
      </p:pic>
      <p:pic>
        <p:nvPicPr>
          <p:cNvPr id="17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2773" y="5992359"/>
            <a:ext cx="247650" cy="247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05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727200" y="698237"/>
            <a:ext cx="8536093" cy="914823"/>
          </a:xfrm>
          <a:custGeom>
            <a:avLst/>
            <a:gdLst/>
            <a:ahLst/>
            <a:cxnLst/>
            <a:rect l="l" t="t" r="r" b="b"/>
            <a:pathLst>
              <a:path w="12804140" h="1372235">
                <a:moveTo>
                  <a:pt x="12289434" y="0"/>
                </a:moveTo>
                <a:lnTo>
                  <a:pt x="514438" y="0"/>
                </a:lnTo>
                <a:lnTo>
                  <a:pt x="501808" y="154"/>
                </a:lnTo>
                <a:lnTo>
                  <a:pt x="451461" y="3867"/>
                </a:lnTo>
                <a:lnTo>
                  <a:pt x="401716" y="12497"/>
                </a:lnTo>
                <a:lnTo>
                  <a:pt x="353062" y="25963"/>
                </a:lnTo>
                <a:lnTo>
                  <a:pt x="305959" y="44133"/>
                </a:lnTo>
                <a:lnTo>
                  <a:pt x="260866" y="66832"/>
                </a:lnTo>
                <a:lnTo>
                  <a:pt x="218211" y="93846"/>
                </a:lnTo>
                <a:lnTo>
                  <a:pt x="178413" y="124903"/>
                </a:lnTo>
                <a:lnTo>
                  <a:pt x="141852" y="159712"/>
                </a:lnTo>
                <a:lnTo>
                  <a:pt x="108876" y="197943"/>
                </a:lnTo>
                <a:lnTo>
                  <a:pt x="79803" y="239222"/>
                </a:lnTo>
                <a:lnTo>
                  <a:pt x="54923" y="283143"/>
                </a:lnTo>
                <a:lnTo>
                  <a:pt x="34468" y="329298"/>
                </a:lnTo>
                <a:lnTo>
                  <a:pt x="18631" y="377232"/>
                </a:lnTo>
                <a:lnTo>
                  <a:pt x="7568" y="426492"/>
                </a:lnTo>
                <a:lnTo>
                  <a:pt x="1393" y="476600"/>
                </a:lnTo>
                <a:lnTo>
                  <a:pt x="0" y="514438"/>
                </a:lnTo>
                <a:lnTo>
                  <a:pt x="0" y="857402"/>
                </a:lnTo>
                <a:lnTo>
                  <a:pt x="2476" y="907821"/>
                </a:lnTo>
                <a:lnTo>
                  <a:pt x="9880" y="957757"/>
                </a:lnTo>
                <a:lnTo>
                  <a:pt x="22148" y="1006729"/>
                </a:lnTo>
                <a:lnTo>
                  <a:pt x="39154" y="1054265"/>
                </a:lnTo>
                <a:lnTo>
                  <a:pt x="60744" y="1099896"/>
                </a:lnTo>
                <a:lnTo>
                  <a:pt x="86690" y="1143203"/>
                </a:lnTo>
                <a:lnTo>
                  <a:pt x="116763" y="1183754"/>
                </a:lnTo>
                <a:lnTo>
                  <a:pt x="150672" y="1221155"/>
                </a:lnTo>
                <a:lnTo>
                  <a:pt x="188074" y="1255064"/>
                </a:lnTo>
                <a:lnTo>
                  <a:pt x="228625" y="1285138"/>
                </a:lnTo>
                <a:lnTo>
                  <a:pt x="271932" y="1311097"/>
                </a:lnTo>
                <a:lnTo>
                  <a:pt x="317563" y="1332674"/>
                </a:lnTo>
                <a:lnTo>
                  <a:pt x="365099" y="1349679"/>
                </a:lnTo>
                <a:lnTo>
                  <a:pt x="414070" y="1361948"/>
                </a:lnTo>
                <a:lnTo>
                  <a:pt x="464019" y="1369364"/>
                </a:lnTo>
                <a:lnTo>
                  <a:pt x="514438" y="1371841"/>
                </a:lnTo>
                <a:lnTo>
                  <a:pt x="12289434" y="1371841"/>
                </a:lnTo>
                <a:lnTo>
                  <a:pt x="12339853" y="1369364"/>
                </a:lnTo>
                <a:lnTo>
                  <a:pt x="12389764" y="1361948"/>
                </a:lnTo>
                <a:lnTo>
                  <a:pt x="12438659" y="1349679"/>
                </a:lnTo>
                <a:lnTo>
                  <a:pt x="12486284" y="1332674"/>
                </a:lnTo>
                <a:lnTo>
                  <a:pt x="12531877" y="1311097"/>
                </a:lnTo>
                <a:lnTo>
                  <a:pt x="12575184" y="1285138"/>
                </a:lnTo>
                <a:lnTo>
                  <a:pt x="12615697" y="1255064"/>
                </a:lnTo>
                <a:lnTo>
                  <a:pt x="12653162" y="1221155"/>
                </a:lnTo>
                <a:lnTo>
                  <a:pt x="12687071" y="1183754"/>
                </a:lnTo>
                <a:lnTo>
                  <a:pt x="12717170" y="1143203"/>
                </a:lnTo>
                <a:lnTo>
                  <a:pt x="12743078" y="1099896"/>
                </a:lnTo>
                <a:lnTo>
                  <a:pt x="12764668" y="1054265"/>
                </a:lnTo>
                <a:lnTo>
                  <a:pt x="12781686" y="1006729"/>
                </a:lnTo>
                <a:lnTo>
                  <a:pt x="12793878" y="957757"/>
                </a:lnTo>
                <a:lnTo>
                  <a:pt x="12801371" y="907821"/>
                </a:lnTo>
                <a:lnTo>
                  <a:pt x="12803784" y="857402"/>
                </a:lnTo>
                <a:lnTo>
                  <a:pt x="12803784" y="514438"/>
                </a:lnTo>
                <a:lnTo>
                  <a:pt x="12801371" y="464019"/>
                </a:lnTo>
                <a:lnTo>
                  <a:pt x="12793878" y="414070"/>
                </a:lnTo>
                <a:lnTo>
                  <a:pt x="12781686" y="365099"/>
                </a:lnTo>
                <a:lnTo>
                  <a:pt x="12764668" y="317576"/>
                </a:lnTo>
                <a:lnTo>
                  <a:pt x="12743078" y="271932"/>
                </a:lnTo>
                <a:lnTo>
                  <a:pt x="12717170" y="228638"/>
                </a:lnTo>
                <a:lnTo>
                  <a:pt x="12687071" y="188087"/>
                </a:lnTo>
                <a:lnTo>
                  <a:pt x="12653162" y="150672"/>
                </a:lnTo>
                <a:lnTo>
                  <a:pt x="12615697" y="116776"/>
                </a:lnTo>
                <a:lnTo>
                  <a:pt x="12575184" y="86702"/>
                </a:lnTo>
                <a:lnTo>
                  <a:pt x="12531877" y="60744"/>
                </a:lnTo>
                <a:lnTo>
                  <a:pt x="12486284" y="39154"/>
                </a:lnTo>
                <a:lnTo>
                  <a:pt x="12438659" y="22148"/>
                </a:lnTo>
                <a:lnTo>
                  <a:pt x="12389764" y="9880"/>
                </a:lnTo>
                <a:lnTo>
                  <a:pt x="12339853" y="2476"/>
                </a:lnTo>
                <a:lnTo>
                  <a:pt x="12289434" y="0"/>
                </a:lnTo>
                <a:close/>
              </a:path>
            </a:pathLst>
          </a:custGeom>
          <a:solidFill>
            <a:srgbClr val="CDCDCD">
              <a:alpha val="4862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5189" y="2277260"/>
            <a:ext cx="1676687" cy="1238461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18928"/>
              </p:ext>
            </p:extLst>
          </p:nvPr>
        </p:nvGraphicFramePr>
        <p:xfrm>
          <a:off x="644609" y="1694666"/>
          <a:ext cx="4598246" cy="469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900" spc="-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2023</a:t>
                      </a:r>
                      <a:endParaRPr sz="1900" dirty="0">
                        <a:latin typeface="Arial Black"/>
                        <a:cs typeface="Arial Black"/>
                      </a:endParaRPr>
                    </a:p>
                  </a:txBody>
                  <a:tcPr marL="0" marR="0" marT="93133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241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900" spc="-20" dirty="0" smtClean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</a:t>
                      </a:r>
                      <a:r>
                        <a:rPr lang="ru-RU" sz="1900" spc="-20" dirty="0" smtClean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6</a:t>
                      </a:r>
                      <a:endParaRPr sz="1900" dirty="0">
                        <a:latin typeface="Arial Black"/>
                        <a:cs typeface="Arial Black"/>
                      </a:endParaRPr>
                    </a:p>
                  </a:txBody>
                  <a:tcPr marL="0" marR="0" marT="93133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45692" y="2311329"/>
            <a:ext cx="1237403" cy="819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lnSpc>
                <a:spcPts val="4204"/>
              </a:lnSpc>
              <a:spcBef>
                <a:spcPts val="90"/>
              </a:spcBef>
            </a:pPr>
            <a:r>
              <a:rPr sz="3600" spc="-257" dirty="0">
                <a:solidFill>
                  <a:srgbClr val="A9D18E"/>
                </a:solidFill>
                <a:latin typeface="Arial Black"/>
                <a:cs typeface="Arial Black"/>
              </a:rPr>
              <a:t>382,2</a:t>
            </a:r>
            <a:endParaRPr sz="3600" dirty="0">
              <a:solidFill>
                <a:srgbClr val="A9D18E"/>
              </a:solidFill>
              <a:latin typeface="Arial Black"/>
              <a:cs typeface="Arial Black"/>
            </a:endParaRPr>
          </a:p>
          <a:p>
            <a:pPr marL="97372">
              <a:lnSpc>
                <a:spcPts val="2123"/>
              </a:lnSpc>
            </a:pPr>
            <a:r>
              <a:rPr sz="1867" spc="-7" dirty="0">
                <a:solidFill>
                  <a:srgbClr val="A9D18E"/>
                </a:solidFill>
                <a:latin typeface="Arial Black"/>
                <a:cs typeface="Arial Black"/>
              </a:rPr>
              <a:t>тыс.чел</a:t>
            </a:r>
            <a:endParaRPr sz="1867" dirty="0">
              <a:solidFill>
                <a:srgbClr val="A9D18E"/>
              </a:solidFill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3582" y="2311329"/>
            <a:ext cx="1237403" cy="819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lnSpc>
                <a:spcPts val="4204"/>
              </a:lnSpc>
              <a:spcBef>
                <a:spcPts val="90"/>
              </a:spcBef>
            </a:pPr>
            <a:r>
              <a:rPr sz="3600" spc="-257" dirty="0">
                <a:solidFill>
                  <a:srgbClr val="548235"/>
                </a:solidFill>
                <a:latin typeface="Arial Black"/>
                <a:cs typeface="Arial Black"/>
              </a:rPr>
              <a:t>396,7</a:t>
            </a:r>
            <a:endParaRPr sz="3600" dirty="0">
              <a:solidFill>
                <a:srgbClr val="548235"/>
              </a:solidFill>
              <a:latin typeface="Arial Black"/>
              <a:cs typeface="Arial Black"/>
            </a:endParaRPr>
          </a:p>
          <a:p>
            <a:pPr marL="79167">
              <a:lnSpc>
                <a:spcPts val="2123"/>
              </a:lnSpc>
            </a:pPr>
            <a:r>
              <a:rPr sz="1867" spc="-7" dirty="0">
                <a:solidFill>
                  <a:srgbClr val="548235"/>
                </a:solidFill>
                <a:latin typeface="Arial Black"/>
                <a:cs typeface="Arial Black"/>
              </a:rPr>
              <a:t>тыс.чел</a:t>
            </a:r>
            <a:endParaRPr sz="1867" dirty="0">
              <a:solidFill>
                <a:srgbClr val="548235"/>
              </a:solidFill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02207" y="913793"/>
            <a:ext cx="7596293" cy="523776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lang="ru-RU" sz="3334" spc="-283" dirty="0">
                <a:solidFill>
                  <a:schemeClr val="accent6">
                    <a:lumMod val="50000"/>
                  </a:schemeClr>
                </a:solidFill>
                <a:latin typeface="Arial Black"/>
                <a:cs typeface="Arial Black"/>
              </a:rPr>
              <a:t>ДЕМОГРАФИЧЕСКИЕ ПОКАЗАТЕЛИ</a:t>
            </a:r>
            <a:endParaRPr sz="3334" dirty="0">
              <a:solidFill>
                <a:schemeClr val="accent6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16399" y="3917199"/>
            <a:ext cx="3661276" cy="10653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-423" algn="just">
              <a:lnSpc>
                <a:spcPct val="109100"/>
              </a:lnSpc>
              <a:spcBef>
                <a:spcPts val="67"/>
              </a:spcBef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Arial Black"/>
                <a:cs typeface="Arial Black"/>
              </a:rPr>
              <a:t>Город Якутск - один из самых быстрорастущих городов России</a:t>
            </a:r>
            <a:endParaRPr sz="2100" dirty="0">
              <a:solidFill>
                <a:schemeClr val="accent3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9481" y="3869913"/>
            <a:ext cx="1321477" cy="1290320"/>
          </a:xfrm>
          <a:prstGeom prst="rect">
            <a:avLst/>
          </a:prstGeom>
          <a:noFill/>
        </p:spPr>
      </p:pic>
      <p:pic>
        <p:nvPicPr>
          <p:cNvPr id="14" name="object 14"/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7734" y="3792720"/>
            <a:ext cx="1767992" cy="177859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642160" y="4353148"/>
            <a:ext cx="739140" cy="75460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4834" spc="-407" dirty="0" smtClean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lang="ru-RU" sz="4834" spc="-407" dirty="0" smtClean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endParaRPr sz="4834" dirty="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4609" y="5859724"/>
            <a:ext cx="4956387" cy="54403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 algn="ctr">
              <a:spcBef>
                <a:spcPts val="83"/>
              </a:spcBef>
            </a:pPr>
            <a:r>
              <a:rPr lang="ru-RU" sz="1733" spc="-40" dirty="0">
                <a:solidFill>
                  <a:schemeClr val="accent3">
                    <a:lumMod val="50000"/>
                  </a:schemeClr>
                </a:solidFill>
                <a:latin typeface="Arial Black"/>
                <a:cs typeface="Arial Black"/>
              </a:rPr>
              <a:t>Средний возраст населения городского округа «город Якутск»</a:t>
            </a:r>
            <a:endParaRPr sz="1733" dirty="0">
              <a:solidFill>
                <a:schemeClr val="accent3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9" name="object 10"/>
          <p:cNvSpPr txBox="1"/>
          <p:nvPr/>
        </p:nvSpPr>
        <p:spPr>
          <a:xfrm>
            <a:off x="8120958" y="2216329"/>
            <a:ext cx="3061547" cy="10653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-423" algn="just">
              <a:lnSpc>
                <a:spcPct val="109100"/>
              </a:lnSpc>
              <a:spcBef>
                <a:spcPts val="67"/>
              </a:spcBef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Arial Black"/>
                <a:cs typeface="Arial Black"/>
              </a:rPr>
              <a:t>Место по приросту населения на </a:t>
            </a:r>
            <a:r>
              <a:rPr lang="ru-RU" sz="2100" dirty="0">
                <a:solidFill>
                  <a:schemeClr val="accent3">
                    <a:lumMod val="75000"/>
                  </a:schemeClr>
                </a:solidFill>
                <a:latin typeface="Arial Black"/>
                <a:cs typeface="Arial Black"/>
              </a:rPr>
              <a:t>Д</a:t>
            </a: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Arial Black"/>
                <a:cs typeface="Arial Black"/>
              </a:rPr>
              <a:t>альнем Востоке</a:t>
            </a:r>
            <a:endParaRPr sz="2100" dirty="0">
              <a:solidFill>
                <a:schemeClr val="accent3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852940" y="2228093"/>
            <a:ext cx="1068998" cy="10850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bject 15"/>
          <p:cNvSpPr txBox="1"/>
          <p:nvPr/>
        </p:nvSpPr>
        <p:spPr>
          <a:xfrm>
            <a:off x="7182798" y="2402657"/>
            <a:ext cx="739140" cy="75460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lang="ru-RU" sz="4834" spc="-407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4834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254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07545"/>
            <a:ext cx="5057775" cy="61531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24500" y="854084"/>
            <a:ext cx="65172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C54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целях информирования населения о возможности распространения социально значимых заболеваний и профилактики </a:t>
            </a:r>
            <a:r>
              <a:rPr lang="ru-RU" sz="2400" dirty="0" smtClean="0">
                <a:solidFill>
                  <a:srgbClr val="1C54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неинфекционных заболеваний:</a:t>
            </a:r>
            <a:endParaRPr lang="ru-RU" sz="2400" dirty="0">
              <a:solidFill>
                <a:srgbClr val="1C542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60271" y="3554021"/>
            <a:ext cx="5145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Размещаются информационные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баннеры,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билборды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сити - форматы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5766" y="4629010"/>
            <a:ext cx="576045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00"/>
              </a:spcBef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уроки здоровья для</a:t>
            </a:r>
          </a:p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 и студентов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04919" y="5747745"/>
            <a:ext cx="430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Прокат социальных видеороликов</a:t>
            </a:r>
          </a:p>
        </p:txBody>
      </p:sp>
      <p:pic>
        <p:nvPicPr>
          <p:cNvPr id="16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06225" y="3784120"/>
            <a:ext cx="247650" cy="247688"/>
          </a:xfrm>
          <a:prstGeom prst="rect">
            <a:avLst/>
          </a:prstGeom>
          <a:noFill/>
        </p:spPr>
      </p:pic>
      <p:pic>
        <p:nvPicPr>
          <p:cNvPr id="17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06225" y="4878345"/>
            <a:ext cx="247650" cy="247688"/>
          </a:xfrm>
          <a:prstGeom prst="rect">
            <a:avLst/>
          </a:prstGeom>
          <a:noFill/>
        </p:spPr>
      </p:pic>
      <p:pic>
        <p:nvPicPr>
          <p:cNvPr id="18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06225" y="5823956"/>
            <a:ext cx="247650" cy="247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72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 txBox="1">
            <a:spLocks/>
          </p:cNvSpPr>
          <p:nvPr/>
        </p:nvSpPr>
        <p:spPr>
          <a:xfrm>
            <a:off x="2125666" y="786247"/>
            <a:ext cx="8064896" cy="15567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 РАМКАХ ПРОГРАММЫ ДЛЯ ПОВЫШЕНИЯ МЕДИЦИНСКОЙ ГРАМОТНОСТИ НАСЕЛЕНИЯ ПРОВОДЯТСЯ ОБРАЗОВАТЕЛЬНЫЕ СЕМИНАРЫ ДЛЯ РОДИТЕЛЕЙ: «ПЕРВИЧНАЯ ПРОФИЛАКТИКА ЗНО РЕПРОДУКТИВНОЙ СИСТЕМЫ», «ОСОБЕННОСТИ  ПОДРОСТКОВОГО ВОЗРАСТА», «АКТУАЛЬНЫЕ ВОПРОСЫ ПОЛОВОГО ВОСПИТАНИЯ»  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2" descr="C:\Users\User\AppData\Local\Temp\7zO8C0AA867\20170511_161315_14950694406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5" b="-3851"/>
          <a:stretch/>
        </p:blipFill>
        <p:spPr bwMode="auto">
          <a:xfrm>
            <a:off x="358413" y="1850517"/>
            <a:ext cx="4247945" cy="274453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13" name="Picture 3" descr="C:\Users\User\Downloads\20170511_164835_1495069440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557" y="1671886"/>
            <a:ext cx="4122204" cy="26275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5193" r="-183" b="6545"/>
          <a:stretch/>
        </p:blipFill>
        <p:spPr bwMode="auto">
          <a:xfrm flipH="1">
            <a:off x="6867902" y="3905126"/>
            <a:ext cx="4204537" cy="29969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17931" r="12218" b="24250"/>
          <a:stretch/>
        </p:blipFill>
        <p:spPr bwMode="auto">
          <a:xfrm flipH="1">
            <a:off x="1656161" y="4126742"/>
            <a:ext cx="4247945" cy="268703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16" name="Picture 6" descr="C:\Users\User\Downloads\IMG-20170511-WA0041_149539156481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3"/>
          <a:stretch/>
        </p:blipFill>
        <p:spPr bwMode="auto">
          <a:xfrm>
            <a:off x="4405226" y="2582906"/>
            <a:ext cx="4032448" cy="255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0116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638800" y="832395"/>
            <a:ext cx="6343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C54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«Мультимедийный парк «Здоровье» для школьников городского округа «город Якутск»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00675" y="2114550"/>
            <a:ext cx="65817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2025 год и 2026 год прошли обучение 8367 детей.  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предлагает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интерактивные зоны и увлекательные мероприятия, которые способствуют формированию у детей понимания важности заботы о своем здоровье в игровой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другой доступной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форме.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VR-очки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погружают в занимательные образовательные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контенты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ребята узнают о правильном питании, о вреде алкоголя и табака, о строении человеческого организма. 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представлен в двух форматах — мобильном и стационарном, что обеспечивает максимальный охват аудитории.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699"/>
            <a:ext cx="5060119" cy="6145301"/>
          </a:xfrm>
          <a:prstGeom prst="rect">
            <a:avLst/>
          </a:prstGeom>
        </p:spPr>
      </p:pic>
      <p:pic>
        <p:nvPicPr>
          <p:cNvPr id="19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53025" y="3145945"/>
            <a:ext cx="247650" cy="247688"/>
          </a:xfrm>
          <a:prstGeom prst="rect">
            <a:avLst/>
          </a:prstGeom>
          <a:noFill/>
        </p:spPr>
      </p:pic>
      <p:pic>
        <p:nvPicPr>
          <p:cNvPr id="20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53025" y="4515207"/>
            <a:ext cx="247650" cy="247688"/>
          </a:xfrm>
          <a:prstGeom prst="rect">
            <a:avLst/>
          </a:prstGeom>
          <a:noFill/>
        </p:spPr>
      </p:pic>
      <p:pic>
        <p:nvPicPr>
          <p:cNvPr id="21" name="object 8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53025" y="5715535"/>
            <a:ext cx="247650" cy="24768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5060119" cy="6180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19" y="677333"/>
            <a:ext cx="5060119" cy="61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" y="0"/>
            <a:ext cx="12192000" cy="68592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67456" y="1043377"/>
            <a:ext cx="6440170" cy="1257723"/>
          </a:xfrm>
          <a:custGeom>
            <a:avLst/>
            <a:gdLst/>
            <a:ahLst/>
            <a:cxnLst/>
            <a:rect l="l" t="t" r="r" b="b"/>
            <a:pathLst>
              <a:path w="9660255" h="1886585">
                <a:moveTo>
                  <a:pt x="9145587" y="0"/>
                </a:moveTo>
                <a:lnTo>
                  <a:pt x="514438" y="0"/>
                </a:lnTo>
                <a:lnTo>
                  <a:pt x="501808" y="154"/>
                </a:lnTo>
                <a:lnTo>
                  <a:pt x="451463" y="3867"/>
                </a:lnTo>
                <a:lnTo>
                  <a:pt x="401722" y="12497"/>
                </a:lnTo>
                <a:lnTo>
                  <a:pt x="353069" y="25961"/>
                </a:lnTo>
                <a:lnTo>
                  <a:pt x="305965" y="44131"/>
                </a:lnTo>
                <a:lnTo>
                  <a:pt x="260868" y="66830"/>
                </a:lnTo>
                <a:lnTo>
                  <a:pt x="218224" y="93841"/>
                </a:lnTo>
                <a:lnTo>
                  <a:pt x="178420" y="124898"/>
                </a:lnTo>
                <a:lnTo>
                  <a:pt x="141859" y="159711"/>
                </a:lnTo>
                <a:lnTo>
                  <a:pt x="108882" y="197937"/>
                </a:lnTo>
                <a:lnTo>
                  <a:pt x="79816" y="239212"/>
                </a:lnTo>
                <a:lnTo>
                  <a:pt x="54929" y="283143"/>
                </a:lnTo>
                <a:lnTo>
                  <a:pt x="34475" y="329293"/>
                </a:lnTo>
                <a:lnTo>
                  <a:pt x="18631" y="377232"/>
                </a:lnTo>
                <a:lnTo>
                  <a:pt x="7573" y="426486"/>
                </a:lnTo>
                <a:lnTo>
                  <a:pt x="1393" y="476594"/>
                </a:lnTo>
                <a:lnTo>
                  <a:pt x="0" y="514438"/>
                </a:lnTo>
                <a:lnTo>
                  <a:pt x="0" y="1371828"/>
                </a:lnTo>
                <a:lnTo>
                  <a:pt x="2476" y="1422260"/>
                </a:lnTo>
                <a:lnTo>
                  <a:pt x="9880" y="1472196"/>
                </a:lnTo>
                <a:lnTo>
                  <a:pt x="22148" y="1521167"/>
                </a:lnTo>
                <a:lnTo>
                  <a:pt x="39166" y="1568704"/>
                </a:lnTo>
                <a:lnTo>
                  <a:pt x="60744" y="1614335"/>
                </a:lnTo>
                <a:lnTo>
                  <a:pt x="86702" y="1657642"/>
                </a:lnTo>
                <a:lnTo>
                  <a:pt x="116776" y="1698193"/>
                </a:lnTo>
                <a:lnTo>
                  <a:pt x="150672" y="1735594"/>
                </a:lnTo>
                <a:lnTo>
                  <a:pt x="188087" y="1769503"/>
                </a:lnTo>
                <a:lnTo>
                  <a:pt x="228638" y="1799577"/>
                </a:lnTo>
                <a:lnTo>
                  <a:pt x="271932" y="1825523"/>
                </a:lnTo>
                <a:lnTo>
                  <a:pt x="317576" y="1847113"/>
                </a:lnTo>
                <a:lnTo>
                  <a:pt x="365112" y="1864118"/>
                </a:lnTo>
                <a:lnTo>
                  <a:pt x="414083" y="1876386"/>
                </a:lnTo>
                <a:lnTo>
                  <a:pt x="464019" y="1883791"/>
                </a:lnTo>
                <a:lnTo>
                  <a:pt x="514438" y="1886267"/>
                </a:lnTo>
                <a:lnTo>
                  <a:pt x="9145587" y="1886267"/>
                </a:lnTo>
                <a:lnTo>
                  <a:pt x="9196006" y="1883791"/>
                </a:lnTo>
                <a:lnTo>
                  <a:pt x="9245943" y="1876386"/>
                </a:lnTo>
                <a:lnTo>
                  <a:pt x="9294914" y="1864118"/>
                </a:lnTo>
                <a:lnTo>
                  <a:pt x="9342450" y="1847113"/>
                </a:lnTo>
                <a:lnTo>
                  <a:pt x="9388081" y="1825523"/>
                </a:lnTo>
                <a:lnTo>
                  <a:pt x="9431388" y="1799577"/>
                </a:lnTo>
                <a:lnTo>
                  <a:pt x="9471939" y="1769503"/>
                </a:lnTo>
                <a:lnTo>
                  <a:pt x="9509353" y="1735594"/>
                </a:lnTo>
                <a:lnTo>
                  <a:pt x="9543250" y="1698193"/>
                </a:lnTo>
                <a:lnTo>
                  <a:pt x="9573323" y="1657642"/>
                </a:lnTo>
                <a:lnTo>
                  <a:pt x="9599282" y="1614335"/>
                </a:lnTo>
                <a:lnTo>
                  <a:pt x="9620859" y="1568704"/>
                </a:lnTo>
                <a:lnTo>
                  <a:pt x="9637865" y="1521167"/>
                </a:lnTo>
                <a:lnTo>
                  <a:pt x="9650133" y="1472196"/>
                </a:lnTo>
                <a:lnTo>
                  <a:pt x="9657550" y="1422260"/>
                </a:lnTo>
                <a:lnTo>
                  <a:pt x="9660026" y="1371828"/>
                </a:lnTo>
                <a:lnTo>
                  <a:pt x="9660026" y="514438"/>
                </a:lnTo>
                <a:lnTo>
                  <a:pt x="9657550" y="464007"/>
                </a:lnTo>
                <a:lnTo>
                  <a:pt x="9650133" y="414070"/>
                </a:lnTo>
                <a:lnTo>
                  <a:pt x="9637865" y="365099"/>
                </a:lnTo>
                <a:lnTo>
                  <a:pt x="9620859" y="317563"/>
                </a:lnTo>
                <a:lnTo>
                  <a:pt x="9599282" y="271932"/>
                </a:lnTo>
                <a:lnTo>
                  <a:pt x="9573323" y="228625"/>
                </a:lnTo>
                <a:lnTo>
                  <a:pt x="9543250" y="188074"/>
                </a:lnTo>
                <a:lnTo>
                  <a:pt x="9509353" y="150672"/>
                </a:lnTo>
                <a:lnTo>
                  <a:pt x="9471939" y="116763"/>
                </a:lnTo>
                <a:lnTo>
                  <a:pt x="9431388" y="86690"/>
                </a:lnTo>
                <a:lnTo>
                  <a:pt x="9388081" y="60744"/>
                </a:lnTo>
                <a:lnTo>
                  <a:pt x="9342450" y="39154"/>
                </a:lnTo>
                <a:lnTo>
                  <a:pt x="9294914" y="22148"/>
                </a:lnTo>
                <a:lnTo>
                  <a:pt x="9245943" y="9880"/>
                </a:lnTo>
                <a:lnTo>
                  <a:pt x="9196006" y="2476"/>
                </a:lnTo>
                <a:lnTo>
                  <a:pt x="914558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911909" y="1228825"/>
            <a:ext cx="5151003" cy="780171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marR="3387" algn="ctr">
              <a:lnSpc>
                <a:spcPct val="108700"/>
              </a:lnSpc>
              <a:spcBef>
                <a:spcPts val="67"/>
              </a:spcBef>
            </a:pPr>
            <a:r>
              <a:rPr lang="ru-RU" sz="2300" spc="-87" dirty="0">
                <a:solidFill>
                  <a:srgbClr val="FFFFFF"/>
                </a:solidFill>
              </a:rPr>
              <a:t>Повышение осведомленности граждан о </a:t>
            </a:r>
            <a:r>
              <a:rPr lang="ru-RU" sz="2300" spc="-87" dirty="0" smtClean="0">
                <a:solidFill>
                  <a:srgbClr val="FFFFFF"/>
                </a:solidFill>
              </a:rPr>
              <a:t>ценности здоровья </a:t>
            </a:r>
            <a:endParaRPr sz="2300" dirty="0"/>
          </a:p>
        </p:txBody>
      </p:sp>
      <p:sp>
        <p:nvSpPr>
          <p:cNvPr id="4" name="object 4"/>
          <p:cNvSpPr/>
          <p:nvPr/>
        </p:nvSpPr>
        <p:spPr>
          <a:xfrm>
            <a:off x="1333729" y="2805405"/>
            <a:ext cx="6440170" cy="1257723"/>
          </a:xfrm>
          <a:custGeom>
            <a:avLst/>
            <a:gdLst/>
            <a:ahLst/>
            <a:cxnLst/>
            <a:rect l="l" t="t" r="r" b="b"/>
            <a:pathLst>
              <a:path w="9660255" h="1886585">
                <a:moveTo>
                  <a:pt x="9145587" y="0"/>
                </a:moveTo>
                <a:lnTo>
                  <a:pt x="514438" y="0"/>
                </a:lnTo>
                <a:lnTo>
                  <a:pt x="501808" y="154"/>
                </a:lnTo>
                <a:lnTo>
                  <a:pt x="451463" y="3869"/>
                </a:lnTo>
                <a:lnTo>
                  <a:pt x="401722" y="12497"/>
                </a:lnTo>
                <a:lnTo>
                  <a:pt x="353069" y="25968"/>
                </a:lnTo>
                <a:lnTo>
                  <a:pt x="305965" y="44133"/>
                </a:lnTo>
                <a:lnTo>
                  <a:pt x="260868" y="66832"/>
                </a:lnTo>
                <a:lnTo>
                  <a:pt x="218224" y="93846"/>
                </a:lnTo>
                <a:lnTo>
                  <a:pt x="178420" y="124908"/>
                </a:lnTo>
                <a:lnTo>
                  <a:pt x="141859" y="159717"/>
                </a:lnTo>
                <a:lnTo>
                  <a:pt x="108882" y="197943"/>
                </a:lnTo>
                <a:lnTo>
                  <a:pt x="79816" y="239222"/>
                </a:lnTo>
                <a:lnTo>
                  <a:pt x="54929" y="283143"/>
                </a:lnTo>
                <a:lnTo>
                  <a:pt x="34475" y="329304"/>
                </a:lnTo>
                <a:lnTo>
                  <a:pt x="18631" y="377237"/>
                </a:lnTo>
                <a:lnTo>
                  <a:pt x="7573" y="426499"/>
                </a:lnTo>
                <a:lnTo>
                  <a:pt x="1393" y="476600"/>
                </a:lnTo>
                <a:lnTo>
                  <a:pt x="0" y="514438"/>
                </a:lnTo>
                <a:lnTo>
                  <a:pt x="0" y="1371841"/>
                </a:lnTo>
                <a:lnTo>
                  <a:pt x="2476" y="1422260"/>
                </a:lnTo>
                <a:lnTo>
                  <a:pt x="9880" y="1472196"/>
                </a:lnTo>
                <a:lnTo>
                  <a:pt x="22148" y="1521167"/>
                </a:lnTo>
                <a:lnTo>
                  <a:pt x="39166" y="1568704"/>
                </a:lnTo>
                <a:lnTo>
                  <a:pt x="60744" y="1614347"/>
                </a:lnTo>
                <a:lnTo>
                  <a:pt x="86702" y="1657642"/>
                </a:lnTo>
                <a:lnTo>
                  <a:pt x="116776" y="1698193"/>
                </a:lnTo>
                <a:lnTo>
                  <a:pt x="150672" y="1735607"/>
                </a:lnTo>
                <a:lnTo>
                  <a:pt x="188087" y="1769503"/>
                </a:lnTo>
                <a:lnTo>
                  <a:pt x="228638" y="1799577"/>
                </a:lnTo>
                <a:lnTo>
                  <a:pt x="271932" y="1825536"/>
                </a:lnTo>
                <a:lnTo>
                  <a:pt x="317576" y="1847113"/>
                </a:lnTo>
                <a:lnTo>
                  <a:pt x="365112" y="1864131"/>
                </a:lnTo>
                <a:lnTo>
                  <a:pt x="414083" y="1876399"/>
                </a:lnTo>
                <a:lnTo>
                  <a:pt x="464019" y="1883803"/>
                </a:lnTo>
                <a:lnTo>
                  <a:pt x="514438" y="1886280"/>
                </a:lnTo>
                <a:lnTo>
                  <a:pt x="9145587" y="1886280"/>
                </a:lnTo>
                <a:lnTo>
                  <a:pt x="9196006" y="1883803"/>
                </a:lnTo>
                <a:lnTo>
                  <a:pt x="9245943" y="1876399"/>
                </a:lnTo>
                <a:lnTo>
                  <a:pt x="9294914" y="1864131"/>
                </a:lnTo>
                <a:lnTo>
                  <a:pt x="9342450" y="1847113"/>
                </a:lnTo>
                <a:lnTo>
                  <a:pt x="9388081" y="1825536"/>
                </a:lnTo>
                <a:lnTo>
                  <a:pt x="9431388" y="1799577"/>
                </a:lnTo>
                <a:lnTo>
                  <a:pt x="9471939" y="1769503"/>
                </a:lnTo>
                <a:lnTo>
                  <a:pt x="9509353" y="1735607"/>
                </a:lnTo>
                <a:lnTo>
                  <a:pt x="9543250" y="1698193"/>
                </a:lnTo>
                <a:lnTo>
                  <a:pt x="9573323" y="1657642"/>
                </a:lnTo>
                <a:lnTo>
                  <a:pt x="9599282" y="1614347"/>
                </a:lnTo>
                <a:lnTo>
                  <a:pt x="9620859" y="1568704"/>
                </a:lnTo>
                <a:lnTo>
                  <a:pt x="9637865" y="1521167"/>
                </a:lnTo>
                <a:lnTo>
                  <a:pt x="9650133" y="1472196"/>
                </a:lnTo>
                <a:lnTo>
                  <a:pt x="9657550" y="1422260"/>
                </a:lnTo>
                <a:lnTo>
                  <a:pt x="9660026" y="1371841"/>
                </a:lnTo>
                <a:lnTo>
                  <a:pt x="9660026" y="514438"/>
                </a:lnTo>
                <a:lnTo>
                  <a:pt x="9657550" y="464019"/>
                </a:lnTo>
                <a:lnTo>
                  <a:pt x="9650133" y="414083"/>
                </a:lnTo>
                <a:lnTo>
                  <a:pt x="9637865" y="365112"/>
                </a:lnTo>
                <a:lnTo>
                  <a:pt x="9620859" y="317576"/>
                </a:lnTo>
                <a:lnTo>
                  <a:pt x="9599282" y="271932"/>
                </a:lnTo>
                <a:lnTo>
                  <a:pt x="9573323" y="228638"/>
                </a:lnTo>
                <a:lnTo>
                  <a:pt x="9543250" y="188087"/>
                </a:lnTo>
                <a:lnTo>
                  <a:pt x="9509353" y="150672"/>
                </a:lnTo>
                <a:lnTo>
                  <a:pt x="9471939" y="116776"/>
                </a:lnTo>
                <a:lnTo>
                  <a:pt x="9431388" y="86702"/>
                </a:lnTo>
                <a:lnTo>
                  <a:pt x="9388081" y="60744"/>
                </a:lnTo>
                <a:lnTo>
                  <a:pt x="9342450" y="39154"/>
                </a:lnTo>
                <a:lnTo>
                  <a:pt x="9294914" y="22148"/>
                </a:lnTo>
                <a:lnTo>
                  <a:pt x="9245943" y="9880"/>
                </a:lnTo>
                <a:lnTo>
                  <a:pt x="9196006" y="2476"/>
                </a:lnTo>
                <a:lnTo>
                  <a:pt x="914558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9564" y="3241515"/>
            <a:ext cx="5391150" cy="3624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ru-RU" sz="2300" spc="-150" dirty="0">
                <a:solidFill>
                  <a:srgbClr val="FFFFFF"/>
                </a:solidFill>
                <a:latin typeface="Arial Black"/>
                <a:cs typeface="Arial Black"/>
              </a:rPr>
              <a:t>Рост интереса к </a:t>
            </a:r>
            <a:r>
              <a:rPr lang="ru-RU" sz="2300" spc="-150" dirty="0" smtClean="0">
                <a:solidFill>
                  <a:srgbClr val="FFFFFF"/>
                </a:solidFill>
                <a:latin typeface="Arial Black"/>
                <a:cs typeface="Arial Black"/>
              </a:rPr>
              <a:t>занятию спортом</a:t>
            </a:r>
            <a:endParaRPr sz="23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3729" y="4875861"/>
            <a:ext cx="6440170" cy="1257723"/>
          </a:xfrm>
          <a:custGeom>
            <a:avLst/>
            <a:gdLst/>
            <a:ahLst/>
            <a:cxnLst/>
            <a:rect l="l" t="t" r="r" b="b"/>
            <a:pathLst>
              <a:path w="9660255" h="1886584">
                <a:moveTo>
                  <a:pt x="9145587" y="0"/>
                </a:moveTo>
                <a:lnTo>
                  <a:pt x="514438" y="0"/>
                </a:lnTo>
                <a:lnTo>
                  <a:pt x="501808" y="154"/>
                </a:lnTo>
                <a:lnTo>
                  <a:pt x="451463" y="3869"/>
                </a:lnTo>
                <a:lnTo>
                  <a:pt x="401722" y="12508"/>
                </a:lnTo>
                <a:lnTo>
                  <a:pt x="353069" y="25974"/>
                </a:lnTo>
                <a:lnTo>
                  <a:pt x="305965" y="44138"/>
                </a:lnTo>
                <a:lnTo>
                  <a:pt x="260868" y="66837"/>
                </a:lnTo>
                <a:lnTo>
                  <a:pt x="218224" y="93848"/>
                </a:lnTo>
                <a:lnTo>
                  <a:pt x="178420" y="124910"/>
                </a:lnTo>
                <a:lnTo>
                  <a:pt x="141859" y="159722"/>
                </a:lnTo>
                <a:lnTo>
                  <a:pt x="108882" y="197950"/>
                </a:lnTo>
                <a:lnTo>
                  <a:pt x="79816" y="239224"/>
                </a:lnTo>
                <a:lnTo>
                  <a:pt x="54929" y="283150"/>
                </a:lnTo>
                <a:lnTo>
                  <a:pt x="34475" y="329304"/>
                </a:lnTo>
                <a:lnTo>
                  <a:pt x="18631" y="377239"/>
                </a:lnTo>
                <a:lnTo>
                  <a:pt x="7573" y="426499"/>
                </a:lnTo>
                <a:lnTo>
                  <a:pt x="1393" y="476602"/>
                </a:lnTo>
                <a:lnTo>
                  <a:pt x="0" y="514438"/>
                </a:lnTo>
                <a:lnTo>
                  <a:pt x="0" y="1371841"/>
                </a:lnTo>
                <a:lnTo>
                  <a:pt x="2476" y="1422273"/>
                </a:lnTo>
                <a:lnTo>
                  <a:pt x="9880" y="1472209"/>
                </a:lnTo>
                <a:lnTo>
                  <a:pt x="22148" y="1521167"/>
                </a:lnTo>
                <a:lnTo>
                  <a:pt x="39166" y="1568704"/>
                </a:lnTo>
                <a:lnTo>
                  <a:pt x="60744" y="1614347"/>
                </a:lnTo>
                <a:lnTo>
                  <a:pt x="86702" y="1657642"/>
                </a:lnTo>
                <a:lnTo>
                  <a:pt x="116776" y="1698193"/>
                </a:lnTo>
                <a:lnTo>
                  <a:pt x="150672" y="1735604"/>
                </a:lnTo>
                <a:lnTo>
                  <a:pt x="188087" y="1769507"/>
                </a:lnTo>
                <a:lnTo>
                  <a:pt x="228638" y="1799581"/>
                </a:lnTo>
                <a:lnTo>
                  <a:pt x="271932" y="1825536"/>
                </a:lnTo>
                <a:lnTo>
                  <a:pt x="317576" y="1847121"/>
                </a:lnTo>
                <a:lnTo>
                  <a:pt x="365112" y="1864127"/>
                </a:lnTo>
                <a:lnTo>
                  <a:pt x="414083" y="1876395"/>
                </a:lnTo>
                <a:lnTo>
                  <a:pt x="464019" y="1883802"/>
                </a:lnTo>
                <a:lnTo>
                  <a:pt x="514438" y="1886277"/>
                </a:lnTo>
                <a:lnTo>
                  <a:pt x="9145587" y="1886277"/>
                </a:lnTo>
                <a:lnTo>
                  <a:pt x="9196006" y="1883802"/>
                </a:lnTo>
                <a:lnTo>
                  <a:pt x="9245943" y="1876395"/>
                </a:lnTo>
                <a:lnTo>
                  <a:pt x="9294914" y="1864127"/>
                </a:lnTo>
                <a:lnTo>
                  <a:pt x="9342450" y="1847121"/>
                </a:lnTo>
                <a:lnTo>
                  <a:pt x="9388081" y="1825536"/>
                </a:lnTo>
                <a:lnTo>
                  <a:pt x="9431388" y="1799581"/>
                </a:lnTo>
                <a:lnTo>
                  <a:pt x="9471939" y="1769507"/>
                </a:lnTo>
                <a:lnTo>
                  <a:pt x="9509353" y="1735604"/>
                </a:lnTo>
                <a:lnTo>
                  <a:pt x="9543250" y="1698193"/>
                </a:lnTo>
                <a:lnTo>
                  <a:pt x="9573323" y="1657642"/>
                </a:lnTo>
                <a:lnTo>
                  <a:pt x="9599282" y="1614347"/>
                </a:lnTo>
                <a:lnTo>
                  <a:pt x="9620859" y="1568704"/>
                </a:lnTo>
                <a:lnTo>
                  <a:pt x="9637865" y="1521167"/>
                </a:lnTo>
                <a:lnTo>
                  <a:pt x="9650133" y="1472209"/>
                </a:lnTo>
                <a:lnTo>
                  <a:pt x="9657550" y="1422273"/>
                </a:lnTo>
                <a:lnTo>
                  <a:pt x="9660026" y="1371841"/>
                </a:lnTo>
                <a:lnTo>
                  <a:pt x="9660026" y="514438"/>
                </a:lnTo>
                <a:lnTo>
                  <a:pt x="9657550" y="464019"/>
                </a:lnTo>
                <a:lnTo>
                  <a:pt x="9650133" y="414083"/>
                </a:lnTo>
                <a:lnTo>
                  <a:pt x="9637865" y="365112"/>
                </a:lnTo>
                <a:lnTo>
                  <a:pt x="9620859" y="317576"/>
                </a:lnTo>
                <a:lnTo>
                  <a:pt x="9599282" y="271945"/>
                </a:lnTo>
                <a:lnTo>
                  <a:pt x="9573323" y="228638"/>
                </a:lnTo>
                <a:lnTo>
                  <a:pt x="9543250" y="188087"/>
                </a:lnTo>
                <a:lnTo>
                  <a:pt x="9509353" y="150685"/>
                </a:lnTo>
                <a:lnTo>
                  <a:pt x="9471939" y="116776"/>
                </a:lnTo>
                <a:lnTo>
                  <a:pt x="9431388" y="86702"/>
                </a:lnTo>
                <a:lnTo>
                  <a:pt x="9388081" y="60744"/>
                </a:lnTo>
                <a:lnTo>
                  <a:pt x="9342450" y="39166"/>
                </a:lnTo>
                <a:lnTo>
                  <a:pt x="9294914" y="22161"/>
                </a:lnTo>
                <a:lnTo>
                  <a:pt x="9245943" y="9893"/>
                </a:lnTo>
                <a:lnTo>
                  <a:pt x="9196006" y="2476"/>
                </a:lnTo>
                <a:lnTo>
                  <a:pt x="914558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 txBox="1"/>
          <p:nvPr/>
        </p:nvSpPr>
        <p:spPr>
          <a:xfrm>
            <a:off x="2044718" y="4906773"/>
            <a:ext cx="5018193" cy="11659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indent="-423" algn="ctr">
              <a:lnSpc>
                <a:spcPct val="108700"/>
              </a:lnSpc>
              <a:spcBef>
                <a:spcPts val="67"/>
              </a:spcBef>
            </a:pPr>
            <a:r>
              <a:rPr lang="ru-RU" sz="2300" spc="-53" dirty="0">
                <a:solidFill>
                  <a:srgbClr val="FFFFFF"/>
                </a:solidFill>
                <a:latin typeface="Arial Black"/>
                <a:cs typeface="Arial Black"/>
              </a:rPr>
              <a:t>Активное участие жителей в социальных и образовательных проектах</a:t>
            </a:r>
            <a:endParaRPr sz="2300" dirty="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0622" y="889000"/>
            <a:ext cx="314537" cy="5969169"/>
            <a:chOff x="735932" y="402209"/>
            <a:chExt cx="471805" cy="9885045"/>
          </a:xfrm>
        </p:grpSpPr>
        <p:sp>
          <p:nvSpPr>
            <p:cNvPr id="9" name="object 9"/>
            <p:cNvSpPr/>
            <p:nvPr/>
          </p:nvSpPr>
          <p:spPr>
            <a:xfrm>
              <a:off x="928848" y="402209"/>
              <a:ext cx="86360" cy="9885045"/>
            </a:xfrm>
            <a:custGeom>
              <a:avLst/>
              <a:gdLst/>
              <a:ahLst/>
              <a:cxnLst/>
              <a:rect l="l" t="t" r="r" b="b"/>
              <a:pathLst>
                <a:path w="86359" h="9885045">
                  <a:moveTo>
                    <a:pt x="85739" y="0"/>
                  </a:moveTo>
                  <a:lnTo>
                    <a:pt x="0" y="0"/>
                  </a:lnTo>
                  <a:lnTo>
                    <a:pt x="0" y="9884790"/>
                  </a:lnTo>
                  <a:lnTo>
                    <a:pt x="85739" y="9884790"/>
                  </a:lnTo>
                  <a:lnTo>
                    <a:pt x="85739" y="0"/>
                  </a:lnTo>
                  <a:close/>
                </a:path>
              </a:pathLst>
            </a:custGeom>
            <a:solidFill>
              <a:srgbClr val="8AC34A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78802" y="487946"/>
              <a:ext cx="386080" cy="364490"/>
            </a:xfrm>
            <a:custGeom>
              <a:avLst/>
              <a:gdLst/>
              <a:ahLst/>
              <a:cxnLst/>
              <a:rect l="l" t="t" r="r" b="b"/>
              <a:pathLst>
                <a:path w="386080" h="364490">
                  <a:moveTo>
                    <a:pt x="192916" y="0"/>
                  </a:moveTo>
                  <a:lnTo>
                    <a:pt x="0" y="364401"/>
                  </a:lnTo>
                  <a:lnTo>
                    <a:pt x="385832" y="364401"/>
                  </a:lnTo>
                  <a:lnTo>
                    <a:pt x="192916" y="0"/>
                  </a:lnTo>
                  <a:close/>
                </a:path>
              </a:pathLst>
            </a:custGeom>
            <a:solidFill>
              <a:srgbClr val="8AC34A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78802" y="487946"/>
              <a:ext cx="386080" cy="364490"/>
            </a:xfrm>
            <a:custGeom>
              <a:avLst/>
              <a:gdLst/>
              <a:ahLst/>
              <a:cxnLst/>
              <a:rect l="l" t="t" r="r" b="b"/>
              <a:pathLst>
                <a:path w="386080" h="364490">
                  <a:moveTo>
                    <a:pt x="0" y="364401"/>
                  </a:moveTo>
                  <a:lnTo>
                    <a:pt x="192916" y="0"/>
                  </a:lnTo>
                  <a:lnTo>
                    <a:pt x="385832" y="364401"/>
                  </a:lnTo>
                  <a:lnTo>
                    <a:pt x="0" y="36440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85739">
              <a:solidFill>
                <a:srgbClr val="8AC34A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2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" y="0"/>
            <a:ext cx="12192000" cy="6859203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719547" y="3178794"/>
            <a:ext cx="8761614" cy="746572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marR="3387" algn="ctr">
              <a:lnSpc>
                <a:spcPct val="108700"/>
              </a:lnSpc>
              <a:spcBef>
                <a:spcPts val="67"/>
              </a:spcBef>
            </a:pPr>
            <a:r>
              <a:rPr lang="ru-RU" spc="-87" dirty="0" smtClean="0">
                <a:solidFill>
                  <a:srgbClr val="377630"/>
                </a:solidFill>
              </a:rPr>
              <a:t>СПАСИБО ЗА ВНИМАНИЕ!</a:t>
            </a:r>
            <a:r>
              <a:rPr lang="ru-RU" spc="-87" dirty="0" smtClean="0">
                <a:solidFill>
                  <a:srgbClr val="FFFFFF"/>
                </a:solidFill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96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3" y="1627912"/>
            <a:ext cx="6290037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ОСОБЫЕ КЛИМАТИЧЕСКИЕ УСЛОВИЯ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3" y="4121398"/>
            <a:ext cx="3341045" cy="2353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75" y="4122862"/>
            <a:ext cx="3593026" cy="2384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74" y="1053236"/>
            <a:ext cx="4939036" cy="2743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58" y="4121398"/>
            <a:ext cx="3606552" cy="238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3" y="950139"/>
            <a:ext cx="10515600" cy="1325563"/>
          </a:xfrm>
        </p:spPr>
        <p:txBody>
          <a:bodyPr/>
          <a:lstStyle/>
          <a:p>
            <a:r>
              <a:rPr lang="ru-RU" dirty="0" smtClean="0"/>
              <a:t>ЗИМА НАЧИНАЕТСЯ С ЯКУТИИ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1" y="2195969"/>
            <a:ext cx="3784841" cy="2754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5159612"/>
            <a:ext cx="2270729" cy="1342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29" y="2339013"/>
            <a:ext cx="3099747" cy="2064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41" y="4638909"/>
            <a:ext cx="2801746" cy="1863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32" y="3495694"/>
            <a:ext cx="3295336" cy="21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3" y="1089456"/>
            <a:ext cx="10515600" cy="1325563"/>
          </a:xfrm>
        </p:spPr>
        <p:txBody>
          <a:bodyPr/>
          <a:lstStyle/>
          <a:p>
            <a:r>
              <a:rPr lang="ru-RU" dirty="0" smtClean="0"/>
              <a:t>СОХРАНЕНИЕ НАЦИОНАЛЬНЫХ ТРАДИЦИЙ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2" y="2514267"/>
            <a:ext cx="3766622" cy="2508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56" y="4161606"/>
            <a:ext cx="3845649" cy="2481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16" y="2960771"/>
            <a:ext cx="3782194" cy="28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00998" y="811836"/>
            <a:ext cx="8728599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C54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РАЗВИТИЕ АССОЦИАЦИИ</a:t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«ЗДОРОВЫЕ ГОРОДА, РАЙОНЫ И ПОСЕЛКИ»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E:\Работа\Ира\ГРАНТЫ\мероприятия по табаку\рабочие группы\Димитровград\карта ВЕРНА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r="6222"/>
          <a:stretch/>
        </p:blipFill>
        <p:spPr bwMode="auto">
          <a:xfrm>
            <a:off x="1228369" y="2218785"/>
            <a:ext cx="7183315" cy="4752528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6" name="Дуга 5"/>
          <p:cNvSpPr/>
          <p:nvPr/>
        </p:nvSpPr>
        <p:spPr bwMode="auto">
          <a:xfrm rot="10951451">
            <a:off x="7226380" y="4403064"/>
            <a:ext cx="713574" cy="288925"/>
          </a:xfrm>
          <a:prstGeom prst="arc">
            <a:avLst>
              <a:gd name="adj1" fmla="val 16200000"/>
              <a:gd name="adj2" fmla="val 1507632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latin typeface="Symbol" pitchFamily="18" charset="2"/>
            </a:endParaRPr>
          </a:p>
        </p:txBody>
      </p:sp>
      <p:pic>
        <p:nvPicPr>
          <p:cNvPr id="7" name="Picture 10" descr="http://bezformata.ru/content/Images/000/028/254/image28254571.jpg"/>
          <p:cNvPicPr>
            <a:picLocks noChangeAspect="1" noChangeArrowheads="1"/>
          </p:cNvPicPr>
          <p:nvPr/>
        </p:nvPicPr>
        <p:blipFill rotWithShape="1">
          <a:blip r:embed="rId3" cstate="print"/>
          <a:srcRect r="59652"/>
          <a:stretch/>
        </p:blipFill>
        <p:spPr bwMode="auto">
          <a:xfrm>
            <a:off x="8987639" y="2616864"/>
            <a:ext cx="1349048" cy="225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48285" y="4923641"/>
            <a:ext cx="3343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Город Якутск в 2011 году по инициативе первого президента республики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Михаила Николаева стал участником международного движения «Здоровые города»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8773" y="1408149"/>
            <a:ext cx="10113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«Здоровые города», адаптированный под условия в городах Российской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Федерации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базовой моделью для формирования единого механизма укрепления здоровья на местном уровне; методологии работы с учетом особенностей отдельно взятого региона  </a:t>
            </a:r>
          </a:p>
        </p:txBody>
      </p:sp>
    </p:spTree>
    <p:extLst>
      <p:ext uri="{BB962C8B-B14F-4D97-AF65-F5344CB8AC3E}">
        <p14:creationId xmlns:p14="http://schemas.microsoft.com/office/powerpoint/2010/main" val="11574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520" y="8559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МЦП «Молодежь.  Семья. Спорт.  Здоровый город»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Freeform 2"/>
          <p:cNvSpPr>
            <a:spLocks/>
          </p:cNvSpPr>
          <p:nvPr/>
        </p:nvSpPr>
        <p:spPr bwMode="gray">
          <a:xfrm flipH="1">
            <a:off x="1769962" y="1796843"/>
            <a:ext cx="4124647" cy="1858962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ltGray">
          <a:xfrm>
            <a:off x="6007321" y="1796843"/>
            <a:ext cx="4043560" cy="1858962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ltGray">
          <a:xfrm>
            <a:off x="1787811" y="3778044"/>
            <a:ext cx="4124647" cy="1857375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 flipH="1">
            <a:off x="6007320" y="3778044"/>
            <a:ext cx="4043560" cy="1857375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gray">
          <a:xfrm>
            <a:off x="4578273" y="2536618"/>
            <a:ext cx="2880320" cy="2238375"/>
          </a:xfrm>
          <a:prstGeom prst="ellipse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black">
          <a:xfrm>
            <a:off x="1913977" y="1841549"/>
            <a:ext cx="3685357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b="1" u="sng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Молодежная политика</a:t>
            </a:r>
          </a:p>
          <a:p>
            <a:pPr fontAlgn="base">
              <a:spcAft>
                <a:spcPct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Профилактика негативных явлений, пропаганда ЗОЖ в молодежной среде, реализация мероприятий духовно-нравственного воспитания, экологического воспитания,</a:t>
            </a:r>
          </a:p>
          <a:p>
            <a:pPr fontAlgn="base">
              <a:spcAft>
                <a:spcPct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развитие волонтерского </a:t>
            </a:r>
          </a:p>
          <a:p>
            <a:pPr fontAlgn="base">
              <a:spcAft>
                <a:spcPct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движения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gray">
          <a:xfrm>
            <a:off x="1877973" y="5869527"/>
            <a:ext cx="8280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C5427"/>
                </a:solidFill>
                <a:latin typeface="Arial Black" pitchFamily="34" charset="0"/>
                <a:cs typeface="Times New Roman" pitchFamily="18" charset="0"/>
              </a:rPr>
              <a:t>Интегрированное планирование в интересах здоровья</a:t>
            </a:r>
            <a:endParaRPr lang="en-US" sz="2000" b="1" dirty="0">
              <a:solidFill>
                <a:srgbClr val="1C5427"/>
              </a:solidFill>
              <a:latin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black">
          <a:xfrm>
            <a:off x="6594497" y="1796844"/>
            <a:ext cx="3352997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Спорт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Физическая активность как элемент структуры здорового образа жизни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black">
          <a:xfrm>
            <a:off x="1944774" y="3835014"/>
            <a:ext cx="3672408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FFFFF"/>
                </a:solidFill>
                <a:latin typeface="Arial" charset="0"/>
              </a:rPr>
              <a:t>           </a:t>
            </a:r>
            <a:r>
              <a:rPr lang="ru-RU" sz="1600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Здравоохранение</a:t>
            </a:r>
            <a:endParaRPr lang="ru-RU" sz="1600" b="1" u="sng" dirty="0">
              <a:solidFill>
                <a:schemeClr val="accent6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Здоровье формирующая деятельность</a:t>
            </a:r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, профилактика социально-значимых заболеваний, ХНИЗ, пропаганда здорового образа жизни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black">
          <a:xfrm>
            <a:off x="7026545" y="3834788"/>
            <a:ext cx="32712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b="1" u="sng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Семейная политика</a:t>
            </a:r>
            <a:endParaRPr lang="en-US" sz="1600" b="1" u="sng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4" name="Rectangle 16"/>
          <p:cNvSpPr txBox="1">
            <a:spLocks noChangeArrowheads="1"/>
          </p:cNvSpPr>
          <p:nvPr/>
        </p:nvSpPr>
        <p:spPr>
          <a:xfrm>
            <a:off x="1800730" y="698549"/>
            <a:ext cx="6840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C54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25714" y="4212819"/>
            <a:ext cx="2821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Здоровье семьи – это залог сохранения здоровья государства  </a:t>
            </a:r>
          </a:p>
        </p:txBody>
      </p:sp>
      <p:pic>
        <p:nvPicPr>
          <p:cNvPr id="16" name="Picture 10" descr="http://sakhalife.ru/wp-content/uploads/2015/03/yakutsk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78" y="2536617"/>
            <a:ext cx="2761910" cy="224481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840887" y="2980796"/>
            <a:ext cx="25154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C54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Здоровый город</a:t>
            </a:r>
            <a:endParaRPr lang="en-US" sz="2000" b="1" dirty="0">
              <a:solidFill>
                <a:srgbClr val="1C54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2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14.fskn.gov.ru/wp-content/uploads/2015/09/IMG_0164-1-1024x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379" y="4411607"/>
            <a:ext cx="3582385" cy="24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bezformata.ru/content/Images/000/016/177/image16177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41" y="4384532"/>
            <a:ext cx="3471292" cy="243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sakhalife.ru/wp-content/uploads/2015/06/img_4487yakutsk-otmetil-den-molodezh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5"/>
          <a:stretch/>
        </p:blipFill>
        <p:spPr bwMode="auto">
          <a:xfrm>
            <a:off x="8542939" y="831294"/>
            <a:ext cx="3582386" cy="28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dpc.yaguo.ru/wp-content/uploads/2015/06/DSC066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42" y="831294"/>
            <a:ext cx="3471291" cy="28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34742" y="2125456"/>
            <a:ext cx="43753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По сектору молодежной политики проводятся мероприятия,  основной целью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которых  является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привлечение внимания детей, подростков, молодежи, родителей, общественности города к здоровому образу жизни и профилактике вредных привычек. </a:t>
            </a:r>
          </a:p>
        </p:txBody>
      </p:sp>
    </p:spTree>
    <p:extLst>
      <p:ext uri="{BB962C8B-B14F-4D97-AF65-F5344CB8AC3E}">
        <p14:creationId xmlns:p14="http://schemas.microsoft.com/office/powerpoint/2010/main" val="156946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news.ykt.ru/upload/image/2014/04/19914/1PAV91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6"/>
          <a:stretch/>
        </p:blipFill>
        <p:spPr bwMode="auto">
          <a:xfrm>
            <a:off x="6570984" y="721380"/>
            <a:ext cx="3306441" cy="24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ysia.ru/wp-content/uploads/2016/03/S00141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733604"/>
            <a:ext cx="3332588" cy="249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fotki.ykt.ru/albums/userpics/36416/normal_42_utrennyaya_zaryadka_26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6"/>
          <a:stretch/>
        </p:blipFill>
        <p:spPr bwMode="auto">
          <a:xfrm>
            <a:off x="6549052" y="4158681"/>
            <a:ext cx="3376979" cy="24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news.ykt.ru/upload/image/2015/12/37738/thumb/565f9f282b0a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68" y="4158487"/>
            <a:ext cx="3315479" cy="248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84267" y="3435894"/>
            <a:ext cx="6623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ФИЗИЧЕСКАЯ АКТИВНОСТЬ КАК ЭЛЕМЕНТ СТРУКТУРЫ ЗДОРОВОГО ОБРАЗА ЖИЗНИ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9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D643F4E-16BB-49B3-8191-0363B9141FAF}" vid="{87B6F07D-FF8E-4782-A8E1-EFA37AA569B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830</Words>
  <Application>Microsoft Office PowerPoint</Application>
  <PresentationFormat>Широкоэкранный</PresentationFormat>
  <Paragraphs>118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Trebuchet MS</vt:lpstr>
      <vt:lpstr>Lucida Sans Unicode</vt:lpstr>
      <vt:lpstr>Calibri</vt:lpstr>
      <vt:lpstr>Tahoma</vt:lpstr>
      <vt:lpstr>Exo 2.0</vt:lpstr>
      <vt:lpstr>Arial Black</vt:lpstr>
      <vt:lpstr>Times New Roman</vt:lpstr>
      <vt:lpstr>Arial</vt:lpstr>
      <vt:lpstr>Symbol</vt:lpstr>
      <vt:lpstr>Тема1</vt:lpstr>
      <vt:lpstr>«Молодёжь. Семья. Спорт. Здоровый город» </vt:lpstr>
      <vt:lpstr>Презентация PowerPoint</vt:lpstr>
      <vt:lpstr>ОСОБЫЕ КЛИМАТИЧЕСКИЕ УСЛОВИЯ</vt:lpstr>
      <vt:lpstr>ЗИМА НАЧИНАЕТСЯ С ЯКУТИИ</vt:lpstr>
      <vt:lpstr>СОХРАНЕНИЕ НАЦИОНАЛЬНЫХ ТРАДИЦИЙ</vt:lpstr>
      <vt:lpstr>Презентация PowerPoint</vt:lpstr>
      <vt:lpstr>МЦП «Молодежь.  Семья. Спорт.  Здоровый город» </vt:lpstr>
      <vt:lpstr>Презентация PowerPoint</vt:lpstr>
      <vt:lpstr>Презентация PowerPoint</vt:lpstr>
      <vt:lpstr>Презентация PowerPoint</vt:lpstr>
      <vt:lpstr>ОБЕСПЕЧЕНИЕ ДОСТУПНОСТИ ЗАНЯТИЯ СПОРТОМ</vt:lpstr>
      <vt:lpstr>Презентация PowerPoint</vt:lpstr>
      <vt:lpstr>МУНИЦИПАЛЬНЫЕ МЕРЫ ПО ОБЩЕСТВЕННОМУ ЗДОРОВЬЮ</vt:lpstr>
      <vt:lpstr>Презентация PowerPoint</vt:lpstr>
      <vt:lpstr>ПРОФИЛАКТИКА СОЦИАЛЬНО-ЗНАЧИМЫХ ЗАБОЛЕВАНИЙ</vt:lpstr>
      <vt:lpstr>Презентация PowerPoint</vt:lpstr>
      <vt:lpstr>Презентация PowerPoint</vt:lpstr>
      <vt:lpstr>ФЕСТИВАЛЬ ЗДОРОВЬЯ  «ЗДОРОВЫЙ ГОРОД» 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осведомленности граждан о ценности здоровья </vt:lpstr>
      <vt:lpstr>СПАСИБО ЗА ВНИМАНИЕ!!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Евдокия И. Евсикова</cp:lastModifiedBy>
  <cp:revision>127</cp:revision>
  <dcterms:created xsi:type="dcterms:W3CDTF">2026-01-23T07:37:50Z</dcterms:created>
  <dcterms:modified xsi:type="dcterms:W3CDTF">2026-07-01T05:35:54Z</dcterms:modified>
</cp:coreProperties>
</file>