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4" r:id="rId5"/>
    <p:sldId id="263" r:id="rId6"/>
    <p:sldId id="265" r:id="rId7"/>
    <p:sldId id="266" r:id="rId8"/>
    <p:sldId id="267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xo 2.0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40FF"/>
    <a:srgbClr val="9AC566"/>
    <a:srgbClr val="FFEAB6"/>
    <a:srgbClr val="FFEA96"/>
    <a:srgbClr val="B93051"/>
    <a:srgbClr val="377630"/>
    <a:srgbClr val="1C5427"/>
    <a:srgbClr val="CD1E22"/>
    <a:srgbClr val="0F3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3" autoAdjust="0"/>
    <p:restoredTop sz="70044"/>
  </p:normalViewPr>
  <p:slideViewPr>
    <p:cSldViewPr snapToGrid="0" showGuides="1">
      <p:cViewPr varScale="1">
        <p:scale>
          <a:sx n="81" d="100"/>
          <a:sy n="81" d="100"/>
        </p:scale>
        <p:origin x="16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3A22-0EC8-BA46-8B40-317583184BE4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8993-25A1-FD44-B915-721EABE6F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Еремеева Валентина, заместитель директора МФК «Качели».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моего выступления — «Роль бизнеса в формировании здорового образа жизни микрорайона и города в целом» на примере нашего многофункционального комплекса.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9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здоровый образ жизни — это более широкое понятие, чем просто спорт или правильное питание.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включает в себя комфортную среду жизни, доступ к нужным товарам и услугам, возможности для движения, развития детей, семейного досуга и эмоционального восстановления.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поэтому бизнес, особенно в формате многофункционального комплекса, становится важным участником формирования здорового образа жизни жителей микрорайона. И именно бизнес играет важную роль не только в экономике, но и в создании среды, которая влияет на повседневные привычки людей, их физическое и эмоциональное благополучие, семейный досуг и качество жизни в целом.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5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Многофункциональный комплекс — это пространство, где в одном месте собраны ключевые сервисы повседневной жизни.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человек может купить продукты, отвести ребёнка на занятия, посетить фитнес или танцы, провести семейный досуг, воспользоваться услугами для здоровья и развития.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счёт такой концентрации сервисов комплекс становится не просто торговой площадкой, а локальным центром качества жизни микрорайона.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6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1015A-96C2-FD3B-DF81-C29F0DBE3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6C8F44B-09D9-D654-C12B-F36CA7E58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671396-7486-43DB-4A75-B33CB9A77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самых очевидных вкладов бизнеса в здоровый образ жизни — это создание доступной инфраструктуры физической активности.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нашем комплексе представлены йога, фитнес, пилатес, танцевальные студии, роллердром и другие активные форматы досуга.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особенно важно, потому что не всем подходит один и тот же вид активности. Чем больше выбор, тем выше вероятность, что жители микрорайона найдут подходящий для себя формат движения и будут заниматься регулярно.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этого мы понимаем, что в современном мире здоровье невозможно рассматривать только как физическое состояние.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 темп жизни, стресс, нагрузка на родителей, вопросы развития детей — всё это делает особенно важными услуги, связанные с ментальным благополучием и развитием.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смысле бизнес выполняет важную социальную функцию, когда в комплексе появляются центры семейного развития, ментального здоровья, развития речи и творческие студии.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3C14F-59CB-CB92-3DCB-4C2A4D00C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8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3CC6E-FDD9-259F-3740-EC490492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93B287-A559-FBA3-421F-FFBF78238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3C5835-54A5-C54B-7EB2-8D35D072A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Здоровый образ жизни — это ещё и то, как люди проводят свободное время.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микрорайоне есть безопасные и разнообразные пространства для семейного досуга, это помогает формировать позитивные сценарии отдыха: совместное времяпрепровождение, активность, общение, развитие детей.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развлекательные и семейные форматы комплекса тоже вносят вклад в здоровье микрорайона.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B824F2-B6E1-4CB7-2A36-C90F28C63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6AE0C-2A9B-01E8-65A9-3EDD2CF37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8A859D-13AC-F1AA-FE88-E8A50618B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16A17F-7B24-D7DA-C3F5-035908B06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 многофункционального комплекса выходит далеко за пределы одного здания.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микрорайона это доступность нужных сервисов рядом с домом, снижение бытового стресса, развитие семейной и социальной инфраструктуры.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города в целом такие объекты важны как элементы современной полицентричной среды, где качественные услуги доступны не только в центре, но и в жилых районах.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делает город более удобным, устойчивым и ориентированным на человека.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2C361-61A5-2940-D03E-8C35CBC67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7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CE0A8-6F44-75AF-FB6C-EBFCA8C0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97A052-44DA-8838-DED1-95D614CF7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AB8AD17-64C9-1D9E-0261-20D693529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итог, можно сказать, что современный бизнес — это не только экономика и торговля, но и полноценный участник формирования городской среды.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примере многофункционального комплекса мы видим, что через состав арендаторов, доступность услуг, семейные и спортивные форматы бизнес влияет на привычки людей, уровень их активности, эмоциональное состояние и качество жизни.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многофункциональный комплекс становится важной частью инфраструктуры здоровья микрорайона и города в целом.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761A4-53E2-1948-8E0F-FBB6FA8E5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1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94960-FE35-5280-ED95-5FDAC45C0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7D33E7B-1503-D70C-CB1A-88D6D2A5C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1A7CA8-55C5-930C-CE12-D6AA97780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Еремеева Валентина, заместитель директора МФК «Качели».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моего выступления — «Роль бизнеса в формировании здорового образа жизни микрорайона и города в целом» на примере нашего многофункционального комплекса.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20D284-6434-A333-4AD1-CE02DC738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8993-25A1-FD44-B915-721EABE6FB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092" y="3458824"/>
            <a:ext cx="6605016" cy="201910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092" y="5579533"/>
            <a:ext cx="6605016" cy="10583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55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13" y="1221866"/>
            <a:ext cx="10515600" cy="1325563"/>
          </a:xfrm>
        </p:spPr>
        <p:txBody>
          <a:bodyPr/>
          <a:lstStyle>
            <a:lvl1pPr>
              <a:defRPr>
                <a:solidFill>
                  <a:srgbClr val="1C54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413" y="2682366"/>
            <a:ext cx="10515600" cy="382536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9" name="Группа 18" hidden="1"/>
          <p:cNvGrpSpPr/>
          <p:nvPr userDrawn="1"/>
        </p:nvGrpSpPr>
        <p:grpSpPr>
          <a:xfrm>
            <a:off x="0" y="957943"/>
            <a:ext cx="1752600" cy="2301212"/>
            <a:chOff x="0" y="957943"/>
            <a:chExt cx="1752600" cy="2301212"/>
          </a:xfrm>
        </p:grpSpPr>
        <p:sp>
          <p:nvSpPr>
            <p:cNvPr id="17" name="Прямоугольник 16"/>
            <p:cNvSpPr/>
            <p:nvPr userDrawn="1"/>
          </p:nvSpPr>
          <p:spPr>
            <a:xfrm>
              <a:off x="0" y="957943"/>
              <a:ext cx="1752600" cy="2575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 rot="5400000">
              <a:off x="-700269" y="2206824"/>
              <a:ext cx="1752600" cy="35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0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412" y="2678239"/>
            <a:ext cx="5181600" cy="380707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2412" y="2678239"/>
            <a:ext cx="5181600" cy="380707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8412" y="1217738"/>
            <a:ext cx="10515600" cy="1325563"/>
          </a:xfrm>
        </p:spPr>
        <p:txBody>
          <a:bodyPr/>
          <a:lstStyle>
            <a:lvl1pPr>
              <a:defRPr>
                <a:solidFill>
                  <a:srgbClr val="1C54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7135" y="6509322"/>
            <a:ext cx="18542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ru-RU" sz="1400" b="0" i="0" u="none" kern="1200" dirty="0">
                <a:solidFill>
                  <a:schemeClr val="bg1"/>
                </a:solidFill>
                <a:effectLst/>
                <a:latin typeface="Exo 2.0" panose="00000500000000000000" pitchFamily="50" charset="-52"/>
                <a:ea typeface="+mn-ea"/>
                <a:cs typeface="Arial" panose="020B0604020202020204" pitchFamily="34" charset="0"/>
              </a:rPr>
              <a:t>9–12</a:t>
            </a:r>
            <a:r>
              <a:rPr lang="ru-RU" sz="1400" b="0" i="0" u="none" kern="1200" baseline="0" dirty="0">
                <a:solidFill>
                  <a:schemeClr val="bg1"/>
                </a:solidFill>
                <a:effectLst/>
                <a:latin typeface="Exo 2.0" panose="00000500000000000000" pitchFamily="50" charset="-52"/>
                <a:ea typeface="+mn-ea"/>
                <a:cs typeface="Arial" panose="020B0604020202020204" pitchFamily="34" charset="0"/>
              </a:rPr>
              <a:t> февраля 202</a:t>
            </a:r>
            <a:endParaRPr lang="ru-RU" sz="1400" u="none" dirty="0">
              <a:solidFill>
                <a:schemeClr val="bg1"/>
              </a:solidFill>
              <a:latin typeface="Exo 2.0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12" y="1215516"/>
            <a:ext cx="10515600" cy="1325563"/>
          </a:xfrm>
        </p:spPr>
        <p:txBody>
          <a:bodyPr/>
          <a:lstStyle>
            <a:lvl1pPr>
              <a:defRPr>
                <a:solidFill>
                  <a:srgbClr val="1C54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412" y="253155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412" y="3355466"/>
            <a:ext cx="5157787" cy="32195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90824" y="253155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90824" y="3355466"/>
            <a:ext cx="5183188" cy="32195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62" y="1215516"/>
            <a:ext cx="3932237" cy="1299084"/>
          </a:xfrm>
        </p:spPr>
        <p:txBody>
          <a:bodyPr anchor="b"/>
          <a:lstStyle>
            <a:lvl1pPr>
              <a:defRPr sz="3200">
                <a:solidFill>
                  <a:srgbClr val="1C54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462" y="1215517"/>
            <a:ext cx="6172200" cy="51027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062" y="25146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62" y="1221866"/>
            <a:ext cx="3932237" cy="1299084"/>
          </a:xfrm>
        </p:spPr>
        <p:txBody>
          <a:bodyPr anchor="b"/>
          <a:lstStyle>
            <a:lvl1pPr>
              <a:defRPr sz="3200">
                <a:solidFill>
                  <a:srgbClr val="1C54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95462" y="1221867"/>
            <a:ext cx="6172200" cy="5102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062" y="25209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46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5427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092" y="2926825"/>
            <a:ext cx="9810885" cy="2019109"/>
          </a:xfrm>
        </p:spPr>
        <p:txBody>
          <a:bodyPr>
            <a:noAutofit/>
          </a:bodyPr>
          <a:lstStyle/>
          <a:p>
            <a:r>
              <a:rPr lang="ru-RU" dirty="0"/>
              <a:t>РОЛЬ БИЗНЕСА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В ФОРМИРОВАНИИ ЗОЖ МИКРОРАЙОНА И ГОРОДА В ЦЕЛОМ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Валентина Еремеева</a:t>
            </a:r>
          </a:p>
          <a:p>
            <a:r>
              <a:rPr lang="ru-RU" b="1" dirty="0"/>
              <a:t>Заместитель директора МФК «КАЧЕЛИ»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1F9D0-C48F-5A5F-5D98-47666D482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340689"/>
            <a:ext cx="5106428" cy="23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EB9076-67DF-1F4B-F26F-B06FC82D4E58}"/>
              </a:ext>
            </a:extLst>
          </p:cNvPr>
          <p:cNvSpPr/>
          <p:nvPr/>
        </p:nvSpPr>
        <p:spPr>
          <a:xfrm>
            <a:off x="9412941" y="2824647"/>
            <a:ext cx="2779059" cy="1206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AC5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13" y="12218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ЗДОРОВЫЙ ОБРАЗ ЖИЗНИ </a:t>
            </a:r>
            <a:br>
              <a:rPr lang="ru-RU" dirty="0"/>
            </a:br>
            <a:r>
              <a:rPr lang="ru-RU" dirty="0"/>
              <a:t>- это не только спорт, но и среда.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60" y="4300476"/>
            <a:ext cx="10474517" cy="223440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400" dirty="0"/>
              <a:t>доступность качественных товаров и услуг рядом с домом;</a:t>
            </a:r>
          </a:p>
          <a:p>
            <a:pPr marL="385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400" dirty="0"/>
              <a:t>условия для физической активности;</a:t>
            </a:r>
          </a:p>
          <a:p>
            <a:pPr marL="385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400" dirty="0"/>
              <a:t>возможности для семейного и детского досуга;</a:t>
            </a:r>
          </a:p>
          <a:p>
            <a:pPr marL="385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400" dirty="0"/>
              <a:t>поддержка эмоционального благополучия и развития.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814DC-DF59-F4D8-CB7F-8AF499B7D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" b="7136"/>
          <a:stretch>
            <a:fillRect/>
          </a:stretch>
        </p:blipFill>
        <p:spPr>
          <a:xfrm>
            <a:off x="0" y="2808465"/>
            <a:ext cx="9412941" cy="1230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8F7AE-4F24-924C-9F40-37D0AC86722F}"/>
              </a:ext>
            </a:extLst>
          </p:cNvPr>
          <p:cNvSpPr txBox="1"/>
          <p:nvPr/>
        </p:nvSpPr>
        <p:spPr>
          <a:xfrm>
            <a:off x="317691" y="2980115"/>
            <a:ext cx="83969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БИЗНЕС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НЕ ТОЛЬКО ПОТРЕБЛЕНИЕ, НО И 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ЖИЗНИ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84951A-6A79-EAA1-055D-543BB35234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5" t="9253" r="5463" b="18324"/>
          <a:stretch>
            <a:fillRect/>
          </a:stretch>
        </p:blipFill>
        <p:spPr>
          <a:xfrm>
            <a:off x="9227122" y="2783118"/>
            <a:ext cx="3213100" cy="12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281FC19-009B-7993-318E-1A529107C223}"/>
              </a:ext>
            </a:extLst>
          </p:cNvPr>
          <p:cNvSpPr/>
          <p:nvPr/>
        </p:nvSpPr>
        <p:spPr>
          <a:xfrm>
            <a:off x="7160117" y="4724542"/>
            <a:ext cx="3597664" cy="1314450"/>
          </a:xfrm>
          <a:prstGeom prst="roundRect">
            <a:avLst>
              <a:gd name="adj" fmla="val 1558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09D2B8B-B217-35EF-15DE-ACE04A8FA73A}"/>
              </a:ext>
            </a:extLst>
          </p:cNvPr>
          <p:cNvSpPr/>
          <p:nvPr/>
        </p:nvSpPr>
        <p:spPr>
          <a:xfrm>
            <a:off x="7160117" y="3143257"/>
            <a:ext cx="3597664" cy="1314450"/>
          </a:xfrm>
          <a:prstGeom prst="roundRect">
            <a:avLst>
              <a:gd name="adj" fmla="val 1558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7E1855A-0119-37B8-1888-7FBBB37DD19B}"/>
              </a:ext>
            </a:extLst>
          </p:cNvPr>
          <p:cNvSpPr/>
          <p:nvPr/>
        </p:nvSpPr>
        <p:spPr>
          <a:xfrm>
            <a:off x="1300163" y="4697293"/>
            <a:ext cx="3371850" cy="1314450"/>
          </a:xfrm>
          <a:prstGeom prst="roundRect">
            <a:avLst>
              <a:gd name="adj" fmla="val 1558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28C812A-470F-7FC9-452C-8A49F6CA15DC}"/>
              </a:ext>
            </a:extLst>
          </p:cNvPr>
          <p:cNvSpPr/>
          <p:nvPr/>
        </p:nvSpPr>
        <p:spPr>
          <a:xfrm>
            <a:off x="1300163" y="3143257"/>
            <a:ext cx="3371850" cy="1314450"/>
          </a:xfrm>
          <a:prstGeom prst="roundRect">
            <a:avLst>
              <a:gd name="adj" fmla="val 15581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C97B70-EC33-9789-B244-CA8434927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76560" y="2971800"/>
            <a:ext cx="3162301" cy="31623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66963" y="3336288"/>
            <a:ext cx="4177914" cy="9327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Центры развития для детей, ментального здоровья, красоты и спорт: танца, йоги, пилатеса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412" y="1314586"/>
            <a:ext cx="11500216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МФК «КАЧЕЛИ» - ЦЕНТР КАЧЕСТВА ЖИЗНИ</a:t>
            </a:r>
            <a:r>
              <a:rPr lang="ru-RU" dirty="0"/>
              <a:t/>
            </a:r>
            <a:br>
              <a:rPr lang="ru-RU" dirty="0"/>
            </a:br>
            <a:r>
              <a:rPr lang="ru-RU" sz="3100" kern="100" dirty="0">
                <a:latin typeface="Arial" panose="020B0604020202020204" pitchFamily="34" charset="0"/>
                <a:ea typeface="Calibri" panose="020F0502020204030204" pitchFamily="34" charset="0"/>
              </a:rPr>
              <a:t>объединяет сервисы, влияющие на здоровье, активность и комфорт жителей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54139-D27D-C047-4337-C02DCCD348F0}"/>
              </a:ext>
            </a:extLst>
          </p:cNvPr>
          <p:cNvSpPr txBox="1"/>
          <p:nvPr/>
        </p:nvSpPr>
        <p:spPr>
          <a:xfrm>
            <a:off x="489393" y="3334121"/>
            <a:ext cx="369685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Товары повседневного спроса: продукты, косметика, бытовая химия и т.п.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84F60-F91C-77FE-3164-464B7FC5B4CD}"/>
              </a:ext>
            </a:extLst>
          </p:cNvPr>
          <p:cNvSpPr txBox="1"/>
          <p:nvPr/>
        </p:nvSpPr>
        <p:spPr>
          <a:xfrm>
            <a:off x="7603855" y="4898393"/>
            <a:ext cx="414102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Семейный досуг: кинотеатр,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фуд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-корт, игровые и развлекательные пространства для детей.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8BCF3-8F59-5C45-52A0-5083EFDE88D7}"/>
              </a:ext>
            </a:extLst>
          </p:cNvPr>
          <p:cNvSpPr txBox="1"/>
          <p:nvPr/>
        </p:nvSpPr>
        <p:spPr>
          <a:xfrm>
            <a:off x="562283" y="4861502"/>
            <a:ext cx="358617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Товары для детей и семьи – игрушки, канцелярия, подарки, одежда, обувь и т.п.</a:t>
            </a:r>
          </a:p>
        </p:txBody>
      </p:sp>
      <p:pic>
        <p:nvPicPr>
          <p:cNvPr id="6" name="Рисунок 5" descr="Тележка для покупок со сплошной заливкой">
            <a:extLst>
              <a:ext uri="{FF2B5EF4-FFF2-40B4-BE49-F238E27FC236}">
                <a16:creationId xmlns:a16="http://schemas.microsoft.com/office/drawing/2014/main" id="{5FAFCE8A-AD04-2A20-EFB5-4D4DCBBCD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3086" y="3428172"/>
            <a:ext cx="554780" cy="554780"/>
          </a:xfrm>
          <a:prstGeom prst="rect">
            <a:avLst/>
          </a:prstGeom>
        </p:spPr>
      </p:pic>
      <p:pic>
        <p:nvPicPr>
          <p:cNvPr id="10" name="Рисунок 9" descr="Шарики со сплошной заливкой">
            <a:extLst>
              <a:ext uri="{FF2B5EF4-FFF2-40B4-BE49-F238E27FC236}">
                <a16:creationId xmlns:a16="http://schemas.microsoft.com/office/drawing/2014/main" id="{0E14AED0-2519-1819-35C5-571B2F1BF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84565" y="5195304"/>
            <a:ext cx="554781" cy="554781"/>
          </a:xfrm>
          <a:prstGeom prst="rect">
            <a:avLst/>
          </a:prstGeom>
        </p:spPr>
      </p:pic>
      <p:pic>
        <p:nvPicPr>
          <p:cNvPr id="17" name="Рисунок 16" descr="Мозг со сплошной заливкой">
            <a:extLst>
              <a:ext uri="{FF2B5EF4-FFF2-40B4-BE49-F238E27FC236}">
                <a16:creationId xmlns:a16="http://schemas.microsoft.com/office/drawing/2014/main" id="{E7716467-EEC1-8A3C-B3AE-265B8854A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36743" y="3444496"/>
            <a:ext cx="554780" cy="554780"/>
          </a:xfrm>
          <a:prstGeom prst="rect">
            <a:avLst/>
          </a:prstGeom>
        </p:spPr>
      </p:pic>
      <p:pic>
        <p:nvPicPr>
          <p:cNvPr id="20" name="Рисунок 19" descr="Книги со сплошной заливкой">
            <a:extLst>
              <a:ext uri="{FF2B5EF4-FFF2-40B4-BE49-F238E27FC236}">
                <a16:creationId xmlns:a16="http://schemas.microsoft.com/office/drawing/2014/main" id="{BE261B95-A08D-0C42-8645-99FA7A9D92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737261" y="5120706"/>
            <a:ext cx="554780" cy="5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AAB3-7F3C-6678-0C94-ED8318EC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9402B0-85F4-2DE6-8544-8AB56732D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75" y="4066934"/>
            <a:ext cx="4244155" cy="28117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FFF32-5B78-EA50-DA60-5DC377CDB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3" b="22708"/>
          <a:stretch>
            <a:fillRect/>
          </a:stretch>
        </p:blipFill>
        <p:spPr>
          <a:xfrm>
            <a:off x="-22994" y="4066934"/>
            <a:ext cx="3196315" cy="2811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5CF9-0BE8-5672-7713-DAEC987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3" y="12218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ВКЛАД БИЗНЕСА В ФИЗИЧЕСКОЕ ЗДОРОВЬЕ РАЗВИТИЕ ЖИТЕЛЕЙ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A622-4C8D-BF07-03D3-319E8D86FBEA}"/>
              </a:ext>
            </a:extLst>
          </p:cNvPr>
          <p:cNvSpPr txBox="1"/>
          <p:nvPr/>
        </p:nvSpPr>
        <p:spPr>
          <a:xfrm>
            <a:off x="358413" y="2741970"/>
            <a:ext cx="8685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C5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ближе и разнообразнее возможности для движения и развития, тем выше вовлечённость жителей в ЗОЖ.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B5F602-DCB4-3FCB-5AB6-728081141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6" b="26304"/>
          <a:stretch>
            <a:fillRect/>
          </a:stretch>
        </p:blipFill>
        <p:spPr>
          <a:xfrm>
            <a:off x="2726934" y="4066934"/>
            <a:ext cx="2666094" cy="28117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8FAA9D-FF5B-6FC3-D70C-44B467248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2" b="10626"/>
          <a:stretch>
            <a:fillRect/>
          </a:stretch>
        </p:blipFill>
        <p:spPr>
          <a:xfrm>
            <a:off x="7148153" y="4066934"/>
            <a:ext cx="2370060" cy="281175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AEDE884-89CA-31B9-1B59-9B6199F7AF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t="29358" r="15846" b="38976"/>
          <a:stretch>
            <a:fillRect/>
          </a:stretch>
        </p:blipFill>
        <p:spPr>
          <a:xfrm>
            <a:off x="10659481" y="2267239"/>
            <a:ext cx="1689835" cy="1689836"/>
          </a:xfrm>
          <a:prstGeom prst="ellipse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D21A154-8847-8D1C-CCFE-A65779B5FE1D}"/>
              </a:ext>
            </a:extLst>
          </p:cNvPr>
          <p:cNvSpPr/>
          <p:nvPr/>
        </p:nvSpPr>
        <p:spPr>
          <a:xfrm>
            <a:off x="10426304" y="2029046"/>
            <a:ext cx="2156187" cy="2128837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48B4334-3D14-1AF3-AF47-1FB76E29D5F7}"/>
              </a:ext>
            </a:extLst>
          </p:cNvPr>
          <p:cNvSpPr/>
          <p:nvPr/>
        </p:nvSpPr>
        <p:spPr>
          <a:xfrm>
            <a:off x="8920680" y="3094554"/>
            <a:ext cx="2156187" cy="2128837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67AC64-57D8-3DDD-274F-82DBF1B5ECAE}"/>
              </a:ext>
            </a:extLst>
          </p:cNvPr>
          <p:cNvSpPr/>
          <p:nvPr/>
        </p:nvSpPr>
        <p:spPr>
          <a:xfrm>
            <a:off x="10753919" y="4021873"/>
            <a:ext cx="2156187" cy="2128837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9A5DB57-4EC7-FC70-B166-E9C815125D6F}"/>
              </a:ext>
            </a:extLst>
          </p:cNvPr>
          <p:cNvSpPr/>
          <p:nvPr/>
        </p:nvSpPr>
        <p:spPr>
          <a:xfrm>
            <a:off x="9073874" y="5062145"/>
            <a:ext cx="2156187" cy="2128837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CBE4A49-52C2-DB79-C5E8-4AE6F64F02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29937" r="16459" b="40401"/>
          <a:stretch>
            <a:fillRect/>
          </a:stretch>
        </p:blipFill>
        <p:spPr>
          <a:xfrm>
            <a:off x="9297476" y="5256062"/>
            <a:ext cx="1728576" cy="1700212"/>
          </a:xfrm>
          <a:prstGeom prst="ellipse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F5F04D-07A3-7C7D-1C6E-02925E3F9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9375" r="15846" b="38959"/>
          <a:stretch>
            <a:fillRect/>
          </a:stretch>
        </p:blipFill>
        <p:spPr>
          <a:xfrm>
            <a:off x="11008998" y="4225060"/>
            <a:ext cx="1689835" cy="1722465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210D0-7466-517E-01A8-38DA3730AC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8750" r="6619" b="1457"/>
          <a:stretch>
            <a:fillRect/>
          </a:stretch>
        </p:blipFill>
        <p:spPr>
          <a:xfrm>
            <a:off x="9151914" y="3308867"/>
            <a:ext cx="1722099" cy="1700212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81E9BB-C359-934C-353D-E9BF0FF26E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/>
          <a:stretch>
            <a:fillRect/>
          </a:stretch>
        </p:blipFill>
        <p:spPr>
          <a:xfrm>
            <a:off x="5374658" y="4066934"/>
            <a:ext cx="2233840" cy="28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1730A-29EB-7A75-2360-560CC426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4D84E-8C59-33EE-85E4-C538132B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2" y="1221866"/>
            <a:ext cx="11714526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СЕМЕЙНЫЙ ДОСУГ КАК ЧАСТЬ ЗОЖ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BB98DE-63AA-F373-D6F8-FCCACCC6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/>
          <a:stretch>
            <a:fillRect/>
          </a:stretch>
        </p:blipFill>
        <p:spPr>
          <a:xfrm>
            <a:off x="-1" y="2624667"/>
            <a:ext cx="12192002" cy="1675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39726-7641-A538-4C67-94F608D38336}"/>
              </a:ext>
            </a:extLst>
          </p:cNvPr>
          <p:cNvSpPr txBox="1"/>
          <p:nvPr/>
        </p:nvSpPr>
        <p:spPr>
          <a:xfrm>
            <a:off x="3564474" y="2770102"/>
            <a:ext cx="8508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семейный досуг 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стресс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укрепляет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семейные связи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формирует 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здоровые сценарии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свободного времени.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E4CFB-AF8C-FCF3-169B-C624C00F82F5}"/>
              </a:ext>
            </a:extLst>
          </p:cNvPr>
          <p:cNvSpPr txBox="1"/>
          <p:nvPr/>
        </p:nvSpPr>
        <p:spPr>
          <a:xfrm>
            <a:off x="637267" y="4989734"/>
            <a:ext cx="3738733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b="1" kern="100" dirty="0">
                <a:solidFill>
                  <a:srgbClr val="1C54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кинотеатр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b="1" kern="100" dirty="0">
                <a:solidFill>
                  <a:srgbClr val="1C54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роллердром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52723-9402-D03F-5D73-C988C1AE8169}"/>
              </a:ext>
            </a:extLst>
          </p:cNvPr>
          <p:cNvSpPr txBox="1"/>
          <p:nvPr/>
        </p:nvSpPr>
        <p:spPr>
          <a:xfrm>
            <a:off x="4036220" y="4989734"/>
            <a:ext cx="7408068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b="1" kern="100" dirty="0">
                <a:solidFill>
                  <a:srgbClr val="1C54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детские и подростковые игровые зоны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b="1" kern="100" dirty="0">
                <a:solidFill>
                  <a:srgbClr val="1C54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пространство для проведения мероприятий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735FE-315B-2D8A-0315-819291D84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" y="2659173"/>
            <a:ext cx="3781143" cy="174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E6159-EE17-F749-D1B7-409C7F10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5D768E31-E742-E98E-D81B-E43BF6C51465}"/>
              </a:ext>
            </a:extLst>
          </p:cNvPr>
          <p:cNvSpPr/>
          <p:nvPr/>
        </p:nvSpPr>
        <p:spPr>
          <a:xfrm>
            <a:off x="-1990869" y="5907218"/>
            <a:ext cx="4419600" cy="3145050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9D12B8E-65FE-A102-5AA6-40D3B30EB7B7}"/>
              </a:ext>
            </a:extLst>
          </p:cNvPr>
          <p:cNvSpPr/>
          <p:nvPr/>
        </p:nvSpPr>
        <p:spPr>
          <a:xfrm>
            <a:off x="9802318" y="-337175"/>
            <a:ext cx="3254081" cy="3111414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AD6E207-2FF1-4328-C4CB-E61F42B141C8}"/>
              </a:ext>
            </a:extLst>
          </p:cNvPr>
          <p:cNvSpPr txBox="1">
            <a:spLocks/>
          </p:cNvSpPr>
          <p:nvPr/>
        </p:nvSpPr>
        <p:spPr>
          <a:xfrm>
            <a:off x="6324068" y="3859401"/>
            <a:ext cx="5238778" cy="2234408"/>
          </a:xfrm>
          <a:prstGeom prst="rect">
            <a:avLst/>
          </a:prstGeom>
          <a:ln>
            <a:solidFill>
              <a:srgbClr val="1C5427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развитие полицентричной городской среды;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снижение нагрузки на центр города;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создание рабочих мест и поддержка малого бизнеса;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повышение качества городской жизни.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407C7-988C-D2B7-7574-E32D17AF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8" y="1359890"/>
            <a:ext cx="11833588" cy="1325563"/>
          </a:xfrm>
        </p:spPr>
        <p:txBody>
          <a:bodyPr>
            <a:noAutofit/>
          </a:bodyPr>
          <a:lstStyle/>
          <a:p>
            <a:r>
              <a:rPr lang="ru-RU" sz="4000" dirty="0"/>
              <a:t>ЗНАЧЕНИЕ ДЛЯ МКР. И ГОРОДА </a:t>
            </a:r>
            <a:br>
              <a:rPr lang="ru-RU" sz="4000" dirty="0"/>
            </a:br>
            <a:r>
              <a:rPr lang="ru-RU" sz="2800" b="1" dirty="0">
                <a:latin typeface="Arial" panose="020B0604020202020204" pitchFamily="34" charset="0"/>
              </a:rPr>
              <a:t>МФК как элемент городской социальной инфраструктуры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1DCB6-600C-D12E-243C-9958459F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55" y="3878781"/>
            <a:ext cx="4879876" cy="2234408"/>
          </a:xfrm>
          <a:ln>
            <a:solidFill>
              <a:srgbClr val="1C5427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услуги рядом с домом;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экономия времени и снижение бытового стресса;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развитие локального сообщества;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/>
              <a:t>удобство для семей с детьми.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DEB0CC-B275-8F5F-ABC5-0A55E4533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2" b="3140"/>
          <a:stretch>
            <a:fillRect/>
          </a:stretch>
        </p:blipFill>
        <p:spPr>
          <a:xfrm>
            <a:off x="623743" y="3267343"/>
            <a:ext cx="4890698" cy="756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3042B-DE46-68D0-37A0-FAC990BE7BFF}"/>
              </a:ext>
            </a:extLst>
          </p:cNvPr>
          <p:cNvSpPr txBox="1"/>
          <p:nvPr/>
        </p:nvSpPr>
        <p:spPr>
          <a:xfrm>
            <a:off x="766623" y="3414989"/>
            <a:ext cx="459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МИКРОРАЙОНА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2AE93E-8FBD-0CB4-AA13-B5D0306E5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9" b="3140"/>
          <a:stretch>
            <a:fillRect/>
          </a:stretch>
        </p:blipFill>
        <p:spPr>
          <a:xfrm>
            <a:off x="6318655" y="3268232"/>
            <a:ext cx="5248275" cy="756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AF729-1668-B987-2D27-69D9C8C5BE00}"/>
              </a:ext>
            </a:extLst>
          </p:cNvPr>
          <p:cNvSpPr txBox="1"/>
          <p:nvPr/>
        </p:nvSpPr>
        <p:spPr>
          <a:xfrm>
            <a:off x="6466946" y="3414989"/>
            <a:ext cx="2281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ГОРОДА</a:t>
            </a:r>
          </a:p>
        </p:txBody>
      </p:sp>
    </p:spTree>
    <p:extLst>
      <p:ext uri="{BB962C8B-B14F-4D97-AF65-F5344CB8AC3E}">
        <p14:creationId xmlns:p14="http://schemas.microsoft.com/office/powerpoint/2010/main" val="85647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F9F40-6689-88AA-5AAE-0D1B6232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id="{C91CF773-2895-8214-0CF3-50C18146D007}"/>
              </a:ext>
            </a:extLst>
          </p:cNvPr>
          <p:cNvSpPr/>
          <p:nvPr/>
        </p:nvSpPr>
        <p:spPr>
          <a:xfrm>
            <a:off x="0" y="3265714"/>
            <a:ext cx="3541501" cy="3592286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2FC20B-56DA-184D-4301-3AAEEA3B1B06}"/>
              </a:ext>
            </a:extLst>
          </p:cNvPr>
          <p:cNvSpPr/>
          <p:nvPr/>
        </p:nvSpPr>
        <p:spPr>
          <a:xfrm>
            <a:off x="564767" y="4153148"/>
            <a:ext cx="2839450" cy="2598438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F1B3ED7-F2C4-B378-21C5-CE026D604020}"/>
              </a:ext>
            </a:extLst>
          </p:cNvPr>
          <p:cNvSpPr/>
          <p:nvPr/>
        </p:nvSpPr>
        <p:spPr>
          <a:xfrm>
            <a:off x="7722740" y="3118934"/>
            <a:ext cx="4419600" cy="4427710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3FD11F1-3AD5-51CD-23F3-7F4DAE5B5381}"/>
              </a:ext>
            </a:extLst>
          </p:cNvPr>
          <p:cNvSpPr/>
          <p:nvPr/>
        </p:nvSpPr>
        <p:spPr>
          <a:xfrm>
            <a:off x="8885641" y="3936936"/>
            <a:ext cx="3254081" cy="3111414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  <a:alpha val="6053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93AAD-BC7F-2CB8-31D6-59FE7583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2" y="973310"/>
            <a:ext cx="11513123" cy="1325563"/>
          </a:xfrm>
        </p:spPr>
        <p:txBody>
          <a:bodyPr>
            <a:noAutofit/>
          </a:bodyPr>
          <a:lstStyle/>
          <a:p>
            <a:r>
              <a:rPr lang="ru-RU" sz="3600" dirty="0"/>
              <a:t>БИЗНЕС — ПАРТНЁР В ФОРМИРОВАНИИ ЗДОРОВОГО ОБРАЗА ЖИЗНИ ВСЕЙ СЕМЬИ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72DDB0-4DAC-107A-BF39-6C86458705AE}"/>
              </a:ext>
            </a:extLst>
          </p:cNvPr>
          <p:cNvSpPr/>
          <p:nvPr/>
        </p:nvSpPr>
        <p:spPr>
          <a:xfrm>
            <a:off x="2367063" y="5629410"/>
            <a:ext cx="7529124" cy="59010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создаёт условия для физической активности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661FEE-37B4-819F-E02E-932B29DFCEB4}"/>
              </a:ext>
            </a:extLst>
          </p:cNvPr>
          <p:cNvSpPr/>
          <p:nvPr/>
        </p:nvSpPr>
        <p:spPr>
          <a:xfrm>
            <a:off x="4618019" y="3859092"/>
            <a:ext cx="3773784" cy="590106"/>
          </a:xfrm>
          <a:prstGeom prst="rect">
            <a:avLst/>
          </a:prstGeom>
          <a:solidFill>
            <a:srgbClr val="008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повышает качество жизни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798BEE-5A36-A246-DC4E-3A02CF5FE79F}"/>
              </a:ext>
            </a:extLst>
          </p:cNvPr>
          <p:cNvSpPr/>
          <p:nvPr/>
        </p:nvSpPr>
        <p:spPr>
          <a:xfrm>
            <a:off x="3818848" y="4449198"/>
            <a:ext cx="5066793" cy="590106"/>
          </a:xfrm>
          <a:prstGeom prst="rect">
            <a:avLst/>
          </a:prstGeom>
          <a:solidFill>
            <a:srgbClr val="FF4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организует семейный и детский досуг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C68C81-21E3-7C6B-03F4-AEC7250B46A7}"/>
              </a:ext>
            </a:extLst>
          </p:cNvPr>
          <p:cNvSpPr/>
          <p:nvPr/>
        </p:nvSpPr>
        <p:spPr>
          <a:xfrm>
            <a:off x="3133077" y="5039304"/>
            <a:ext cx="6271300" cy="59010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поддерживает эмоциональное благополучие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23895E-EE6B-1463-2489-D0D4833C61A2}"/>
              </a:ext>
            </a:extLst>
          </p:cNvPr>
          <p:cNvSpPr/>
          <p:nvPr/>
        </p:nvSpPr>
        <p:spPr>
          <a:xfrm>
            <a:off x="1674046" y="6233804"/>
            <a:ext cx="8601075" cy="59010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формирует доступную среду повседневной жизни</a:t>
            </a:r>
          </a:p>
        </p:txBody>
      </p:sp>
      <p:pic>
        <p:nvPicPr>
          <p:cNvPr id="1026" name="Picture 2" descr="family icon vector 16764577 Vector Art at Vecteezy">
            <a:extLst>
              <a:ext uri="{FF2B5EF4-FFF2-40B4-BE49-F238E27FC236}">
                <a16:creationId xmlns:a16="http://schemas.microsoft.com/office/drawing/2014/main" id="{761DD693-8853-D509-4001-F7AC937B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5" y="2272878"/>
            <a:ext cx="1501456" cy="14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5D884-9577-00EB-6D9A-D373862D399D}"/>
              </a:ext>
            </a:extLst>
          </p:cNvPr>
          <p:cNvSpPr txBox="1"/>
          <p:nvPr/>
        </p:nvSpPr>
        <p:spPr>
          <a:xfrm>
            <a:off x="1178715" y="6077013"/>
            <a:ext cx="36813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00725-1C51-00B0-62A2-B30EB1AA6EE8}"/>
              </a:ext>
            </a:extLst>
          </p:cNvPr>
          <p:cNvSpPr txBox="1"/>
          <p:nvPr/>
        </p:nvSpPr>
        <p:spPr>
          <a:xfrm>
            <a:off x="1852903" y="5462798"/>
            <a:ext cx="36813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142DA-DB6B-2731-0D39-F9D8503F166C}"/>
              </a:ext>
            </a:extLst>
          </p:cNvPr>
          <p:cNvSpPr txBox="1"/>
          <p:nvPr/>
        </p:nvSpPr>
        <p:spPr>
          <a:xfrm>
            <a:off x="2580751" y="4871124"/>
            <a:ext cx="36813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384BE-5755-6E4A-30F1-B74ABF1D1556}"/>
              </a:ext>
            </a:extLst>
          </p:cNvPr>
          <p:cNvSpPr txBox="1"/>
          <p:nvPr/>
        </p:nvSpPr>
        <p:spPr>
          <a:xfrm>
            <a:off x="3289444" y="4263680"/>
            <a:ext cx="36813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BC13C-5B75-4DAC-18E2-231ADE32FFDB}"/>
              </a:ext>
            </a:extLst>
          </p:cNvPr>
          <p:cNvSpPr txBox="1"/>
          <p:nvPr/>
        </p:nvSpPr>
        <p:spPr>
          <a:xfrm>
            <a:off x="4070115" y="3691483"/>
            <a:ext cx="36813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46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E480B-80FA-1DB6-D18F-AD60960E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5F061-FE9A-DA0F-D486-9CF9C8BE9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092" y="2030074"/>
            <a:ext cx="8153288" cy="2019109"/>
          </a:xfrm>
        </p:spPr>
        <p:txBody>
          <a:bodyPr>
            <a:normAutofit/>
          </a:bodyPr>
          <a:lstStyle/>
          <a:p>
            <a:r>
              <a:rPr lang="ru-RU" sz="8000" dirty="0"/>
              <a:t>СПАСИБО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100" dirty="0"/>
              <a:t>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3B23B-119A-4BF3-D923-0C151EBD9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92" y="5041515"/>
            <a:ext cx="7031360" cy="1816485"/>
          </a:xfrm>
        </p:spPr>
        <p:txBody>
          <a:bodyPr>
            <a:normAutofit/>
          </a:bodyPr>
          <a:lstStyle/>
          <a:p>
            <a:r>
              <a:rPr lang="ru-RU" sz="2800" dirty="0"/>
              <a:t>Валентина Еремеева</a:t>
            </a:r>
          </a:p>
          <a:p>
            <a:r>
              <a:rPr lang="ru-RU" sz="2800" dirty="0"/>
              <a:t>Заместитель директора МФК «КАЧЕЛИ»</a:t>
            </a:r>
          </a:p>
          <a:p>
            <a:r>
              <a:rPr lang="ru-RU" sz="2800" dirty="0"/>
              <a:t>8 924 466 17 49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4286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847</Words>
  <Application>Microsoft Office PowerPoint</Application>
  <PresentationFormat>Широкоэкранный</PresentationFormat>
  <Paragraphs>85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Black</vt:lpstr>
      <vt:lpstr>Arial</vt:lpstr>
      <vt:lpstr>Helvetica Neue</vt:lpstr>
      <vt:lpstr>Calibri</vt:lpstr>
      <vt:lpstr>Wingdings</vt:lpstr>
      <vt:lpstr>Exo 2.0</vt:lpstr>
      <vt:lpstr>Тема Office</vt:lpstr>
      <vt:lpstr>РОЛЬ БИЗНЕСА  В ФОРМИРОВАНИИ ЗОЖ МИКРОРАЙОНА И ГОРОДА В ЦЕЛОМ</vt:lpstr>
      <vt:lpstr>ЗДОРОВЫЙ ОБРАЗ ЖИЗНИ  - это не только спорт, но и среда.</vt:lpstr>
      <vt:lpstr>МФК «КАЧЕЛИ» - ЦЕНТР КАЧЕСТВА ЖИЗНИ объединяет сервисы, влияющие на здоровье, активность и комфорт жителей</vt:lpstr>
      <vt:lpstr>ВКЛАД БИЗНЕСА В ФИЗИЧЕСКОЕ ЗДОРОВЬЕ РАЗВИТИЕ ЖИТЕЛЕЙ</vt:lpstr>
      <vt:lpstr>СЕМЕЙНЫЙ ДОСУГ КАК ЧАСТЬ ЗОЖ</vt:lpstr>
      <vt:lpstr>ЗНАЧЕНИЕ ДЛЯ МКР. И ГОРОДА  МФК как элемент городской социальной инфраструктуры</vt:lpstr>
      <vt:lpstr>БИЗНЕС — ПАРТНЁР В ФОРМИРОВАНИИ ЗДОРОВОГО ОБРАЗА ЖИЗНИ ВСЕЙ СЕМЬИ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Слепцова ТН</cp:lastModifiedBy>
  <cp:revision>84</cp:revision>
  <dcterms:created xsi:type="dcterms:W3CDTF">2026-01-23T07:37:50Z</dcterms:created>
  <dcterms:modified xsi:type="dcterms:W3CDTF">2026-06-29T06:17:52Z</dcterms:modified>
</cp:coreProperties>
</file>