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32" r:id="rId1"/>
  </p:sldMasterIdLst>
  <p:notesMasterIdLst>
    <p:notesMasterId r:id="rId29"/>
  </p:notesMasterIdLst>
  <p:handoutMasterIdLst>
    <p:handoutMasterId r:id="rId30"/>
  </p:handoutMasterIdLst>
  <p:sldIdLst>
    <p:sldId id="258" r:id="rId2"/>
    <p:sldId id="571" r:id="rId3"/>
    <p:sldId id="608" r:id="rId4"/>
    <p:sldId id="610" r:id="rId5"/>
    <p:sldId id="607" r:id="rId6"/>
    <p:sldId id="612" r:id="rId7"/>
    <p:sldId id="615" r:id="rId8"/>
    <p:sldId id="616" r:id="rId9"/>
    <p:sldId id="617" r:id="rId10"/>
    <p:sldId id="618" r:id="rId11"/>
    <p:sldId id="619" r:id="rId12"/>
    <p:sldId id="620" r:id="rId13"/>
    <p:sldId id="613" r:id="rId14"/>
    <p:sldId id="614" r:id="rId15"/>
    <p:sldId id="621" r:id="rId16"/>
    <p:sldId id="622" r:id="rId17"/>
    <p:sldId id="623" r:id="rId18"/>
    <p:sldId id="624" r:id="rId19"/>
    <p:sldId id="625" r:id="rId20"/>
    <p:sldId id="627" r:id="rId21"/>
    <p:sldId id="579" r:id="rId22"/>
    <p:sldId id="596" r:id="rId23"/>
    <p:sldId id="598" r:id="rId24"/>
    <p:sldId id="593" r:id="rId25"/>
    <p:sldId id="630" r:id="rId26"/>
    <p:sldId id="487" r:id="rId27"/>
    <p:sldId id="502" r:id="rId28"/>
  </p:sldIdLst>
  <p:sldSz cx="9144000" cy="6858000" type="screen4x3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29C741-20AA-49EA-B7E5-2D059DC04773}">
          <p14:sldIdLst>
            <p14:sldId id="258"/>
            <p14:sldId id="571"/>
            <p14:sldId id="608"/>
            <p14:sldId id="610"/>
            <p14:sldId id="607"/>
            <p14:sldId id="612"/>
            <p14:sldId id="615"/>
            <p14:sldId id="616"/>
            <p14:sldId id="617"/>
            <p14:sldId id="618"/>
            <p14:sldId id="619"/>
            <p14:sldId id="620"/>
            <p14:sldId id="613"/>
            <p14:sldId id="614"/>
            <p14:sldId id="621"/>
            <p14:sldId id="622"/>
            <p14:sldId id="623"/>
            <p14:sldId id="624"/>
            <p14:sldId id="625"/>
            <p14:sldId id="627"/>
            <p14:sldId id="579"/>
            <p14:sldId id="596"/>
            <p14:sldId id="598"/>
            <p14:sldId id="593"/>
            <p14:sldId id="630"/>
            <p14:sldId id="487"/>
            <p14:sldId id="502"/>
          </p14:sldIdLst>
        </p14:section>
        <p14:section name="Раздел без заголовка" id="{F5249183-1404-4C65-870D-A561E7CD0B9D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0021"/>
    <a:srgbClr val="FF3300"/>
    <a:srgbClr val="008E40"/>
    <a:srgbClr val="006666"/>
    <a:srgbClr val="D09E00"/>
    <a:srgbClr val="CC0000"/>
    <a:srgbClr val="CC0066"/>
    <a:srgbClr val="FFB7B7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9086" autoAdjust="0"/>
  </p:normalViewPr>
  <p:slideViewPr>
    <p:cSldViewPr>
      <p:cViewPr varScale="1">
        <p:scale>
          <a:sx n="112" d="100"/>
          <a:sy n="112" d="100"/>
        </p:scale>
        <p:origin x="-17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59880222854204E-2"/>
          <c:y val="6.3325423321615684E-2"/>
          <c:w val="0.57505207197762132"/>
          <c:h val="0.7757804053824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35.5</c:v>
                </c:pt>
                <c:pt idx="1">
                  <c:v>46.8</c:v>
                </c:pt>
                <c:pt idx="2">
                  <c:v>47.8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36896"/>
        <c:axId val="23138688"/>
      </c:barChart>
      <c:catAx>
        <c:axId val="231368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23138688"/>
        <c:crossesAt val="34.800000000000004"/>
        <c:auto val="1"/>
        <c:lblAlgn val="ctr"/>
        <c:lblOffset val="100"/>
        <c:noMultiLvlLbl val="0"/>
      </c:catAx>
      <c:valAx>
        <c:axId val="23138688"/>
        <c:scaling>
          <c:orientation val="minMax"/>
          <c:max val="50"/>
          <c:min val="3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0000FF"/>
                </a:solidFill>
              </a:defRPr>
            </a:pPr>
            <a:endParaRPr lang="ru-RU"/>
          </a:p>
        </c:txPr>
        <c:crossAx val="23136896"/>
        <c:crosses val="autoZero"/>
        <c:crossBetween val="between"/>
        <c:majorUnit val="5"/>
        <c:minorUnit val="5"/>
      </c:valAx>
    </c:plotArea>
    <c:legend>
      <c:legendPos val="r"/>
      <c:layout/>
      <c:overlay val="0"/>
      <c:txPr>
        <a:bodyPr/>
        <a:lstStyle/>
        <a:p>
          <a:pPr>
            <a:defRPr sz="1100">
              <a:solidFill>
                <a:srgbClr val="0000FF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0525" cy="4937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1" y="1"/>
            <a:ext cx="2930525" cy="49371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E0D50F7A-7B56-4685-A4BB-C9BD7ED27588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86888"/>
            <a:ext cx="2930525" cy="49371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1" y="9386888"/>
            <a:ext cx="2930525" cy="49371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8C4A273B-AE75-4197-97D7-394DD8B73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78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410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4109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C331B430-4006-4768-82F9-2D31D49832A0}" type="datetimeFigureOut">
              <a:rPr lang="ru-RU" smtClean="0"/>
              <a:pPr/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1363"/>
            <a:ext cx="4938713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40"/>
            <a:ext cx="5408930" cy="444698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5"/>
            <a:ext cx="2929837" cy="494109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5"/>
            <a:ext cx="2929837" cy="494109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29E2243-CF38-4856-99AE-0C9648C064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26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41411-C584-4177-AEF6-18816F1EED2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41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29050" y="9385300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50" tIns="46566" rIns="89550" bIns="46566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375C626-ACEF-44FA-A502-E01217193172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22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4694238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57" indent="-28571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58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001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144" indent="-22857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287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430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573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716" indent="-22857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77790D9-19AB-4AC3-9684-EB79F84A7432}" type="slidenum">
              <a:rPr lang="ru-RU" altLang="ru-RU" smtClean="0"/>
              <a:pPr>
                <a:spcBef>
                  <a:spcPct val="0"/>
                </a:spcBef>
              </a:pPr>
              <a:t>23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29051" y="9385301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39" tIns="46560" rIns="89539" bIns="46560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4E8EEFB5-6ADE-4AF1-AEE2-5BF9A76FAA96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24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6" y="4694239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41411-C584-4177-AEF6-18816F1EED2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6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7108" name="Номер слайда 3"/>
          <p:cNvSpPr txBox="1">
            <a:spLocks noGrp="1"/>
          </p:cNvSpPr>
          <p:nvPr/>
        </p:nvSpPr>
        <p:spPr bwMode="auto">
          <a:xfrm>
            <a:off x="3829762" y="9386364"/>
            <a:ext cx="2929837" cy="4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83" tIns="45491" rIns="90983" bIns="45491" anchor="b"/>
          <a:lstStyle/>
          <a:p>
            <a:pPr algn="r"/>
            <a:fld id="{314AA97C-E386-4AC7-91C7-285F21EE554C}" type="slidenum">
              <a:rPr lang="ru-RU" sz="1200"/>
              <a:pPr algn="r"/>
              <a:t>5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29050" y="9385300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50" tIns="46566" rIns="89550" bIns="46566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375C626-ACEF-44FA-A502-E01217193172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7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4694238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29050" y="9385300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50" tIns="46566" rIns="89550" bIns="46566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375C626-ACEF-44FA-A502-E01217193172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8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4694238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29050" y="9385300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50" tIns="46566" rIns="89550" bIns="46566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375C626-ACEF-44FA-A502-E01217193172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9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4694238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29051" y="9385302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102" tIns="46333" rIns="89102" bIns="46333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B1BF0EBA-A404-4270-A4EF-878DC310558F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10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6" y="4694240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29050" y="9385300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50" tIns="46566" rIns="89550" bIns="46566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9671B14E-92B7-418B-949F-F96F7C85015A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12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6938" y="731838"/>
            <a:ext cx="4967287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4694238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Слайд 5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34CD5D4-67C5-4374-9782-DE09FC17E42D}" type="slidenum">
              <a:rPr lang="ru-RU" altLang="ru-RU" smtClean="0">
                <a:latin typeface="Calibri" pitchFamily="34" charset="0"/>
              </a:rPr>
              <a:pPr/>
              <a:t>13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29050" y="9385300"/>
            <a:ext cx="2928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50" tIns="46566" rIns="89550" bIns="46566" anchor="b"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375C626-ACEF-44FA-A502-E01217193172}" type="slidenum">
              <a:rPr lang="en-GB" altLang="ru-RU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21</a:t>
            </a:fld>
            <a:endParaRPr lang="en-GB" altLang="ru-RU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8525" y="733425"/>
            <a:ext cx="496411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4694238"/>
            <a:ext cx="5408613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5000"/>
            <a:lum/>
          </a:blip>
          <a:srcRect/>
          <a:stretch>
            <a:fillRect l="-66000"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37FE39-B744-4EB7-8AF8-E756F53A9CF6}" type="datetimeFigureOut">
              <a:rPr lang="ru-RU" smtClean="0"/>
              <a:pPr/>
              <a:t>22.11.2021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0DD86E1-F2DD-4B16-A738-79F40A33F146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&#1088;&#1086;&#1076;21.&#1088;&#1092;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4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jpeg"/><Relationship Id="rId10" Type="http://schemas.openxmlformats.org/officeDocument/2006/relationships/image" Target="../media/image11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11" Type="http://schemas.openxmlformats.org/officeDocument/2006/relationships/image" Target="../media/image101.jpeg"/><Relationship Id="rId5" Type="http://schemas.openxmlformats.org/officeDocument/2006/relationships/image" Target="../media/image96.jpeg"/><Relationship Id="rId10" Type="http://schemas.openxmlformats.org/officeDocument/2006/relationships/image" Target="../media/image100.jpeg"/><Relationship Id="rId4" Type="http://schemas.openxmlformats.org/officeDocument/2006/relationships/image" Target="../media/image95.jpeg"/><Relationship Id="rId9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2.jpeg"/><Relationship Id="rId7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51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4.pn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3.jpe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0.jpeg"/><Relationship Id="rId7" Type="http://schemas.openxmlformats.org/officeDocument/2006/relationships/hyperlink" Target="https://www.youtube.com/watch?v=nSrKckdd_v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g"/><Relationship Id="rId4" Type="http://schemas.openxmlformats.org/officeDocument/2006/relationships/image" Target="../media/image1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owch-doc5@cap.ru" TargetMode="External"/><Relationship Id="rId2" Type="http://schemas.openxmlformats.org/officeDocument/2006/relationships/hyperlink" Target="http://gov.cap.ru/?gov_id=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mailto:cmoppc@bk.ru" TargetMode="External"/><Relationship Id="rId4" Type="http://schemas.openxmlformats.org/officeDocument/2006/relationships/hyperlink" Target="http://gov.cap.ru/Default.aspx?gov_id=877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11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4.pn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27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4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15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15.pn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66000"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13984"/>
            <a:ext cx="9144000" cy="144016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97352"/>
            <a:ext cx="9144000" cy="7200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16632"/>
            <a:ext cx="9144000" cy="18000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4624"/>
            <a:ext cx="9144000" cy="36000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0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23"/>
          <a:stretch>
            <a:fillRect/>
          </a:stretch>
        </p:blipFill>
        <p:spPr>
          <a:xfrm>
            <a:off x="14419" y="2276872"/>
            <a:ext cx="9144000" cy="3771684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6560" y="1484784"/>
            <a:ext cx="909210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 </a:t>
            </a:r>
            <a:r>
              <a:rPr lang="ru-RU" sz="2800" b="1" dirty="0">
                <a:solidFill>
                  <a:srgbClr val="0000FF"/>
                </a:solidFill>
              </a:rPr>
              <a:t>«Новочебоксарск – город счастливых семей» </a:t>
            </a:r>
            <a:endParaRPr lang="ru-RU" sz="28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(</a:t>
            </a:r>
            <a:r>
              <a:rPr lang="ru-RU" sz="2000" b="1" dirty="0">
                <a:solidFill>
                  <a:srgbClr val="0000FF"/>
                </a:solidFill>
              </a:rPr>
              <a:t>из опыта проектной деятельности  администрации города Новочебоксарска Чувашской Республики 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в </a:t>
            </a:r>
            <a:r>
              <a:rPr lang="ru-RU" sz="2000" b="1" dirty="0">
                <a:solidFill>
                  <a:srgbClr val="0000FF"/>
                </a:solidFill>
              </a:rPr>
              <a:t>области семейной политики).</a:t>
            </a:r>
            <a:endParaRPr lang="ru-RU" sz="1200" b="1" dirty="0" smtClean="0">
              <a:solidFill>
                <a:srgbClr val="0000FF"/>
              </a:solidFill>
            </a:endParaRPr>
          </a:p>
          <a:p>
            <a:pPr algn="ctr"/>
            <a:endParaRPr lang="ru-RU" sz="3400" dirty="0">
              <a:solidFill>
                <a:srgbClr val="0000FF"/>
              </a:solidFill>
            </a:endParaRPr>
          </a:p>
        </p:txBody>
      </p:sp>
      <p:pic>
        <p:nvPicPr>
          <p:cNvPr id="6" name="Picture 47" descr="гербНЧК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0" y="165264"/>
            <a:ext cx="812598" cy="104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699792" y="260648"/>
            <a:ext cx="3619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Форум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«ЗДОРОВЫЕ ГОРОДА РОССИИ»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1780" y="6175876"/>
            <a:ext cx="8080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87613" algn="l"/>
              </a:tabLst>
            </a:pPr>
            <a:r>
              <a:rPr lang="ru-RU" altLang="ru-RU" b="1" dirty="0">
                <a:solidFill>
                  <a:srgbClr val="0000FF"/>
                </a:solidFill>
              </a:rPr>
              <a:t>Администрация города </a:t>
            </a:r>
            <a:r>
              <a:rPr lang="ru-RU" altLang="ru-RU" b="1" dirty="0" smtClean="0">
                <a:solidFill>
                  <a:srgbClr val="0000FF"/>
                </a:solidFill>
              </a:rPr>
              <a:t>Новочебоксарска Чувашской </a:t>
            </a:r>
            <a:r>
              <a:rPr lang="ru-RU" altLang="ru-RU" b="1" dirty="0">
                <a:solidFill>
                  <a:srgbClr val="0000FF"/>
                </a:solidFill>
              </a:rPr>
              <a:t>Республики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737"/>
    </mc:Choice>
    <mc:Fallback xmlns="">
      <p:transition advTm="1073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601663"/>
            <a:ext cx="5562600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696913" y="560917"/>
            <a:ext cx="8267575" cy="106788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0033CC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None/>
            </a:pPr>
            <a:r>
              <a:rPr lang="ru-RU" sz="1800" b="1" dirty="0">
                <a:solidFill>
                  <a:srgbClr val="0000FF"/>
                </a:solidFill>
              </a:rPr>
              <a:t>«НОВОЧЕБОКСАРСК - ГОРОД СЧАСТЛИВЫХ СЕМЕЙ» </a:t>
            </a:r>
            <a:endParaRPr lang="ru-RU" sz="1800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00FF"/>
                </a:solidFill>
              </a:rPr>
              <a:t>(</a:t>
            </a:r>
            <a:r>
              <a:rPr lang="ru-RU" sz="1800" b="1" dirty="0">
                <a:solidFill>
                  <a:srgbClr val="0000FF"/>
                </a:solidFill>
              </a:rPr>
              <a:t>в рамках проекта  Союза женщин Чувашии «Семья - главное в жизни каждого человека» - женщины Чувашии за полноценную, крепкую стабильную </a:t>
            </a:r>
            <a:r>
              <a:rPr lang="ru-RU" sz="1800" b="1" dirty="0" smtClean="0">
                <a:solidFill>
                  <a:srgbClr val="0000FF"/>
                </a:solidFill>
              </a:rPr>
              <a:t>семью) </a:t>
            </a:r>
            <a:endParaRPr lang="ru-RU" sz="1800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419" name="Picture 23" descr="5780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6969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Прямоугольник 14"/>
          <p:cNvSpPr>
            <a:spLocks noChangeArrowheads="1"/>
          </p:cNvSpPr>
          <p:nvPr/>
        </p:nvSpPr>
        <p:spPr bwMode="auto">
          <a:xfrm>
            <a:off x="272915" y="5085184"/>
            <a:ext cx="8763581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600" b="1" dirty="0">
                <a:solidFill>
                  <a:srgbClr val="0000FF"/>
                </a:solidFill>
              </a:rPr>
              <a:t>Хрестоматия «Менеджмент счастливой семьи» в 3 томах: </a:t>
            </a:r>
          </a:p>
          <a:p>
            <a:pPr>
              <a:buNone/>
            </a:pPr>
            <a:r>
              <a:rPr lang="ru-RU" sz="1600" b="1" dirty="0">
                <a:solidFill>
                  <a:srgbClr val="0000FF"/>
                </a:solidFill>
              </a:rPr>
              <a:t>Том 1. Модель успешной семьи и важнейшие компетенции </a:t>
            </a:r>
            <a:r>
              <a:rPr lang="ru-RU" sz="1600" b="1" dirty="0" smtClean="0">
                <a:solidFill>
                  <a:srgbClr val="0000FF"/>
                </a:solidFill>
              </a:rPr>
              <a:t>супругов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rgbClr val="0000FF"/>
                </a:solidFill>
              </a:rPr>
              <a:t>Том 2. Основные профессии супруга и этапы становления </a:t>
            </a:r>
            <a:r>
              <a:rPr lang="ru-RU" sz="1600" b="1" dirty="0" smtClean="0">
                <a:solidFill>
                  <a:srgbClr val="0000FF"/>
                </a:solidFill>
              </a:rPr>
              <a:t>семьи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sz="1600" b="1" dirty="0">
                <a:solidFill>
                  <a:srgbClr val="0000FF"/>
                </a:solidFill>
              </a:rPr>
              <a:t>Том 3. Этапы семейного развития: умный родитель и мудрый глава </a:t>
            </a:r>
            <a:r>
              <a:rPr lang="ru-RU" sz="1600" b="1" dirty="0" smtClean="0">
                <a:solidFill>
                  <a:srgbClr val="0000FF"/>
                </a:solidFill>
              </a:rPr>
              <a:t>семьи</a:t>
            </a:r>
            <a:endParaRPr lang="ru-RU" sz="1600" b="1" dirty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FF"/>
                </a:solidFill>
              </a:rPr>
              <a:t>                                                                                                                                                                       </a:t>
            </a:r>
            <a:r>
              <a:rPr lang="ru-RU" sz="1800" b="1" dirty="0" smtClean="0">
                <a:hlinkClick r:id="rId4"/>
              </a:rPr>
              <a:t>https</a:t>
            </a:r>
            <a:r>
              <a:rPr lang="ru-RU" sz="1800" b="1" dirty="0">
                <a:hlinkClick r:id="rId4"/>
              </a:rPr>
              <a:t>://род21.рф/</a:t>
            </a:r>
            <a:endParaRPr lang="ru-RU" sz="1800" b="1" dirty="0">
              <a:solidFill>
                <a:srgbClr val="0000FF"/>
              </a:solidFill>
            </a:endParaRPr>
          </a:p>
        </p:txBody>
      </p:sp>
      <p:pic>
        <p:nvPicPr>
          <p:cNvPr id="12" name="Рисунок 11" descr="IMG-20210930-WA0008.jpg"/>
          <p:cNvPicPr/>
          <p:nvPr/>
        </p:nvPicPr>
        <p:blipFill>
          <a:blip r:embed="rId5" cstate="print"/>
          <a:srcRect t="1408"/>
          <a:stretch>
            <a:fillRect/>
          </a:stretch>
        </p:blipFill>
        <p:spPr>
          <a:xfrm>
            <a:off x="321649" y="1794438"/>
            <a:ext cx="2482739" cy="3257045"/>
          </a:xfrm>
          <a:prstGeom prst="rect">
            <a:avLst/>
          </a:prstGeom>
        </p:spPr>
      </p:pic>
      <p:pic>
        <p:nvPicPr>
          <p:cNvPr id="13" name="Рисунок 12" descr="IMG-20210930-WA001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75856" y="1786054"/>
            <a:ext cx="2474623" cy="3257045"/>
          </a:xfrm>
          <a:prstGeom prst="rect">
            <a:avLst/>
          </a:prstGeom>
        </p:spPr>
      </p:pic>
      <p:pic>
        <p:nvPicPr>
          <p:cNvPr id="14" name="Рисунок 13" descr="IMG-20210930-WA0014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28184" y="1786054"/>
            <a:ext cx="2488927" cy="3257044"/>
          </a:xfrm>
          <a:prstGeom prst="rect">
            <a:avLst/>
          </a:prstGeom>
        </p:spPr>
      </p:pic>
      <p:sp>
        <p:nvSpPr>
          <p:cNvPr id="15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10397"/>
      </p:ext>
    </p:extLst>
  </p:cSld>
  <p:clrMapOvr>
    <a:masterClrMapping/>
  </p:clrMapOvr>
  <p:transition spd="med" advTm="1104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337662"/>
            <a:ext cx="2808312" cy="239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6150" y="519643"/>
            <a:ext cx="5367338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200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социальные проекты </a:t>
            </a: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7662"/>
            <a:ext cx="3193149" cy="231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057" y="2553687"/>
            <a:ext cx="3067374" cy="217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AutoShape 4"/>
          <p:cNvSpPr>
            <a:spLocks noChangeArrowheads="1"/>
          </p:cNvSpPr>
          <p:nvPr/>
        </p:nvSpPr>
        <p:spPr bwMode="auto">
          <a:xfrm>
            <a:off x="701675" y="968374"/>
            <a:ext cx="5856288" cy="1008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«Будущих родителей растим с детства»</a:t>
            </a: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800" dirty="0">
                <a:solidFill>
                  <a:srgbClr val="0033CC"/>
                </a:solidFill>
                <a:latin typeface="Arial" charset="0"/>
              </a:rPr>
              <a:t>Миссия проекта - подготовка маленького человека к главной социальной роли – роли </a:t>
            </a:r>
            <a:r>
              <a:rPr lang="ru-RU" altLang="ru-RU" sz="1800" dirty="0" smtClean="0">
                <a:solidFill>
                  <a:srgbClr val="0033CC"/>
                </a:solidFill>
                <a:latin typeface="Arial" charset="0"/>
              </a:rPr>
              <a:t>родителя</a:t>
            </a:r>
            <a:endParaRPr lang="ru-RU" altLang="ru-RU" sz="1800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21511" name="Picture 2" descr="http://edu21.cap.ru/home/3722/admin/banneri/roditel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90538"/>
            <a:ext cx="1917700" cy="1963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AutoShape 4"/>
          <p:cNvSpPr>
            <a:spLocks noChangeArrowheads="1"/>
          </p:cNvSpPr>
          <p:nvPr/>
        </p:nvSpPr>
        <p:spPr bwMode="auto">
          <a:xfrm>
            <a:off x="295276" y="4820709"/>
            <a:ext cx="8497887" cy="16383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800" dirty="0">
                <a:solidFill>
                  <a:srgbClr val="0033CC"/>
                </a:solidFill>
                <a:latin typeface="Arial" charset="0"/>
              </a:rPr>
              <a:t>Цель проекта - организация целенаправленной деятельности ДОУ по  воспитанию и обучению </a:t>
            </a:r>
            <a:r>
              <a:rPr lang="ru-RU" altLang="ru-RU" sz="1800" dirty="0" smtClean="0">
                <a:solidFill>
                  <a:srgbClr val="0033CC"/>
                </a:solidFill>
                <a:latin typeface="Arial" charset="0"/>
              </a:rPr>
              <a:t>дошкольников </a:t>
            </a:r>
            <a:r>
              <a:rPr lang="ru-RU" altLang="ru-RU" sz="1800" dirty="0">
                <a:solidFill>
                  <a:srgbClr val="0033CC"/>
                </a:solidFill>
                <a:latin typeface="Arial" charset="0"/>
              </a:rPr>
              <a:t>как будущих родителей, основам традиционных семейных отношений и ценностей, восстановлению и укреплению родственных связей между молодым и старшим поколениями, популяризации крепкой, здоровой, счастливой семьи.</a:t>
            </a:r>
            <a:r>
              <a:rPr lang="ru-RU" altLang="ru-RU" sz="18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514" name="Picture 23" descr="5780"/>
          <p:cNvPicPr>
            <a:picLocks noChangeAspect="1" noChangeArrowheads="1"/>
          </p:cNvPicPr>
          <p:nvPr/>
        </p:nvPicPr>
        <p:blipFill>
          <a:blip r:embed="rId7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6969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60799"/>
      </p:ext>
    </p:extLst>
  </p:cSld>
  <p:clrMapOvr>
    <a:masterClrMapping/>
  </p:clrMapOvr>
  <p:transition spd="med" advTm="828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8" descr="5780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2219" cy="91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2" name="Text Box 74"/>
          <p:cNvSpPr txBox="1">
            <a:spLocks noChangeArrowheads="1"/>
          </p:cNvSpPr>
          <p:nvPr/>
        </p:nvSpPr>
        <p:spPr bwMode="auto">
          <a:xfrm>
            <a:off x="903288" y="215836"/>
            <a:ext cx="7242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kumimoji="1" lang="ru-RU" alt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«Школа для родителей»</a:t>
            </a:r>
          </a:p>
        </p:txBody>
      </p:sp>
      <p:sp>
        <p:nvSpPr>
          <p:cNvPr id="15365" name="AutoShape 6"/>
          <p:cNvSpPr>
            <a:spLocks noChangeArrowheads="1"/>
          </p:cNvSpPr>
          <p:nvPr/>
        </p:nvSpPr>
        <p:spPr bwMode="auto">
          <a:xfrm>
            <a:off x="903288" y="455721"/>
            <a:ext cx="8133208" cy="82708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1043607" y="616098"/>
            <a:ext cx="76979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FF"/>
                </a:solidFill>
                <a:latin typeface="Arial" charset="0"/>
              </a:rPr>
              <a:t>Муниципальный </a:t>
            </a:r>
            <a:r>
              <a:rPr lang="ru-RU" altLang="ru-RU" sz="1600" b="1" dirty="0">
                <a:solidFill>
                  <a:srgbClr val="0000FF"/>
                </a:solidFill>
                <a:latin typeface="Arial" charset="0"/>
              </a:rPr>
              <a:t>проект «Школа для родителей</a:t>
            </a:r>
            <a:r>
              <a:rPr lang="ru-RU" altLang="ru-RU" sz="1600" b="1" dirty="0" smtClean="0">
                <a:solidFill>
                  <a:srgbClr val="0000FF"/>
                </a:solidFill>
                <a:latin typeface="Arial" charset="0"/>
              </a:rPr>
              <a:t>» - с 2017 года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FF"/>
                </a:solidFill>
                <a:latin typeface="Arial" charset="0"/>
              </a:rPr>
              <a:t>Республиканский проект -  с 2019 года</a:t>
            </a:r>
            <a:endParaRPr lang="ru-RU" altLang="ru-RU" sz="16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 w="11429" cap="flat" cmpd="sng" algn="ctr">
            <a:noFill/>
            <a:prstDash val="sysDash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 w="11429" cap="flat" cmpd="sng" algn="ctr">
            <a:noFill/>
            <a:prstDash val="sysDash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372" name="Прямоугольник 1"/>
          <p:cNvSpPr>
            <a:spLocks noChangeArrowheads="1"/>
          </p:cNvSpPr>
          <p:nvPr/>
        </p:nvSpPr>
        <p:spPr bwMode="auto">
          <a:xfrm>
            <a:off x="3250618" y="6318253"/>
            <a:ext cx="5860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Arial" charset="0"/>
              </a:rPr>
              <a:t>Ссылка на сайт проекта для школ: </a:t>
            </a:r>
            <a:r>
              <a:rPr lang="en-US" altLang="ru-RU" sz="1400" b="1" dirty="0">
                <a:solidFill>
                  <a:srgbClr val="0000FF"/>
                </a:solidFill>
                <a:latin typeface="Arial" charset="0"/>
              </a:rPr>
              <a:t>http://schoolparents.tilda.ws/</a:t>
            </a:r>
            <a:r>
              <a:rPr lang="ru-RU" altLang="ru-RU" sz="1800" b="1" dirty="0">
                <a:solidFill>
                  <a:srgbClr val="0000FF"/>
                </a:solidFill>
                <a:latin typeface="Arial" charset="0"/>
              </a:rPr>
              <a:t> </a:t>
            </a:r>
            <a:endParaRPr lang="ru-RU" altLang="ru-RU" sz="1800" dirty="0">
              <a:latin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6" y="2448225"/>
            <a:ext cx="2511684" cy="1412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6" y="1200874"/>
            <a:ext cx="2307440" cy="1400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8" name="Picture 21" descr="5780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2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699792" y="1200873"/>
            <a:ext cx="6336704" cy="516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buNone/>
            </a:pPr>
            <a:r>
              <a:rPr lang="ru-RU" altLang="ru-RU" sz="1700" b="1" u="sng" dirty="0" smtClean="0">
                <a:solidFill>
                  <a:srgbClr val="0000FF"/>
                </a:solidFill>
              </a:rPr>
              <a:t>В детских садах:</a:t>
            </a:r>
          </a:p>
          <a:p>
            <a:r>
              <a:rPr lang="ru-RU" altLang="ru-RU" sz="1700" b="1" dirty="0" smtClean="0">
                <a:solidFill>
                  <a:srgbClr val="0000FF"/>
                </a:solidFill>
              </a:rPr>
              <a:t>«</a:t>
            </a:r>
            <a:r>
              <a:rPr lang="ru-RU" altLang="ru-RU" sz="1700" b="1" dirty="0">
                <a:solidFill>
                  <a:srgbClr val="0000FF"/>
                </a:solidFill>
              </a:rPr>
              <a:t>Ребенок-оптимист» (Как формировать характер)</a:t>
            </a: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«Больше одного» (Как победить детскую ревность и зависть)</a:t>
            </a: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«Как перестать кричать на своего ребенка?»</a:t>
            </a:r>
          </a:p>
          <a:p>
            <a:r>
              <a:rPr lang="ru-RU" altLang="ru-RU" sz="1700" b="1" dirty="0" smtClean="0">
                <a:solidFill>
                  <a:srgbClr val="0000FF"/>
                </a:solidFill>
              </a:rPr>
              <a:t>«Наказания </a:t>
            </a:r>
            <a:r>
              <a:rPr lang="ru-RU" altLang="ru-RU" sz="1700" b="1" dirty="0">
                <a:solidFill>
                  <a:srgbClr val="0000FF"/>
                </a:solidFill>
              </a:rPr>
              <a:t>бесполезны</a:t>
            </a:r>
            <a:r>
              <a:rPr lang="ru-RU" altLang="ru-RU" sz="1700" b="1" dirty="0" smtClean="0">
                <a:solidFill>
                  <a:srgbClr val="0000FF"/>
                </a:solidFill>
              </a:rPr>
              <a:t>?!»</a:t>
            </a:r>
            <a:endParaRPr lang="ru-RU" altLang="ru-RU" sz="1700" b="1" dirty="0">
              <a:solidFill>
                <a:srgbClr val="0000FF"/>
              </a:solidFill>
            </a:endParaRP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«Как научиться понимать своего ребенка?»</a:t>
            </a: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«Нет бардаку</a:t>
            </a:r>
            <a:r>
              <a:rPr lang="ru-RU" altLang="ru-RU" sz="1700" b="1" dirty="0" smtClean="0">
                <a:solidFill>
                  <a:srgbClr val="0000FF"/>
                </a:solidFill>
              </a:rPr>
              <a:t>! </a:t>
            </a:r>
            <a:r>
              <a:rPr lang="ru-RU" altLang="ru-RU" sz="1700" b="1" dirty="0">
                <a:solidFill>
                  <a:srgbClr val="0000FF"/>
                </a:solidFill>
              </a:rPr>
              <a:t>Как навести порядок вместе с ребенком?»</a:t>
            </a: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«Зачем, за что и как хвалить ребенка?»</a:t>
            </a: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«Законы естественного развития ребенка»</a:t>
            </a:r>
          </a:p>
          <a:p>
            <a:r>
              <a:rPr lang="ru-RU" altLang="ru-RU" sz="1700" b="1" dirty="0">
                <a:solidFill>
                  <a:srgbClr val="0000FF"/>
                </a:solidFill>
              </a:rPr>
              <a:t>«Границы и как их формировать</a:t>
            </a:r>
            <a:r>
              <a:rPr lang="ru-RU" altLang="ru-RU" sz="1700" b="1" dirty="0" smtClean="0">
                <a:solidFill>
                  <a:srgbClr val="0000FF"/>
                </a:solidFill>
              </a:rPr>
              <a:t>»</a:t>
            </a:r>
          </a:p>
          <a:p>
            <a:pPr marL="0" indent="0">
              <a:buNone/>
            </a:pPr>
            <a:r>
              <a:rPr lang="ru-RU" altLang="ru-RU" sz="1700" b="1" u="sng" dirty="0" smtClean="0">
                <a:solidFill>
                  <a:srgbClr val="0000FF"/>
                </a:solidFill>
              </a:rPr>
              <a:t>В школах: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u-RU" sz="1800" spc="-1" dirty="0" smtClean="0">
                <a:solidFill>
                  <a:srgbClr val="000000"/>
                </a:solidFill>
                <a:latin typeface="Proxima Nova"/>
              </a:rPr>
              <a:t>- </a:t>
            </a:r>
            <a:r>
              <a:rPr lang="ru-RU" sz="1700" b="1" dirty="0">
                <a:solidFill>
                  <a:srgbClr val="0000FF"/>
                </a:solidFill>
              </a:rPr>
              <a:t>«Законы семьи: как родители формируют судьбу ребенка»;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u-RU" sz="1700" b="1" dirty="0">
                <a:solidFill>
                  <a:srgbClr val="0000FF"/>
                </a:solidFill>
              </a:rPr>
              <a:t>- «Мужчина и женщина: отношения родителей, как прообраз будущей семьи ребенка»;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u-RU" sz="1700" b="1" dirty="0">
                <a:solidFill>
                  <a:srgbClr val="0000FF"/>
                </a:solidFill>
              </a:rPr>
              <a:t>- «Роль отца в семье или чего не может дать ребенку мама».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ru-RU" sz="1700" b="1" dirty="0">
                <a:solidFill>
                  <a:srgbClr val="0000FF"/>
                </a:solidFill>
              </a:rPr>
              <a:t>- «Переходный возраст: как выжить родителям».</a:t>
            </a:r>
            <a:endParaRPr lang="ru-RU" altLang="ru-RU" sz="1700" b="1" dirty="0">
              <a:solidFill>
                <a:srgbClr val="0000FF"/>
              </a:solidFill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5"/>
          <a:stretch/>
        </p:blipFill>
        <p:spPr>
          <a:xfrm>
            <a:off x="52984" y="3603352"/>
            <a:ext cx="235877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6"/>
          <a:stretch/>
        </p:blipFill>
        <p:spPr>
          <a:xfrm>
            <a:off x="1148698" y="5157192"/>
            <a:ext cx="1551094" cy="162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15077"/>
      </p:ext>
    </p:extLst>
  </p:cSld>
  <p:clrMapOvr>
    <a:masterClrMapping/>
  </p:clrMapOvr>
  <p:transition spd="slow" advTm="683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5525" y="882650"/>
            <a:ext cx="5562600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9" name="AutoShape 4"/>
          <p:cNvSpPr>
            <a:spLocks noChangeArrowheads="1"/>
          </p:cNvSpPr>
          <p:nvPr/>
        </p:nvSpPr>
        <p:spPr bwMode="auto">
          <a:xfrm>
            <a:off x="1476375" y="1895475"/>
            <a:ext cx="4895850" cy="23828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endParaRPr lang="ru-RU" altLang="ru-RU" sz="1800" b="1" dirty="0" smtClean="0">
              <a:solidFill>
                <a:srgbClr val="0033CC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endParaRPr lang="ru-RU" altLang="ru-RU" sz="1800" b="1" dirty="0" smtClean="0">
              <a:solidFill>
                <a:srgbClr val="0033CC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charset="0"/>
              <a:buNone/>
              <a:defRPr/>
            </a:pPr>
            <a:endParaRPr lang="ru-RU" sz="16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endParaRPr lang="ru-RU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r>
              <a:rPr lang="ru-RU" sz="1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1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направления:</a:t>
            </a:r>
          </a:p>
          <a:p>
            <a:pPr marL="484632" indent="-457200">
              <a:buFont typeface="Arial" charset="0"/>
              <a:buAutoNum type="arabicPeriod"/>
              <a:defRPr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Духовно-нравственное воспитание</a:t>
            </a:r>
          </a:p>
          <a:p>
            <a:pPr marL="484632" indent="-457200">
              <a:buFont typeface="Arial" charset="0"/>
              <a:buAutoNum type="arabicPeriod"/>
              <a:defRPr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и прикладное искусство</a:t>
            </a:r>
          </a:p>
          <a:p>
            <a:pPr marL="484632" indent="-457200">
              <a:buFont typeface="Arial" charset="0"/>
              <a:buAutoNum type="arabicPeriod"/>
              <a:defRPr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гуманного отношения к животным и природе</a:t>
            </a:r>
          </a:p>
          <a:p>
            <a:pPr marL="484632" indent="-457200">
              <a:buFont typeface="Arial" charset="0"/>
              <a:buAutoNum type="arabicPeriod"/>
              <a:defRPr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Спортивное направление</a:t>
            </a:r>
          </a:p>
          <a:p>
            <a:pPr marL="484632" indent="-457200">
              <a:buFont typeface="Arial" charset="0"/>
              <a:buAutoNum type="arabicPeriod"/>
              <a:defRPr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Системные мероприятия</a:t>
            </a: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endParaRPr lang="ru-RU" sz="1500" dirty="0" smtClean="0"/>
          </a:p>
          <a:p>
            <a:pPr marL="285750" indent="-285750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defRPr/>
            </a:pPr>
            <a:endParaRPr lang="ru-RU" sz="1800" dirty="0" smtClean="0"/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r>
              <a:rPr lang="ru-RU" sz="1800" dirty="0" smtClean="0"/>
              <a:t> </a:t>
            </a: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endParaRPr lang="ru-RU" altLang="ru-RU" sz="1800" b="1" dirty="0" smtClean="0">
              <a:solidFill>
                <a:srgbClr val="0066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endParaRPr lang="ru-RU" altLang="ru-RU" sz="1800" b="1" dirty="0" smtClean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887" y="4660520"/>
            <a:ext cx="2923281" cy="19488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1" y="4587240"/>
            <a:ext cx="2863276" cy="21474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199" name="Прямоугольник 1"/>
          <p:cNvSpPr>
            <a:spLocks noChangeArrowheads="1"/>
          </p:cNvSpPr>
          <p:nvPr/>
        </p:nvSpPr>
        <p:spPr bwMode="auto">
          <a:xfrm>
            <a:off x="6371780" y="545306"/>
            <a:ext cx="2703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500" b="1" dirty="0">
                <a:solidFill>
                  <a:srgbClr val="A5002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«Не надобно </a:t>
            </a:r>
          </a:p>
          <a:p>
            <a:pPr algn="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500" b="1" dirty="0">
                <a:solidFill>
                  <a:srgbClr val="A5002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другого образца, </a:t>
            </a:r>
          </a:p>
          <a:p>
            <a:pPr algn="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500" b="1" dirty="0">
                <a:solidFill>
                  <a:srgbClr val="A5002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когда в глазах </a:t>
            </a:r>
          </a:p>
          <a:p>
            <a:pPr algn="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500" b="1" dirty="0">
                <a:solidFill>
                  <a:srgbClr val="A5002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пример отца» </a:t>
            </a:r>
          </a:p>
          <a:p>
            <a:pPr algn="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1500" b="1" dirty="0">
                <a:solidFill>
                  <a:srgbClr val="A5002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(А.С. Грибоедов)</a:t>
            </a:r>
          </a:p>
        </p:txBody>
      </p:sp>
      <p:sp>
        <p:nvSpPr>
          <p:cNvPr id="8200" name="Прямоугольник 1"/>
          <p:cNvSpPr>
            <a:spLocks noChangeArrowheads="1"/>
          </p:cNvSpPr>
          <p:nvPr/>
        </p:nvSpPr>
        <p:spPr bwMode="auto">
          <a:xfrm>
            <a:off x="1476375" y="744538"/>
            <a:ext cx="5616575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«Школа </a:t>
            </a:r>
          </a:p>
          <a:p>
            <a:pPr algn="ctr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ответственного отцовства»</a:t>
            </a:r>
          </a:p>
        </p:txBody>
      </p:sp>
      <p:pic>
        <p:nvPicPr>
          <p:cNvPr id="8201" name="Picture 4" descr="C:\Users\Matveev\Documents\беседы ч1_10ноябр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844550"/>
            <a:ext cx="133985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781300"/>
            <a:ext cx="1412876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" descr="C:\Users\Matveev\Documents\покровские выходные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10000"/>
            <a:ext cx="13779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" descr="C:\Users\Matveev\Documents\Конкурс Эмблем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895475"/>
            <a:ext cx="1323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54" y="3212976"/>
            <a:ext cx="2412180" cy="160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9" name="Рисунок 26" descr="simvo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3587750"/>
            <a:ext cx="785813" cy="10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/>
          <p:nvPr/>
        </p:nvPicPr>
        <p:blipFill>
          <a:blip r:embed="rId11"/>
          <a:stretch/>
        </p:blipFill>
        <p:spPr>
          <a:xfrm>
            <a:off x="6672689" y="1691133"/>
            <a:ext cx="2412180" cy="155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063" y="4622595"/>
            <a:ext cx="2908230" cy="194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47" descr="гербНЧК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71352"/>
      </p:ext>
    </p:extLst>
  </p:cSld>
  <p:clrMapOvr>
    <a:masterClrMapping/>
  </p:clrMapOvr>
  <p:transition spd="med" advTm="1116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72" name="Прямоугольник 11"/>
          <p:cNvSpPr>
            <a:spLocks noChangeArrowheads="1"/>
          </p:cNvSpPr>
          <p:nvPr/>
        </p:nvSpPr>
        <p:spPr bwMode="auto">
          <a:xfrm>
            <a:off x="2894856" y="1136683"/>
            <a:ext cx="61770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FF"/>
                </a:solidFill>
                <a:latin typeface="Arial" charset="0"/>
              </a:rPr>
              <a:t>А.Ю. </a:t>
            </a:r>
            <a:r>
              <a:rPr lang="ru-RU" altLang="ru-RU" sz="1600" b="1" dirty="0" err="1">
                <a:solidFill>
                  <a:srgbClr val="0000FF"/>
                </a:solidFill>
                <a:latin typeface="Arial" charset="0"/>
              </a:rPr>
              <a:t>Коченов</a:t>
            </a:r>
            <a:r>
              <a:rPr lang="ru-RU" altLang="ru-RU" sz="1600" b="1" dirty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ru-RU" altLang="ru-RU" sz="1600" dirty="0">
                <a:solidFill>
                  <a:srgbClr val="0000FF"/>
                </a:solidFill>
                <a:latin typeface="Arial" charset="0"/>
              </a:rPr>
              <a:t>председатель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FF"/>
                </a:solidFill>
                <a:latin typeface="Arial" charset="0"/>
              </a:rPr>
              <a:t>Общественного Совета при Уполномоченном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FF"/>
                </a:solidFill>
                <a:latin typeface="Arial" charset="0"/>
              </a:rPr>
              <a:t>при Президенте Российской </a:t>
            </a:r>
            <a:r>
              <a:rPr lang="ru-RU" altLang="ru-RU" sz="1600" dirty="0" smtClean="0">
                <a:solidFill>
                  <a:srgbClr val="0000FF"/>
                </a:solidFill>
                <a:latin typeface="Arial" charset="0"/>
              </a:rPr>
              <a:t>Федерации по </a:t>
            </a:r>
            <a:r>
              <a:rPr lang="ru-RU" altLang="ru-RU" sz="1600" dirty="0">
                <a:solidFill>
                  <a:srgbClr val="0000FF"/>
                </a:solidFill>
                <a:latin typeface="Arial" charset="0"/>
              </a:rPr>
              <a:t>правам ребёнка,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FF"/>
                </a:solidFill>
                <a:latin typeface="Arial" charset="0"/>
              </a:rPr>
              <a:t>руководитель Совета отцов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FF"/>
                </a:solidFill>
                <a:latin typeface="Arial" charset="0"/>
              </a:rPr>
              <a:t>при Уполномоченном по правам </a:t>
            </a:r>
            <a:r>
              <a:rPr lang="ru-RU" altLang="ru-RU" sz="1600" dirty="0" smtClean="0">
                <a:solidFill>
                  <a:srgbClr val="0000FF"/>
                </a:solidFill>
                <a:latin typeface="Arial" charset="0"/>
              </a:rPr>
              <a:t>ребёнка:</a:t>
            </a:r>
            <a:endParaRPr lang="ru-RU" altLang="ru-RU" sz="16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173" name="Прямоугольник 2"/>
          <p:cNvSpPr>
            <a:spLocks noChangeArrowheads="1"/>
          </p:cNvSpPr>
          <p:nvPr/>
        </p:nvSpPr>
        <p:spPr bwMode="auto">
          <a:xfrm>
            <a:off x="115291" y="2506302"/>
            <a:ext cx="886105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500" b="1" dirty="0">
                <a:solidFill>
                  <a:srgbClr val="0000FF"/>
                </a:solidFill>
                <a:latin typeface="Arial" charset="0"/>
              </a:rPr>
              <a:t>«В Новочебоксарске </a:t>
            </a:r>
            <a:endParaRPr lang="ru-RU" altLang="ru-RU" sz="2500" b="1" dirty="0" smtClean="0">
              <a:solidFill>
                <a:srgbClr val="0000FF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0000FF"/>
                </a:solidFill>
                <a:latin typeface="Arial" charset="0"/>
              </a:rPr>
              <a:t>сформирован </a:t>
            </a:r>
            <a:r>
              <a:rPr lang="ru-RU" altLang="ru-RU" sz="2500" b="1" dirty="0">
                <a:solidFill>
                  <a:srgbClr val="0000FF"/>
                </a:solidFill>
                <a:latin typeface="Arial" charset="0"/>
              </a:rPr>
              <a:t>положительный опыт </a:t>
            </a:r>
            <a:endParaRPr lang="ru-RU" altLang="ru-RU" sz="2500" b="1" dirty="0" smtClean="0">
              <a:solidFill>
                <a:srgbClr val="0000FF"/>
              </a:solidFill>
              <a:latin typeface="Arial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0000FF"/>
                </a:solidFill>
                <a:latin typeface="Arial" charset="0"/>
              </a:rPr>
              <a:t>по </a:t>
            </a:r>
            <a:r>
              <a:rPr lang="ru-RU" altLang="ru-RU" sz="2500" b="1" dirty="0">
                <a:solidFill>
                  <a:srgbClr val="0000FF"/>
                </a:solidFill>
                <a:latin typeface="Arial" charset="0"/>
              </a:rPr>
              <a:t>наставничеству, </a:t>
            </a:r>
            <a:r>
              <a:rPr lang="ru-RU" altLang="ru-RU" sz="2500" b="1" dirty="0" smtClean="0">
                <a:solidFill>
                  <a:srgbClr val="0000FF"/>
                </a:solidFill>
                <a:latin typeface="Arial" charset="0"/>
              </a:rPr>
              <a:t>который действительно </a:t>
            </a:r>
            <a:r>
              <a:rPr lang="ru-RU" altLang="ru-RU" sz="2500" b="1" dirty="0">
                <a:solidFill>
                  <a:srgbClr val="0000FF"/>
                </a:solidFill>
                <a:latin typeface="Arial" charset="0"/>
              </a:rPr>
              <a:t>влияет на процесс воспитания юного поколения»</a:t>
            </a:r>
          </a:p>
        </p:txBody>
      </p:sp>
      <p:pic>
        <p:nvPicPr>
          <p:cNvPr id="7174" name="Picture 2" descr="http://www.pnzreg.ru/upload/iblock/75b/75b77ac2c3ce5957a639c45420c0b3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0" y="1052736"/>
            <a:ext cx="261091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4"/>
          <p:cNvSpPr txBox="1">
            <a:spLocks noChangeArrowheads="1"/>
          </p:cNvSpPr>
          <p:nvPr/>
        </p:nvSpPr>
        <p:spPr bwMode="auto">
          <a:xfrm>
            <a:off x="1226323" y="524715"/>
            <a:ext cx="7242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rgbClr val="0000FF"/>
                </a:solidFill>
              </a:rPr>
              <a:t>«Школа ответственного отцовства»</a:t>
            </a:r>
            <a:endParaRPr kumimoji="1" lang="ru-RU" alt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637" y="6228318"/>
            <a:ext cx="2656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FF"/>
                </a:solidFill>
                <a:latin typeface="Arial" charset="0"/>
              </a:rPr>
              <a:t>Г. Сургут, </a:t>
            </a:r>
            <a:r>
              <a:rPr lang="ru-RU" altLang="ru-RU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1400" dirty="0">
                <a:solidFill>
                  <a:srgbClr val="0000FF"/>
                </a:solidFill>
                <a:latin typeface="Arial" charset="0"/>
              </a:rPr>
              <a:t>7-10 сентября </a:t>
            </a:r>
            <a:r>
              <a:rPr lang="ru-RU" altLang="ru-RU" sz="1400" dirty="0" smtClean="0">
                <a:solidFill>
                  <a:srgbClr val="0000FF"/>
                </a:solidFill>
                <a:latin typeface="Arial" charset="0"/>
              </a:rPr>
              <a:t>2021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19230"/>
            <a:ext cx="3041778" cy="1918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2" y="4330462"/>
            <a:ext cx="5601482" cy="419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7" y="5001009"/>
            <a:ext cx="3931071" cy="1242065"/>
          </a:xfrm>
          <a:prstGeom prst="rect">
            <a:avLst/>
          </a:prstGeom>
        </p:spPr>
      </p:pic>
      <p:sp>
        <p:nvSpPr>
          <p:cNvPr id="28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47" descr="гербНЧК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641215"/>
      </p:ext>
    </p:extLst>
  </p:cSld>
  <p:clrMapOvr>
    <a:masterClrMapping/>
  </p:clrMapOvr>
  <p:transition spd="slow" advTm="1271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C1C9CD-8AE7-AF49-AFBB-9AB3748D5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78" y="1196752"/>
            <a:ext cx="1800200" cy="121147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</a:pPr>
            <a:r>
              <a:rPr lang="ru-RU" altLang="ru-RU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Книга памяти: </a:t>
            </a:r>
          </a:p>
          <a:p>
            <a:pPr>
              <a:lnSpc>
                <a:spcPct val="115000"/>
              </a:lnSpc>
            </a:pPr>
            <a:r>
              <a:rPr lang="ru-RU" altLang="ru-RU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история Победы </a:t>
            </a:r>
          </a:p>
          <a:p>
            <a:pPr>
              <a:lnSpc>
                <a:spcPct val="115000"/>
              </a:lnSpc>
            </a:pPr>
            <a:r>
              <a:rPr lang="ru-RU" altLang="ru-RU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из семейных альбомов</a:t>
            </a:r>
            <a:endParaRPr lang="ru-RU" altLang="ru-RU" dirty="0">
              <a:solidFill>
                <a:srgbClr val="0000FF"/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comp9\Desktop\книга памяти\для презентации\Книга памяти\20190516_164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78" y="756979"/>
            <a:ext cx="7201097" cy="569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4477" y="5805264"/>
            <a:ext cx="18002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b="1" i="1" dirty="0">
                <a:solidFill>
                  <a:srgbClr val="0000FF"/>
                </a:solidFill>
                <a:latin typeface="Proxima Nova" panose="02000506030000020004" pitchFamily="2" charset="0"/>
                <a:ea typeface="Calibri" pitchFamily="34" charset="0"/>
                <a:cs typeface="Calibri" pitchFamily="34" charset="0"/>
              </a:rPr>
              <a:t>Школа № 13</a:t>
            </a:r>
            <a:r>
              <a:rPr lang="ru-RU" altLang="ru-RU" b="1" i="1" dirty="0" smtClean="0">
                <a:solidFill>
                  <a:srgbClr val="0000FF"/>
                </a:solidFill>
                <a:latin typeface="Proxima Nova" panose="02000506030000020004" pitchFamily="2" charset="0"/>
                <a:ea typeface="Calibri" pitchFamily="34" charset="0"/>
                <a:cs typeface="Calibri" pitchFamily="34" charset="0"/>
              </a:rPr>
              <a:t>,</a:t>
            </a:r>
          </a:p>
          <a:p>
            <a:pPr algn="r" eaLnBrk="1" hangingPunct="1"/>
            <a:r>
              <a:rPr lang="ru-RU" altLang="ru-RU" b="1" i="1" dirty="0" smtClean="0">
                <a:solidFill>
                  <a:srgbClr val="0000FF"/>
                </a:solidFill>
                <a:latin typeface="Proxima Nova" panose="02000506030000020004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altLang="ru-RU" b="1" i="1" dirty="0">
                <a:solidFill>
                  <a:srgbClr val="0000FF"/>
                </a:solidFill>
                <a:latin typeface="Proxima Nova" panose="02000506030000020004" pitchFamily="2" charset="0"/>
                <a:ea typeface="Calibri" pitchFamily="34" charset="0"/>
                <a:cs typeface="Calibri" pitchFamily="34" charset="0"/>
              </a:rPr>
              <a:t>2Б класс </a:t>
            </a:r>
          </a:p>
        </p:txBody>
      </p:sp>
      <p:sp>
        <p:nvSpPr>
          <p:cNvPr id="8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http://gov.cap.ru/HOME/82/nowch_gerb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1391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omp9\Desktop\книга памяти\для презентации\Книга памяти\20190516_1621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r="4237"/>
          <a:stretch/>
        </p:blipFill>
        <p:spPr bwMode="auto">
          <a:xfrm>
            <a:off x="4741251" y="908721"/>
            <a:ext cx="4402749" cy="3039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78" y="3835516"/>
            <a:ext cx="4321570" cy="282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comp9\Desktop\книга памяти\для презентации\Книга памяти\20190520_1043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/>
          <a:stretch/>
        </p:blipFill>
        <p:spPr bwMode="auto">
          <a:xfrm>
            <a:off x="121528" y="3874485"/>
            <a:ext cx="4477162" cy="2747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4" y="976723"/>
            <a:ext cx="4536504" cy="286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9DC1C9CD-8AE7-AF49-AFBB-9AB3748D50F0}"/>
              </a:ext>
            </a:extLst>
          </p:cNvPr>
          <p:cNvSpPr txBox="1">
            <a:spLocks/>
          </p:cNvSpPr>
          <p:nvPr/>
        </p:nvSpPr>
        <p:spPr>
          <a:xfrm>
            <a:off x="443911" y="505226"/>
            <a:ext cx="8435197" cy="504056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000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Книга </a:t>
            </a:r>
            <a:r>
              <a:rPr lang="ru-RU" altLang="ru-RU" sz="2000" b="1" dirty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п</a:t>
            </a:r>
            <a:r>
              <a:rPr lang="ru-RU" altLang="ru-RU" sz="2000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амяти: история Победы из семейных альбомов</a:t>
            </a:r>
            <a:endParaRPr lang="ru-RU" altLang="ru-RU" sz="2000" dirty="0">
              <a:solidFill>
                <a:srgbClr val="0000FF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http://gov.cap.ru/HOME/82/nowch_gerb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1391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" y="3711696"/>
            <a:ext cx="4536504" cy="286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54" y="792573"/>
            <a:ext cx="419064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comp9\Desktop\книга памяти\для презентации\Книга памяти\20190516_1614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/>
          <a:stretch/>
        </p:blipFill>
        <p:spPr bwMode="auto">
          <a:xfrm>
            <a:off x="131912" y="1031570"/>
            <a:ext cx="432077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93" y="3728619"/>
            <a:ext cx="4309316" cy="286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70898" y="508927"/>
            <a:ext cx="829509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b="1" dirty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Книга памяти: история </a:t>
            </a:r>
            <a:r>
              <a:rPr lang="ru-RU" altLang="ru-RU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Победы </a:t>
            </a:r>
            <a:r>
              <a:rPr lang="ru-RU" altLang="ru-RU" b="1" dirty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из семейных альбомов</a:t>
            </a:r>
            <a:endParaRPr lang="ru-RU" altLang="ru-RU" dirty="0">
              <a:solidFill>
                <a:srgbClr val="0000FF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http://gov.cap.ru/HOME/82/nowch_gerb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1391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C1C9CD-8AE7-AF49-AFBB-9AB3748D5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221" y="1188514"/>
            <a:ext cx="8504381" cy="41343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5000"/>
              </a:lnSpc>
            </a:pPr>
            <a:r>
              <a:rPr lang="ru-RU" altLang="ru-RU" b="1" dirty="0">
                <a:ea typeface="Calibri" pitchFamily="34" charset="0"/>
                <a:cs typeface="Calibri" pitchFamily="34" charset="0"/>
              </a:rPr>
              <a:t>Книга памяти: </a:t>
            </a:r>
            <a:r>
              <a:rPr lang="ru-RU" altLang="ru-RU" b="1" dirty="0" smtClean="0">
                <a:ea typeface="Calibri" pitchFamily="34" charset="0"/>
                <a:cs typeface="Calibri" pitchFamily="34" charset="0"/>
              </a:rPr>
              <a:t>история </a:t>
            </a:r>
            <a:r>
              <a:rPr lang="ru-RU" altLang="ru-RU" b="1" dirty="0">
                <a:ea typeface="Calibri" pitchFamily="34" charset="0"/>
                <a:cs typeface="Calibri" pitchFamily="34" charset="0"/>
              </a:rPr>
              <a:t>победы </a:t>
            </a:r>
            <a:r>
              <a:rPr lang="ru-RU" altLang="ru-RU" b="1" dirty="0" smtClean="0">
                <a:ea typeface="Calibri" pitchFamily="34" charset="0"/>
                <a:cs typeface="Calibri" pitchFamily="34" charset="0"/>
              </a:rPr>
              <a:t>из </a:t>
            </a:r>
            <a:r>
              <a:rPr lang="ru-RU" altLang="ru-RU" b="1" dirty="0">
                <a:ea typeface="Calibri" pitchFamily="34" charset="0"/>
                <a:cs typeface="Calibri" pitchFamily="34" charset="0"/>
              </a:rPr>
              <a:t>семейных альбомов</a:t>
            </a:r>
            <a:endParaRPr lang="ru-RU" altLang="ru-RU" dirty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75341"/>
            <a:ext cx="8185003" cy="562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0397" y="703280"/>
            <a:ext cx="829509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b="1" dirty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Книга памяти: история </a:t>
            </a:r>
            <a:r>
              <a:rPr lang="ru-RU" altLang="ru-RU" b="1" dirty="0" smtClean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Победы </a:t>
            </a:r>
            <a:r>
              <a:rPr lang="ru-RU" altLang="ru-RU" b="1" dirty="0">
                <a:solidFill>
                  <a:srgbClr val="0000FF"/>
                </a:solidFill>
                <a:ea typeface="Calibri" pitchFamily="34" charset="0"/>
                <a:cs typeface="Calibri" pitchFamily="34" charset="0"/>
              </a:rPr>
              <a:t>из семейных альбомов</a:t>
            </a:r>
            <a:endParaRPr lang="ru-RU" altLang="ru-RU" dirty="0">
              <a:solidFill>
                <a:srgbClr val="0000FF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http://gov.cap.ru/HOME/82/nowch_gerb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1391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nEnd\1_ЦЕНТР\фото\21 03 24_Сурский рубеж\20210324_172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/>
          <a:stretch/>
        </p:blipFill>
        <p:spPr bwMode="auto">
          <a:xfrm>
            <a:off x="4716016" y="454361"/>
            <a:ext cx="4316091" cy="3257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r="8142"/>
          <a:stretch/>
        </p:blipFill>
        <p:spPr>
          <a:xfrm>
            <a:off x="173591" y="2924944"/>
            <a:ext cx="4363220" cy="336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28442" r="22174"/>
          <a:stretch/>
        </p:blipFill>
        <p:spPr>
          <a:xfrm>
            <a:off x="4536811" y="3645191"/>
            <a:ext cx="4414453" cy="305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8032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</a:rPr>
              <a:t>Г</a:t>
            </a:r>
            <a:r>
              <a:rPr lang="ru-RU" b="1" dirty="0" smtClean="0">
                <a:solidFill>
                  <a:srgbClr val="0000FF"/>
                </a:solidFill>
              </a:rPr>
              <a:t>ражданско-патриотическая </a:t>
            </a:r>
            <a:r>
              <a:rPr lang="ru-RU" b="1" dirty="0">
                <a:solidFill>
                  <a:srgbClr val="0000FF"/>
                </a:solidFill>
              </a:rPr>
              <a:t>акция «Книга памяти строителей </a:t>
            </a:r>
            <a:endParaRPr lang="ru-RU" b="1" dirty="0" smtClean="0">
              <a:solidFill>
                <a:srgbClr val="0000FF"/>
              </a:solidFill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Сурского и </a:t>
            </a:r>
            <a:r>
              <a:rPr lang="ru-RU" b="1" dirty="0">
                <a:solidFill>
                  <a:srgbClr val="0000FF"/>
                </a:solidFill>
              </a:rPr>
              <a:t>Казанского </a:t>
            </a:r>
            <a:endParaRPr lang="ru-RU" b="1" dirty="0" smtClean="0">
              <a:solidFill>
                <a:srgbClr val="0000FF"/>
              </a:solidFill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оборонительных </a:t>
            </a:r>
            <a:r>
              <a:rPr lang="ru-RU" b="1" dirty="0">
                <a:solidFill>
                  <a:srgbClr val="0000FF"/>
                </a:solidFill>
              </a:rPr>
              <a:t>рубежей</a:t>
            </a:r>
            <a:r>
              <a:rPr lang="ru-RU" b="1" dirty="0" smtClean="0">
                <a:solidFill>
                  <a:srgbClr val="0000FF"/>
                </a:solidFill>
              </a:rPr>
              <a:t>»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 descr="http://gov.cap.ru/HOME/82/nowch_gerb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1391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72200" y="3928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142" y="4005064"/>
            <a:ext cx="87499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Чувашский народ всегда хранил и почитал семейные узы. «</a:t>
            </a:r>
            <a:r>
              <a:rPr lang="ru-RU" sz="20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Ӑҫта</a:t>
            </a:r>
            <a:r>
              <a:rPr lang="ru-RU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юрату</a:t>
            </a:r>
            <a:r>
              <a:rPr lang="ru-RU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унта </a:t>
            </a:r>
            <a:r>
              <a:rPr lang="ru-RU" sz="20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ҫутӑ</a:t>
            </a:r>
            <a:r>
              <a:rPr lang="ru-RU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(«Где любовь, там и свет»), – говорили наши предки. Крепкие семейные союзы являются примером истинной любви и вызывают глубокое уважение. Они были и остаются залогом нравственного развития общества, опорой государства в деле воспитания достойных граждан</a:t>
            </a:r>
            <a:r>
              <a:rPr 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.»</a:t>
            </a:r>
          </a:p>
          <a:p>
            <a:endParaRPr lang="ru-RU" sz="1600" i="1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69" y="782721"/>
            <a:ext cx="4391982" cy="292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794089" y="2451577"/>
            <a:ext cx="41285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0000FF"/>
                </a:solidFill>
              </a:rPr>
              <a:t>Из </a:t>
            </a:r>
            <a:r>
              <a:rPr lang="ru-RU" i="1" dirty="0" smtClean="0">
                <a:solidFill>
                  <a:srgbClr val="0000FF"/>
                </a:solidFill>
              </a:rPr>
              <a:t>поздравления </a:t>
            </a:r>
          </a:p>
          <a:p>
            <a:pPr algn="r"/>
            <a:r>
              <a:rPr lang="ru-RU" i="1" dirty="0" smtClean="0">
                <a:solidFill>
                  <a:srgbClr val="0000FF"/>
                </a:solidFill>
              </a:rPr>
              <a:t>Главы </a:t>
            </a:r>
            <a:r>
              <a:rPr lang="ru-RU" i="1" dirty="0">
                <a:solidFill>
                  <a:srgbClr val="0000FF"/>
                </a:solidFill>
              </a:rPr>
              <a:t>Чувашской </a:t>
            </a:r>
            <a:r>
              <a:rPr lang="ru-RU" i="1" dirty="0" smtClean="0">
                <a:solidFill>
                  <a:srgbClr val="0000FF"/>
                </a:solidFill>
              </a:rPr>
              <a:t>Республики  </a:t>
            </a:r>
          </a:p>
          <a:p>
            <a:pPr algn="r"/>
            <a:r>
              <a:rPr lang="ru-RU" i="1" dirty="0" err="1" smtClean="0">
                <a:solidFill>
                  <a:srgbClr val="0000FF"/>
                </a:solidFill>
              </a:rPr>
              <a:t>О.Николаева</a:t>
            </a:r>
            <a:endParaRPr lang="ru-RU" i="1" dirty="0">
              <a:solidFill>
                <a:srgbClr val="0000FF"/>
              </a:solidFill>
            </a:endParaRPr>
          </a:p>
          <a:p>
            <a:pPr algn="r"/>
            <a:r>
              <a:rPr lang="ru-RU" i="1" dirty="0">
                <a:solidFill>
                  <a:srgbClr val="0000FF"/>
                </a:solidFill>
              </a:rPr>
              <a:t>с</a:t>
            </a:r>
            <a:r>
              <a:rPr lang="ru-RU" i="1" dirty="0" smtClean="0">
                <a:solidFill>
                  <a:srgbClr val="0000FF"/>
                </a:solidFill>
              </a:rPr>
              <a:t> международным днем семьи, любви и верности: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" name="Picture 47" descr="гербНЧК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861" y="6727033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61" y="6611145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1"/>
    </mc:Choice>
    <mc:Fallback xmlns="">
      <p:transition spd="slow" advTm="1130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5" name="Рисунок 14" descr="http://fs01.cap.ru/www20/nowch/photo/2020/08/13/161e5648-c797-4d47-a788-8072125ccbf0/hd_3-velospor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63"/>
          <a:stretch/>
        </p:blipFill>
        <p:spPr bwMode="auto">
          <a:xfrm>
            <a:off x="116812" y="858771"/>
            <a:ext cx="2939415" cy="2090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В рамках программы «За здоровьем в парки и на спортплощадки» провели мастер-класс для получателей услуг «Новочебоксарского центра социального обслуживания населения»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858771"/>
            <a:ext cx="2941955" cy="206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Новочебоксарцы присоединились ко Всероссийскому дню ходьбы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4"/>
          <a:stretch/>
        </p:blipFill>
        <p:spPr bwMode="auto">
          <a:xfrm>
            <a:off x="102500" y="2995494"/>
            <a:ext cx="2939415" cy="18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E:\СЕМЬЯ_ГЛАВНОЕ\16 02 18_город детей-город семей\Отчет_НЧК\публикации\город спотра_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4220" b="7858"/>
          <a:stretch/>
        </p:blipFill>
        <p:spPr bwMode="auto">
          <a:xfrm>
            <a:off x="6122403" y="4877967"/>
            <a:ext cx="2921975" cy="1691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0" y="4916169"/>
            <a:ext cx="2939415" cy="186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8999"/>
            <a:ext cx="1833228" cy="140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4903973"/>
            <a:ext cx="2816746" cy="188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1186955" y="428372"/>
            <a:ext cx="4851895" cy="438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Новочебоксарск – спортивный город</a:t>
            </a: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" name="Рисунок 26" descr="simvo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4867" y="4158151"/>
            <a:ext cx="538035" cy="719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8" descr="20181115_16270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67335"/>
            <a:ext cx="2376264" cy="2770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r="3740" b="25225"/>
          <a:stretch/>
        </p:blipFill>
        <p:spPr>
          <a:xfrm>
            <a:off x="6081711" y="2623620"/>
            <a:ext cx="3077688" cy="228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7" descr="гербНЧК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1"/>
            <a:ext cx="683568" cy="87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1"/>
    </mc:Choice>
    <mc:Fallback xmlns="">
      <p:transition spd="slow" advTm="1128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8142" name="Прямоугольник 2"/>
          <p:cNvSpPr>
            <a:spLocks noChangeArrowheads="1"/>
          </p:cNvSpPr>
          <p:nvPr/>
        </p:nvSpPr>
        <p:spPr bwMode="auto">
          <a:xfrm>
            <a:off x="866029" y="484187"/>
            <a:ext cx="461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FF"/>
                </a:solidFill>
                <a:cs typeface="Arial" charset="0"/>
              </a:rPr>
              <a:t>Новочебоксарск – спортивный город</a:t>
            </a:r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21" name="Прямоугольник 15"/>
          <p:cNvSpPr>
            <a:spLocks noChangeArrowheads="1"/>
          </p:cNvSpPr>
          <p:nvPr/>
        </p:nvSpPr>
        <p:spPr bwMode="auto">
          <a:xfrm>
            <a:off x="777875" y="1054477"/>
            <a:ext cx="309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Доля населения </a:t>
            </a:r>
            <a:r>
              <a:rPr lang="ru-RU" altLang="ru-RU" sz="1200" b="1" dirty="0" err="1" smtClean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г.Новочебоксарска</a:t>
            </a:r>
            <a:r>
              <a:rPr lang="ru-RU" altLang="ru-RU" sz="1200" b="1" dirty="0">
                <a:solidFill>
                  <a:srgbClr val="CC0000"/>
                </a:solidFill>
                <a:latin typeface="Tahoma" pitchFamily="34" charset="0"/>
                <a:cs typeface="Tahoma" pitchFamily="34" charset="0"/>
              </a:rPr>
              <a:t>,  систематически занимающаяся физкультурой  и спортом, %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93921281"/>
              </p:ext>
            </p:extLst>
          </p:nvPr>
        </p:nvGraphicFramePr>
        <p:xfrm>
          <a:off x="519515" y="1700808"/>
          <a:ext cx="3300539" cy="2206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17624" y="5930424"/>
            <a:ext cx="69541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Успешно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функционирует </a:t>
            </a:r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самая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крупная спортивная школа Чувашии. </a:t>
            </a:r>
            <a:endParaRPr lang="ru-RU" altLang="ru-RU" sz="1400" dirty="0" smtClean="0">
              <a:solidFill>
                <a:srgbClr val="0000FF"/>
              </a:solidFill>
              <a:latin typeface="Trebuchet MS" pitchFamily="34" charset="0"/>
              <a:ea typeface="Times New Roman" pitchFamily="18" charset="0"/>
              <a:cs typeface="Arial" charset="0"/>
            </a:endParaRPr>
          </a:p>
          <a:p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Именно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здесь выросла заслуженный мастер спорта России, серебряный призёр </a:t>
            </a:r>
            <a:endParaRPr lang="ru-RU" altLang="ru-RU" sz="1400" dirty="0" smtClean="0">
              <a:solidFill>
                <a:srgbClr val="0000FF"/>
              </a:solidFill>
              <a:latin typeface="Trebuchet MS" pitchFamily="34" charset="0"/>
              <a:ea typeface="Times New Roman" pitchFamily="18" charset="0"/>
              <a:cs typeface="Arial" charset="0"/>
            </a:endParaRPr>
          </a:p>
          <a:p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Олимпийских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игр </a:t>
            </a:r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2016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года в Рио-де-Жанейро Дарья Спиридонова.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91144"/>
            <a:ext cx="1975337" cy="17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4" y="4191144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67944" y="839641"/>
            <a:ext cx="5076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В городе имеется крупнейший в России и уникальный по своим размерам спортивный </a:t>
            </a:r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комплекс (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АУ «СШОР № 3»), где </a:t>
            </a:r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развиваются 8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видов спорта: легкая атлетика, бокс, триатлон,  волейбол</a:t>
            </a:r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, теннис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, современное пятиборье</a:t>
            </a:r>
            <a:r>
              <a:rPr lang="ru-RU" altLang="ru-RU" sz="1400" dirty="0" smtClean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, тяжелая </a:t>
            </a:r>
            <a:r>
              <a:rPr lang="ru-RU" altLang="ru-RU" sz="1400" dirty="0">
                <a:solidFill>
                  <a:srgbClr val="0000FF"/>
                </a:solidFill>
                <a:latin typeface="Trebuchet MS" pitchFamily="34" charset="0"/>
                <a:ea typeface="Times New Roman" pitchFamily="18" charset="0"/>
                <a:cs typeface="Arial" charset="0"/>
              </a:rPr>
              <a:t>атлетика, спортивная борьба.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98" y="2009192"/>
            <a:ext cx="4049354" cy="169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81" y="3701695"/>
            <a:ext cx="3564928" cy="183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26" descr="simvo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81" y="5669046"/>
            <a:ext cx="720080" cy="92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47" descr="гербНЧК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7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5"/>
    </mc:Choice>
    <mc:Fallback xmlns="">
      <p:transition spd="slow" advTm="1158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601663"/>
            <a:ext cx="5562600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827088" y="549275"/>
            <a:ext cx="6769248" cy="5034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ru-RU" sz="1800" b="1" dirty="0" smtClean="0">
                <a:solidFill>
                  <a:srgbClr val="0000FF"/>
                </a:solidFill>
              </a:rPr>
              <a:t>Проект </a:t>
            </a:r>
            <a:r>
              <a:rPr lang="ru-RU" sz="1800" b="1" dirty="0">
                <a:solidFill>
                  <a:srgbClr val="0000FF"/>
                </a:solidFill>
              </a:rPr>
              <a:t>«Каждому муниципалитету — маршрут здоровья»</a:t>
            </a:r>
            <a:endParaRPr lang="ru-RU" altLang="ru-RU" sz="1800" b="1" dirty="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420" name="Рисунок 26" descr="simv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59" y="1766890"/>
            <a:ext cx="703263" cy="97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Прямоугольник 14"/>
          <p:cNvSpPr>
            <a:spLocks noChangeArrowheads="1"/>
          </p:cNvSpPr>
          <p:nvPr/>
        </p:nvSpPr>
        <p:spPr bwMode="auto">
          <a:xfrm>
            <a:off x="3347864" y="1267520"/>
            <a:ext cx="5796137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ru-RU" sz="1600" dirty="0" smtClean="0">
                <a:solidFill>
                  <a:srgbClr val="0000FF"/>
                </a:solidFill>
              </a:rPr>
              <a:t> между </a:t>
            </a:r>
            <a:r>
              <a:rPr lang="ru-RU" sz="1600" dirty="0">
                <a:solidFill>
                  <a:srgbClr val="0000FF"/>
                </a:solidFill>
              </a:rPr>
              <a:t>Благотворительным фондом </a:t>
            </a:r>
            <a:r>
              <a:rPr lang="ru-RU" sz="1600" dirty="0" smtClean="0">
                <a:solidFill>
                  <a:srgbClr val="0000FF"/>
                </a:solidFill>
              </a:rPr>
              <a:t>содействия </a:t>
            </a:r>
            <a:r>
              <a:rPr lang="ru-RU" sz="1600" dirty="0">
                <a:solidFill>
                  <a:srgbClr val="0000FF"/>
                </a:solidFill>
              </a:rPr>
              <a:t>реализации программ </a:t>
            </a:r>
            <a:r>
              <a:rPr lang="ru-RU" sz="1600" dirty="0" smtClean="0">
                <a:solidFill>
                  <a:srgbClr val="0000FF"/>
                </a:solidFill>
              </a:rPr>
              <a:t>Лиги </a:t>
            </a:r>
            <a:r>
              <a:rPr lang="ru-RU" sz="1600" dirty="0">
                <a:solidFill>
                  <a:srgbClr val="0000FF"/>
                </a:solidFill>
              </a:rPr>
              <a:t>здоровья нации </a:t>
            </a:r>
            <a:r>
              <a:rPr lang="ru-RU" sz="1600" dirty="0" smtClean="0">
                <a:solidFill>
                  <a:srgbClr val="0000FF"/>
                </a:solidFill>
              </a:rPr>
              <a:t>и </a:t>
            </a:r>
            <a:r>
              <a:rPr lang="ru-RU" sz="1600" dirty="0">
                <a:solidFill>
                  <a:srgbClr val="0000FF"/>
                </a:solidFill>
              </a:rPr>
              <a:t>Администрацией города Новочебоксарска </a:t>
            </a:r>
            <a:r>
              <a:rPr lang="ru-RU" sz="1600" dirty="0" smtClean="0">
                <a:solidFill>
                  <a:srgbClr val="0000FF"/>
                </a:solidFill>
              </a:rPr>
              <a:t>подписано </a:t>
            </a:r>
            <a:r>
              <a:rPr lang="ru-RU" sz="1600" dirty="0">
                <a:solidFill>
                  <a:srgbClr val="0000FF"/>
                </a:solidFill>
              </a:rPr>
              <a:t>Соглашение </a:t>
            </a:r>
            <a:r>
              <a:rPr lang="ru-RU" sz="1600" dirty="0" smtClean="0">
                <a:solidFill>
                  <a:srgbClr val="0000FF"/>
                </a:solidFill>
              </a:rPr>
              <a:t>о </a:t>
            </a:r>
            <a:r>
              <a:rPr lang="ru-RU" sz="1600" dirty="0">
                <a:solidFill>
                  <a:srgbClr val="0000FF"/>
                </a:solidFill>
              </a:rPr>
              <a:t>совместной реализации  </a:t>
            </a:r>
            <a:r>
              <a:rPr lang="ru-RU" sz="1600" dirty="0" smtClean="0">
                <a:solidFill>
                  <a:srgbClr val="0000FF"/>
                </a:solidFill>
              </a:rPr>
              <a:t>проекта </a:t>
            </a:r>
            <a:endParaRPr lang="ru-RU" sz="1600" dirty="0">
              <a:solidFill>
                <a:srgbClr val="0000FF"/>
              </a:solidFill>
            </a:endParaRPr>
          </a:p>
          <a:p>
            <a:pPr marL="285750" indent="-285750"/>
            <a:r>
              <a:rPr lang="ru-RU" sz="1600" dirty="0" smtClean="0">
                <a:solidFill>
                  <a:srgbClr val="0000FF"/>
                </a:solidFill>
              </a:rPr>
              <a:t>разработан </a:t>
            </a:r>
            <a:r>
              <a:rPr lang="ru-RU" sz="1600" dirty="0">
                <a:solidFill>
                  <a:srgbClr val="0000FF"/>
                </a:solidFill>
              </a:rPr>
              <a:t>паспортизированный </a:t>
            </a:r>
            <a:r>
              <a:rPr lang="ru-RU" sz="1600" dirty="0" smtClean="0">
                <a:solidFill>
                  <a:srgbClr val="0000FF"/>
                </a:solidFill>
              </a:rPr>
              <a:t>маршрут </a:t>
            </a:r>
            <a:r>
              <a:rPr lang="ru-RU" sz="1600" dirty="0">
                <a:solidFill>
                  <a:srgbClr val="0000FF"/>
                </a:solidFill>
              </a:rPr>
              <a:t>здоровья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FF"/>
                </a:solidFill>
              </a:rPr>
              <a:t>прошли обучение инструктора </a:t>
            </a:r>
            <a:r>
              <a:rPr lang="ru-RU" sz="1600" dirty="0" smtClean="0">
                <a:solidFill>
                  <a:srgbClr val="0000FF"/>
                </a:solidFill>
              </a:rPr>
              <a:t>здорового </a:t>
            </a:r>
            <a:r>
              <a:rPr lang="ru-RU" sz="1600" dirty="0">
                <a:solidFill>
                  <a:srgbClr val="0000FF"/>
                </a:solidFill>
              </a:rPr>
              <a:t>образа жизни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00FF"/>
                </a:solidFill>
              </a:rPr>
              <a:t>еженедельно </a:t>
            </a:r>
            <a:r>
              <a:rPr lang="ru-RU" sz="1600" dirty="0">
                <a:solidFill>
                  <a:srgbClr val="0000FF"/>
                </a:solidFill>
              </a:rPr>
              <a:t>по субботам </a:t>
            </a:r>
            <a:r>
              <a:rPr lang="ru-RU" sz="1600" dirty="0" smtClean="0">
                <a:solidFill>
                  <a:srgbClr val="0000FF"/>
                </a:solidFill>
              </a:rPr>
              <a:t>волонтеры ЗОЖ проводят пешеходные </a:t>
            </a:r>
            <a:r>
              <a:rPr lang="ru-RU" sz="1600" dirty="0">
                <a:solidFill>
                  <a:srgbClr val="0000FF"/>
                </a:solidFill>
              </a:rPr>
              <a:t>прогулки </a:t>
            </a:r>
            <a:r>
              <a:rPr lang="ru-RU" sz="1600" dirty="0" smtClean="0">
                <a:solidFill>
                  <a:srgbClr val="0000FF"/>
                </a:solidFill>
              </a:rPr>
              <a:t>для </a:t>
            </a:r>
            <a:r>
              <a:rPr lang="ru-RU" sz="1600" dirty="0">
                <a:solidFill>
                  <a:srgbClr val="0000FF"/>
                </a:solidFill>
              </a:rPr>
              <a:t>жителей города.</a:t>
            </a:r>
          </a:p>
          <a:p>
            <a:pPr marL="285750" indent="-285750">
              <a:spcBef>
                <a:spcPct val="0"/>
              </a:spcBef>
            </a:pPr>
            <a:endParaRPr lang="ru-RU" altLang="ru-RU" sz="16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5950059"/>
            <a:ext cx="200187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Надежда </a:t>
            </a:r>
            <a:r>
              <a:rPr lang="ru-RU" sz="1300" dirty="0">
                <a:solidFill>
                  <a:srgbClr val="0000FF"/>
                </a:solidFill>
              </a:rPr>
              <a:t>Тимофеева </a:t>
            </a:r>
            <a:endParaRPr lang="ru-RU" sz="1300" dirty="0" smtClean="0">
              <a:solidFill>
                <a:srgbClr val="0000FF"/>
              </a:solidFill>
            </a:endParaRP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инструктор </a:t>
            </a:r>
            <a:r>
              <a:rPr lang="ru-RU" sz="1300" dirty="0">
                <a:solidFill>
                  <a:srgbClr val="0000FF"/>
                </a:solidFill>
              </a:rPr>
              <a:t>по </a:t>
            </a:r>
            <a:r>
              <a:rPr lang="ru-RU" sz="1300" dirty="0" smtClean="0">
                <a:solidFill>
                  <a:srgbClr val="0000FF"/>
                </a:solidFill>
              </a:rPr>
              <a:t>ФК </a:t>
            </a: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детского </a:t>
            </a:r>
            <a:r>
              <a:rPr lang="ru-RU" sz="1300" dirty="0">
                <a:solidFill>
                  <a:srgbClr val="0000FF"/>
                </a:solidFill>
              </a:rPr>
              <a:t>сада № 12 </a:t>
            </a:r>
            <a:endParaRPr lang="ru-RU" sz="1300" dirty="0" smtClean="0">
              <a:solidFill>
                <a:srgbClr val="0000FF"/>
              </a:solidFill>
            </a:endParaRP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«</a:t>
            </a:r>
            <a:r>
              <a:rPr lang="ru-RU" sz="1300" dirty="0">
                <a:solidFill>
                  <a:srgbClr val="0000FF"/>
                </a:solidFill>
              </a:rPr>
              <a:t>Золотой ключик</a:t>
            </a:r>
            <a:r>
              <a:rPr lang="ru-RU" sz="1400" dirty="0" smtClean="0">
                <a:solidFill>
                  <a:srgbClr val="0000FF"/>
                </a:solidFill>
              </a:rPr>
              <a:t>»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6151348"/>
            <a:ext cx="184961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00FF"/>
                </a:solidFill>
              </a:rPr>
              <a:t>Петр </a:t>
            </a:r>
            <a:r>
              <a:rPr lang="ru-RU" sz="1300" dirty="0" smtClean="0">
                <a:solidFill>
                  <a:srgbClr val="0000FF"/>
                </a:solidFill>
              </a:rPr>
              <a:t>Омельченко</a:t>
            </a: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 </a:t>
            </a:r>
            <a:r>
              <a:rPr lang="ru-RU" sz="1300" dirty="0">
                <a:solidFill>
                  <a:srgbClr val="0000FF"/>
                </a:solidFill>
              </a:rPr>
              <a:t>учитель географии </a:t>
            </a:r>
            <a:endParaRPr lang="ru-RU" sz="1300" dirty="0" smtClean="0">
              <a:solidFill>
                <a:srgbClr val="0000FF"/>
              </a:solidFill>
            </a:endParaRP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СОШ </a:t>
            </a:r>
            <a:r>
              <a:rPr lang="ru-RU" sz="1300" dirty="0">
                <a:solidFill>
                  <a:srgbClr val="0000FF"/>
                </a:solidFill>
              </a:rPr>
              <a:t>№ </a:t>
            </a:r>
            <a:r>
              <a:rPr lang="ru-RU" sz="1300" dirty="0" smtClean="0">
                <a:solidFill>
                  <a:srgbClr val="0000FF"/>
                </a:solidFill>
              </a:rPr>
              <a:t>14</a:t>
            </a:r>
            <a:endParaRPr lang="ru-RU" sz="13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40489" y="6151349"/>
            <a:ext cx="208823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Людмила </a:t>
            </a:r>
            <a:r>
              <a:rPr lang="ru-RU" sz="1300" dirty="0" err="1" smtClean="0">
                <a:solidFill>
                  <a:srgbClr val="0000FF"/>
                </a:solidFill>
              </a:rPr>
              <a:t>Муртакова</a:t>
            </a:r>
            <a:endParaRPr lang="ru-RU" sz="1300" dirty="0" smtClean="0">
              <a:solidFill>
                <a:srgbClr val="0000FF"/>
              </a:solidFill>
            </a:endParaRP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учитель ФК </a:t>
            </a:r>
          </a:p>
          <a:p>
            <a:pPr algn="ctr"/>
            <a:r>
              <a:rPr lang="ru-RU" sz="1300" dirty="0" smtClean="0">
                <a:solidFill>
                  <a:srgbClr val="0000FF"/>
                </a:solidFill>
              </a:rPr>
              <a:t>СОШ </a:t>
            </a:r>
            <a:r>
              <a:rPr lang="ru-RU" sz="1300" dirty="0">
                <a:solidFill>
                  <a:srgbClr val="0000FF"/>
                </a:solidFill>
              </a:rPr>
              <a:t>№ </a:t>
            </a:r>
            <a:r>
              <a:rPr lang="ru-RU" sz="1300" dirty="0" smtClean="0">
                <a:solidFill>
                  <a:srgbClr val="0000FF"/>
                </a:solidFill>
              </a:rPr>
              <a:t>17 </a:t>
            </a:r>
            <a:endParaRPr lang="ru-RU" sz="1300" dirty="0"/>
          </a:p>
        </p:txBody>
      </p:sp>
      <p:pic>
        <p:nvPicPr>
          <p:cNvPr id="20" name="Рисунок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" y="1077393"/>
            <a:ext cx="2108117" cy="1415504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" y="2492897"/>
            <a:ext cx="2114743" cy="1476901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9" y="3969798"/>
            <a:ext cx="2136647" cy="1403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73216"/>
            <a:ext cx="2123728" cy="14401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31136" y="3512140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Инструкторы ЗОЖ: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6" t="23827" b="43451"/>
          <a:stretch/>
        </p:blipFill>
        <p:spPr>
          <a:xfrm>
            <a:off x="7281842" y="3882400"/>
            <a:ext cx="1444676" cy="21234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30" y="3949582"/>
            <a:ext cx="1582186" cy="1949180"/>
          </a:xfrm>
          <a:prstGeom prst="rect">
            <a:avLst/>
          </a:prstGeom>
        </p:spPr>
      </p:pic>
      <p:pic>
        <p:nvPicPr>
          <p:cNvPr id="2050" name="Picture 2" descr="C:\Users\comp9\Desktop\Я\омельч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0" t="13255" r="33691" b="24248"/>
          <a:stretch/>
        </p:blipFill>
        <p:spPr bwMode="auto">
          <a:xfrm>
            <a:off x="5004048" y="3949582"/>
            <a:ext cx="1629026" cy="19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47" descr="гербНЧК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882116"/>
      </p:ext>
    </p:extLst>
  </p:cSld>
  <p:clrMapOvr>
    <a:masterClrMapping/>
  </p:clrMapOvr>
  <p:transition spd="med" advTm="1122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601663"/>
            <a:ext cx="5562600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779091" y="297342"/>
            <a:ext cx="3688648" cy="5034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ru-RU" sz="1800" b="1" dirty="0" smtClean="0">
                <a:solidFill>
                  <a:srgbClr val="0000FF"/>
                </a:solidFill>
              </a:rPr>
              <a:t>Проект «10 000 шагов к жизни»</a:t>
            </a:r>
            <a:endParaRPr lang="ru-RU" altLang="ru-RU" sz="1800" b="1" dirty="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359" y="1375608"/>
            <a:ext cx="45441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Под руководством инструкторов ЗОЖ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сформировано три команды: </a:t>
            </a:r>
          </a:p>
          <a:p>
            <a:r>
              <a:rPr lang="ru-RU" u="sng" dirty="0" smtClean="0">
                <a:solidFill>
                  <a:srgbClr val="0000FF"/>
                </a:solidFill>
              </a:rPr>
              <a:t>Спортивный </a:t>
            </a:r>
            <a:r>
              <a:rPr lang="ru-RU" u="sng" dirty="0" err="1" smtClean="0">
                <a:solidFill>
                  <a:srgbClr val="0000FF"/>
                </a:solidFill>
              </a:rPr>
              <a:t>Новчик</a:t>
            </a:r>
            <a:r>
              <a:rPr lang="ru-RU" u="sng" dirty="0" smtClean="0">
                <a:solidFill>
                  <a:srgbClr val="0000FF"/>
                </a:solidFill>
              </a:rPr>
              <a:t> </a:t>
            </a:r>
          </a:p>
          <a:p>
            <a:r>
              <a:rPr lang="ru-RU" u="sng" dirty="0" smtClean="0">
                <a:solidFill>
                  <a:srgbClr val="0000FF"/>
                </a:solidFill>
              </a:rPr>
              <a:t>Спортивный </a:t>
            </a:r>
            <a:r>
              <a:rPr lang="ru-RU" u="sng" dirty="0" err="1" smtClean="0">
                <a:solidFill>
                  <a:srgbClr val="0000FF"/>
                </a:solidFill>
              </a:rPr>
              <a:t>Новчик</a:t>
            </a:r>
            <a:r>
              <a:rPr lang="ru-RU" u="sng" dirty="0" smtClean="0">
                <a:solidFill>
                  <a:srgbClr val="0000FF"/>
                </a:solidFill>
              </a:rPr>
              <a:t> 1</a:t>
            </a:r>
          </a:p>
          <a:p>
            <a:r>
              <a:rPr lang="ru-RU" u="sng" dirty="0" smtClean="0">
                <a:solidFill>
                  <a:srgbClr val="0000FF"/>
                </a:solidFill>
              </a:rPr>
              <a:t>Спортивный </a:t>
            </a:r>
            <a:r>
              <a:rPr lang="ru-RU" u="sng" dirty="0" err="1" smtClean="0">
                <a:solidFill>
                  <a:srgbClr val="0000FF"/>
                </a:solidFill>
              </a:rPr>
              <a:t>Новчик</a:t>
            </a:r>
            <a:r>
              <a:rPr lang="ru-RU" u="sng" dirty="0" smtClean="0">
                <a:solidFill>
                  <a:srgbClr val="0000FF"/>
                </a:solidFill>
              </a:rPr>
              <a:t> 2 </a:t>
            </a: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772862" y="800801"/>
            <a:ext cx="3694877" cy="50346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ru-RU" sz="1800" b="1" dirty="0" smtClean="0">
                <a:solidFill>
                  <a:srgbClr val="0000FF"/>
                </a:solidFill>
              </a:rPr>
              <a:t>Соревновательная </a:t>
            </a:r>
            <a:r>
              <a:rPr lang="ru-RU" sz="1800" b="1" dirty="0">
                <a:solidFill>
                  <a:srgbClr val="0000FF"/>
                </a:solidFill>
              </a:rPr>
              <a:t>акция </a:t>
            </a:r>
            <a:endParaRPr lang="ru-RU" sz="1800" b="1" dirty="0" smtClean="0">
              <a:solidFill>
                <a:srgbClr val="0000FF"/>
              </a:solidFill>
            </a:endParaRPr>
          </a:p>
          <a:p>
            <a:pPr algn="ctr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ru-RU" sz="1800" b="1" dirty="0" smtClean="0">
                <a:solidFill>
                  <a:srgbClr val="0000FF"/>
                </a:solidFill>
              </a:rPr>
              <a:t>«</a:t>
            </a:r>
            <a:r>
              <a:rPr lang="ru-RU" sz="1800" b="1" dirty="0">
                <a:solidFill>
                  <a:srgbClr val="0000FF"/>
                </a:solidFill>
              </a:rPr>
              <a:t>Дойти до Берлина»</a:t>
            </a:r>
            <a:endParaRPr lang="ru-RU" altLang="ru-RU" sz="1800" b="1" dirty="0">
              <a:solidFill>
                <a:srgbClr val="0000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929" y="2869539"/>
            <a:ext cx="332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FF"/>
                </a:solidFill>
              </a:rPr>
              <a:t>Четвертая </a:t>
            </a:r>
            <a:r>
              <a:rPr lang="ru-RU" dirty="0" smtClean="0">
                <a:solidFill>
                  <a:srgbClr val="0000FF"/>
                </a:solidFill>
              </a:rPr>
              <a:t>команда </a:t>
            </a:r>
          </a:p>
          <a:p>
            <a:pPr algn="just"/>
            <a:r>
              <a:rPr lang="ru-RU" u="sng" dirty="0" smtClean="0">
                <a:solidFill>
                  <a:srgbClr val="0000FF"/>
                </a:solidFill>
              </a:rPr>
              <a:t>Новочебоксарский ЦСОН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rgbClr val="0000FF"/>
                </a:solidFill>
              </a:rPr>
              <a:t>«родилась» </a:t>
            </a:r>
            <a:r>
              <a:rPr lang="ru-RU" dirty="0">
                <a:solidFill>
                  <a:srgbClr val="0000FF"/>
                </a:solidFill>
              </a:rPr>
              <a:t>по инициативе </a:t>
            </a:r>
            <a:endParaRPr lang="ru-RU" dirty="0" smtClean="0">
              <a:solidFill>
                <a:srgbClr val="0000FF"/>
              </a:solidFill>
            </a:endParaRPr>
          </a:p>
          <a:p>
            <a:pPr algn="just"/>
            <a:r>
              <a:rPr lang="ru-RU" dirty="0" smtClean="0">
                <a:solidFill>
                  <a:srgbClr val="0000FF"/>
                </a:solidFill>
              </a:rPr>
              <a:t>Новочебоксарского ЦСОН</a:t>
            </a:r>
          </a:p>
          <a:p>
            <a:pPr algn="just"/>
            <a:r>
              <a:rPr lang="ru-RU" dirty="0" smtClean="0">
                <a:solidFill>
                  <a:srgbClr val="0000FF"/>
                </a:solidFill>
              </a:rPr>
              <a:t>Минтруда Чувашии</a:t>
            </a:r>
            <a:r>
              <a:rPr lang="ru-RU" sz="1600" dirty="0" smtClean="0">
                <a:solidFill>
                  <a:srgbClr val="0000FF"/>
                </a:solidFill>
              </a:rPr>
              <a:t>.</a:t>
            </a: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105"/>
          <a:stretch/>
        </p:blipFill>
        <p:spPr>
          <a:xfrm>
            <a:off x="223560" y="4346482"/>
            <a:ext cx="2908280" cy="237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r="3584"/>
          <a:stretch/>
        </p:blipFill>
        <p:spPr>
          <a:xfrm>
            <a:off x="3484547" y="1986749"/>
            <a:ext cx="1684477" cy="2359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 b="24815"/>
          <a:stretch/>
        </p:blipFill>
        <p:spPr>
          <a:xfrm>
            <a:off x="6258569" y="3750184"/>
            <a:ext cx="2829839" cy="2999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7" y="4294777"/>
            <a:ext cx="3241710" cy="2426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2892" b="3005"/>
          <a:stretch/>
        </p:blipFill>
        <p:spPr>
          <a:xfrm>
            <a:off x="5148064" y="888281"/>
            <a:ext cx="3770003" cy="284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9" name="Picture 23" descr="5780"/>
          <p:cNvPicPr>
            <a:picLocks noChangeAspect="1" noChangeArrowheads="1"/>
          </p:cNvPicPr>
          <p:nvPr/>
        </p:nvPicPr>
        <p:blipFill>
          <a:blip r:embed="rId8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640115" cy="8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483774"/>
      </p:ext>
    </p:extLst>
  </p:cSld>
  <p:clrMapOvr>
    <a:masterClrMapping/>
  </p:clrMapOvr>
  <p:transition spd="med" advTm="1125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964883" y="383550"/>
            <a:ext cx="6937660" cy="36651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ru-RU" sz="2700" b="1" dirty="0">
                <a:solidFill>
                  <a:srgbClr val="0000FF"/>
                </a:solidFill>
              </a:rPr>
              <a:t/>
            </a:r>
            <a:br>
              <a:rPr lang="en-US" altLang="ru-RU" sz="2700" b="1" dirty="0">
                <a:solidFill>
                  <a:srgbClr val="0000FF"/>
                </a:solidFill>
              </a:rPr>
            </a:br>
            <a:r>
              <a:rPr lang="ru-RU" altLang="ru-RU" sz="2700" b="1" dirty="0" smtClean="0">
                <a:solidFill>
                  <a:srgbClr val="0000FF"/>
                </a:solidFill>
              </a:rPr>
              <a:t>С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оциальные </a:t>
            </a:r>
            <a:r>
              <a:rPr lang="ru-RU" altLang="ru-RU" sz="2000" b="1" dirty="0">
                <a:solidFill>
                  <a:srgbClr val="0000FF"/>
                </a:solidFill>
              </a:rPr>
              <a:t>проекты</a:t>
            </a:r>
            <a:r>
              <a:rPr lang="ru-RU" altLang="ru-RU" sz="2000" b="1" dirty="0" smtClean="0">
                <a:solidFill>
                  <a:srgbClr val="0000FF"/>
                </a:solidFill>
              </a:rPr>
              <a:t>: «Города для детей»</a:t>
            </a:r>
            <a:endParaRPr kumimoji="1" lang="ru-RU" altLang="ru-RU" sz="27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 w="11429" cap="flat" cmpd="sng" algn="ctr">
            <a:noFill/>
            <a:prstDash val="sysDash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5868" y="5699115"/>
            <a:ext cx="8238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>В </a:t>
            </a:r>
            <a:r>
              <a:rPr lang="ru-RU" sz="1500" dirty="0">
                <a:solidFill>
                  <a:srgbClr val="0000FF"/>
                </a:solidFill>
                <a:latin typeface="Arial" charset="0"/>
              </a:rPr>
              <a:t>рамках этой работы на имя Главы </a:t>
            </a: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>Чувашской Республики </a:t>
            </a:r>
            <a:r>
              <a:rPr lang="ru-RU" sz="1500" dirty="0">
                <a:solidFill>
                  <a:srgbClr val="0000FF"/>
                </a:solidFill>
                <a:latin typeface="Arial" charset="0"/>
              </a:rPr>
              <a:t>направлено письмо от </a:t>
            </a: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/>
            </a:r>
            <a:br>
              <a:rPr lang="ru-RU" sz="1500" dirty="0" smtClean="0">
                <a:solidFill>
                  <a:srgbClr val="0000FF"/>
                </a:solidFill>
                <a:latin typeface="Arial" charset="0"/>
              </a:rPr>
            </a:b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>заместителя председателя </a:t>
            </a:r>
            <a:r>
              <a:rPr lang="ru-RU" sz="1500" dirty="0">
                <a:solidFill>
                  <a:srgbClr val="0000FF"/>
                </a:solidFill>
                <a:latin typeface="Arial" charset="0"/>
              </a:rPr>
              <a:t>Совета Федерации Г.В. </a:t>
            </a:r>
            <a:r>
              <a:rPr lang="ru-RU" sz="1500" dirty="0" err="1">
                <a:solidFill>
                  <a:srgbClr val="0000FF"/>
                </a:solidFill>
                <a:latin typeface="Arial" charset="0"/>
              </a:rPr>
              <a:t>Кареловой</a:t>
            </a:r>
            <a:r>
              <a:rPr lang="ru-RU" sz="1500" dirty="0">
                <a:solidFill>
                  <a:srgbClr val="0000FF"/>
                </a:solidFill>
                <a:latin typeface="Arial" charset="0"/>
              </a:rPr>
              <a:t>, в котором отмечена большая работа команды города Новочебоксарска по внедрению эффективных механизмов поддержки семей с детьми. </a:t>
            </a: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430789" y="764704"/>
            <a:ext cx="86593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altLang="ru-RU" sz="1400" b="1" dirty="0" smtClean="0">
                <a:solidFill>
                  <a:srgbClr val="0000FF"/>
                </a:solidFill>
                <a:latin typeface="Arial" pitchFamily="34" charset="0"/>
              </a:rPr>
              <a:t>      Администрация </a:t>
            </a: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</a:rPr>
              <a:t>города </a:t>
            </a:r>
            <a:r>
              <a:rPr lang="ru-RU" altLang="ru-RU" sz="1400" b="1" dirty="0" smtClean="0">
                <a:solidFill>
                  <a:srgbClr val="0000FF"/>
                </a:solidFill>
                <a:latin typeface="Arial" pitchFamily="34" charset="0"/>
              </a:rPr>
              <a:t>Новочебоксарска </a:t>
            </a: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</a:rPr>
              <a:t>в целях укрепления семейных ценностей, поддержки семей с детьми, попавшими в трудную жизненную </a:t>
            </a:r>
            <a:r>
              <a:rPr lang="ru-RU" altLang="ru-RU" sz="1400" b="1" dirty="0" smtClean="0">
                <a:solidFill>
                  <a:srgbClr val="0000FF"/>
                </a:solidFill>
                <a:latin typeface="Arial" pitchFamily="34" charset="0"/>
              </a:rPr>
              <a:t>ситуацию и повышения </a:t>
            </a: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</a:rPr>
              <a:t>ответственности родителей за воспитание </a:t>
            </a:r>
            <a:r>
              <a:rPr lang="ru-RU" altLang="ru-RU" sz="1400" b="1" dirty="0" smtClean="0">
                <a:solidFill>
                  <a:srgbClr val="0000FF"/>
                </a:solidFill>
                <a:latin typeface="Arial" pitchFamily="34" charset="0"/>
              </a:rPr>
              <a:t>детей с </a:t>
            </a:r>
            <a:r>
              <a:rPr lang="ru-RU" altLang="ru-RU" sz="1400" b="1" dirty="0">
                <a:solidFill>
                  <a:srgbClr val="0000FF"/>
                </a:solidFill>
                <a:latin typeface="Arial" pitchFamily="34" charset="0"/>
              </a:rPr>
              <a:t>2016 года активно участвует в конкурсе городов России «Города для </a:t>
            </a:r>
            <a:r>
              <a:rPr lang="ru-RU" altLang="ru-RU" sz="1400" b="1" dirty="0" smtClean="0">
                <a:solidFill>
                  <a:srgbClr val="0000FF"/>
                </a:solidFill>
                <a:latin typeface="Arial" pitchFamily="34" charset="0"/>
              </a:rPr>
              <a:t>детей».</a:t>
            </a:r>
          </a:p>
        </p:txBody>
      </p:sp>
      <p:pic>
        <p:nvPicPr>
          <p:cNvPr id="12" name="Рисунок 11" descr="C:\Users\comp9\Desktop\2020_Здоровые города\20 08 25_презентация августовка 2020_ГОТОВО_сжатая\Слайд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41" y="1790659"/>
            <a:ext cx="4518130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" y="1772816"/>
            <a:ext cx="4632303" cy="3474227"/>
          </a:xfrm>
          <a:prstGeom prst="rect">
            <a:avLst/>
          </a:prstGeom>
        </p:spPr>
      </p:pic>
      <p:pic>
        <p:nvPicPr>
          <p:cNvPr id="11" name="Рисунок 26" descr="simv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9" y="5706930"/>
            <a:ext cx="753328" cy="1007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7" descr="гербНЧК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568" cy="876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13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2"/>
    </mc:Choice>
    <mc:Fallback xmlns="">
      <p:transition spd="slow" advTm="1055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12988" b="16535"/>
          <a:stretch/>
        </p:blipFill>
        <p:spPr bwMode="auto">
          <a:xfrm>
            <a:off x="3565378" y="2132856"/>
            <a:ext cx="4173736" cy="1824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116632" y="908720"/>
            <a:ext cx="7566025" cy="333375"/>
          </a:xfrm>
        </p:spPr>
        <p:txBody>
          <a:bodyPr lIns="90000" tIns="46800" rIns="90000" bIns="46800">
            <a:normAutofit fontScale="90000"/>
          </a:bodyPr>
          <a:lstStyle/>
          <a:p>
            <a:pPr algn="ctr"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городов </a:t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«Города для детей»</a:t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1" y="1107768"/>
            <a:ext cx="3460073" cy="5609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06" y="3759772"/>
            <a:ext cx="4691282" cy="263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5"/>
          <a:stretch>
            <a:fillRect/>
          </a:stretch>
        </p:blipFill>
        <p:spPr bwMode="auto">
          <a:xfrm>
            <a:off x="4961744" y="450055"/>
            <a:ext cx="4173736" cy="1868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2839" y="6398619"/>
            <a:ext cx="528593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hlinkClick r:id="rId7"/>
              </a:rPr>
              <a:t>https://www.youtube.com/watch?v=nSrKckdd_vU</a:t>
            </a:r>
            <a:endParaRPr lang="ru-RU" sz="1700" dirty="0"/>
          </a:p>
        </p:txBody>
      </p:sp>
      <p:sp>
        <p:nvSpPr>
          <p:cNvPr id="11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23" descr="5780"/>
          <p:cNvPicPr>
            <a:picLocks noChangeAspect="1" noChangeArrowheads="1"/>
          </p:cNvPicPr>
          <p:nvPr/>
        </p:nvPicPr>
        <p:blipFill>
          <a:blip r:embed="rId8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50"/>
            <a:ext cx="611560" cy="7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32850"/>
      </p:ext>
    </p:extLst>
  </p:cSld>
  <p:clrMapOvr>
    <a:masterClrMapping/>
  </p:clrMapOvr>
  <p:transition spd="med" advTm="1152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24"/>
          <a:stretch/>
        </p:blipFill>
        <p:spPr>
          <a:xfrm>
            <a:off x="29179" y="1253342"/>
            <a:ext cx="9144000" cy="55924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3928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697" y="914705"/>
            <a:ext cx="6027487" cy="42688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верим, что вместе (</a:t>
            </a:r>
            <a:r>
              <a:rPr lang="ru-RU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пĕрле</a:t>
            </a: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сделаем все возможное для укрепления здоровья и улучшения качества жизни населения.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Желаем нам всем веры в себя, неиссякаемого энтузиазма и самое главное -  крепкого здоровья</a:t>
            </a:r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 descr="http://gov.cap.ru/HOME/82/nowch_gerb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64"/>
            <a:ext cx="683568" cy="88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4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3"/>
    </mc:Choice>
    <mc:Fallback xmlns="">
      <p:transition spd="slow" advTm="1071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 w="11429" cap="flat" cmpd="sng" algn="ctr">
            <a:noFill/>
            <a:prstDash val="sysDash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 w="11429" cap="flat" cmpd="sng" algn="ctr">
            <a:noFill/>
            <a:prstDash val="sysDash"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714375" y="692150"/>
            <a:ext cx="8072438" cy="5832475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Контакты:</a:t>
            </a: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altLang="ru-RU" sz="18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000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Администрация города Новочебоксарска: </a:t>
            </a: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2"/>
              </a:rPr>
              <a:t>http://gov.cap.ru/?gov_id=82</a:t>
            </a:r>
            <a:endParaRPr lang="ru-RU" altLang="ru-RU" sz="20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ru-RU" altLang="ru-RU" sz="2400" b="1" dirty="0" smtClean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ru-RU" altLang="ru-RU" sz="2400" b="1" dirty="0" err="1" smtClean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ail</a:t>
            </a:r>
            <a:r>
              <a:rPr lang="ru-RU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: </a:t>
            </a:r>
            <a:r>
              <a:rPr lang="ru-RU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3"/>
              </a:rPr>
              <a:t>nowch-doc5@cap.ru</a:t>
            </a:r>
            <a:endParaRPr lang="ru-RU" altLang="ru-RU" sz="24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телефон</a:t>
            </a:r>
            <a:r>
              <a:rPr lang="ru-RU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: (835 2) 73-13-15; факс: (835 2) 74-00-47</a:t>
            </a: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altLang="ru-RU" sz="24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000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МБУ «Центр мониторинга образования и психолого-педагогического сопровождения»</a:t>
            </a:r>
            <a:r>
              <a:rPr lang="ru-RU" altLang="ru-RU" sz="20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endParaRPr lang="ru-RU" altLang="ru-RU" sz="24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4"/>
              </a:rPr>
              <a:t>http://gov.cap.ru/Default.aspx?gov_id=877</a:t>
            </a:r>
            <a:endParaRPr lang="ru-RU" altLang="ru-RU" sz="24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en-US" altLang="ru-RU" sz="2400" b="1" dirty="0" smtClean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e-mail</a:t>
            </a: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: </a:t>
            </a: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  <a:hlinkClick r:id="rId5"/>
              </a:rPr>
              <a:t>cmoppc@bk.ru</a:t>
            </a:r>
            <a:endParaRPr lang="en-US" altLang="ru-RU" sz="24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400" b="1" dirty="0" smtClean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телефон</a:t>
            </a:r>
            <a:r>
              <a:rPr lang="ru-RU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, факс: </a:t>
            </a: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(835 2) 74</a:t>
            </a:r>
            <a:r>
              <a:rPr lang="ru-RU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altLang="ru-RU" sz="2400" b="1" dirty="0">
                <a:solidFill>
                  <a:srgbClr val="0033CC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05 54</a:t>
            </a:r>
            <a:endParaRPr lang="ru-RU" altLang="ru-RU" sz="24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altLang="ru-RU" sz="2000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altLang="ru-RU" sz="20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altLang="ru-RU" sz="2000" b="1" dirty="0">
              <a:solidFill>
                <a:srgbClr val="0033CC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11" descr="5780"/>
          <p:cNvPicPr>
            <a:picLocks noChangeAspect="1" noChangeArrowheads="1"/>
          </p:cNvPicPr>
          <p:nvPr/>
        </p:nvPicPr>
        <p:blipFill>
          <a:blip r:embed="rId6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4375" cy="90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4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7"/>
    </mc:Choice>
    <mc:Fallback xmlns="">
      <p:transition spd="slow" advTm="1118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12ECF0-6514-4EE5-AFD8-9A60CED1CD95}" type="slidenum">
              <a:rPr lang="ru-RU" altLang="ru-RU" sz="1400" smtClean="0">
                <a:solidFill>
                  <a:srgbClr val="A03202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400" smtClean="0">
              <a:solidFill>
                <a:srgbClr val="A03202"/>
              </a:solidFill>
            </a:endParaRPr>
          </a:p>
        </p:txBody>
      </p:sp>
      <p:pic>
        <p:nvPicPr>
          <p:cNvPr id="4100" name="Содержимое 7" descr="C:\Users\comp9\Desktop\отчет_СЕМЬЯ\17 08 20_Итоги_сОЦ-ЭК.1 ПОЛУГ 2017\Презентация 4.0_1\Слайд2.JPG"/>
          <p:cNvPicPr>
            <a:picLocks noGrp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94"/>
          <a:stretch/>
        </p:blipFill>
        <p:spPr>
          <a:xfrm>
            <a:off x="2559382" y="1388877"/>
            <a:ext cx="6463854" cy="3465978"/>
          </a:xfrm>
          <a:effectLst>
            <a:softEdge rad="112500"/>
          </a:effectLst>
        </p:spPr>
      </p:pic>
      <p:pic>
        <p:nvPicPr>
          <p:cNvPr id="3076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0" y="252091"/>
            <a:ext cx="1811337" cy="141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2" y="4850780"/>
            <a:ext cx="2566990" cy="1813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Рисунок 12" descr="E:\СЕМЬЯ_ГЛАВНОЕ\16 02 18_город детей-город семей\Отчет_НЧК\публикации\город спотра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399" y="4775947"/>
            <a:ext cx="2512968" cy="1885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Рисунок 15" descr="img_418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963" y="4749809"/>
            <a:ext cx="2831709" cy="1885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26" descr="simvo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12" y="780536"/>
            <a:ext cx="785812" cy="104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AutoShape 4"/>
          <p:cNvSpPr>
            <a:spLocks noChangeArrowheads="1"/>
          </p:cNvSpPr>
          <p:nvPr/>
        </p:nvSpPr>
        <p:spPr bwMode="auto">
          <a:xfrm>
            <a:off x="2792383" y="577069"/>
            <a:ext cx="5082332" cy="7676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0066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Портрет Новочебоксарска</a:t>
            </a:r>
            <a:endParaRPr lang="ru-RU" altLang="ru-RU" sz="1800" dirty="0"/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0066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6" name="Рисунок 15" descr="D:\AnEnd\1_ЦЕНТР\фото\18 08 25_парад велосипедистов\20180825_094941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1573536"/>
            <a:ext cx="2564597" cy="333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376" y="4739373"/>
            <a:ext cx="1619672" cy="191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D:\AnEnd\1_ЦЕНТР\фото\20 01 25_лекторий\20200125_1110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50" y="1484784"/>
            <a:ext cx="23336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83" name="Picture 23" descr="5780"/>
          <p:cNvPicPr>
            <a:picLocks noChangeAspect="1" noChangeArrowheads="1"/>
          </p:cNvPicPr>
          <p:nvPr/>
        </p:nvPicPr>
        <p:blipFill>
          <a:blip r:embed="rId11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7227"/>
            <a:ext cx="7810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11716"/>
      </p:ext>
    </p:extLst>
  </p:cSld>
  <p:clrMapOvr>
    <a:masterClrMapping/>
  </p:clrMapOvr>
  <p:transition spd="slow" advTm="10952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713984"/>
            <a:ext cx="9144000" cy="144016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6597352"/>
            <a:ext cx="9144000" cy="7200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535" y="1345"/>
            <a:ext cx="9144000" cy="18000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45" name="Picture 21" descr="https://forum.na-svyazi.ru/uploads/700/post-11979-1198700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" y="4600857"/>
            <a:ext cx="2831885" cy="194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ds05.infourok.ru/uploads/ex/062a/0001b3d9-0bd895bd/img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5661" r="3282" b="11857"/>
          <a:stretch/>
        </p:blipFill>
        <p:spPr bwMode="auto">
          <a:xfrm>
            <a:off x="94551" y="706635"/>
            <a:ext cx="2831885" cy="18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masterstroy21.ru/sites/default/files/%D0%9D%D0%BE%D0%B2%D0%BE%D1%87%D0%B5%D0%B1%D0%BE%D0%BA%D1%81%D0%B0%D1%80%D1%81%D0%BA%20%D0%B6%D0%B8%D0%BB%D0%BE%D0%B9%20%D0%B4%D0%BE%D0%BC%20%D0%BF%D0%BE%20%D1%83%D0%BB.%20%D0%9F%D0%B8%D0%BE%D0%BD%D0%B5%D1%80%D1%81%D0%BA%D0%B0%D1%8F%20%D0%92%D0%B5%D0%BD%D0%B3%D0%B5%D1%80%D1%81%D0%BA%D0%B8%D0%B9%20%D0%BA%D0%B2%D0%B0%D1%80%D1%82%D0%B0%D0%BB%20%D0%B0%D0%BF%D1%80%D0%B5%D0%BB%D1%8C%202005%20%D0%B4%D0%B5%D0%BA%D0%B0%D0%B1%D1%80%D1%8C%202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21" y="2622462"/>
            <a:ext cx="2994025" cy="19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ds05.infourok.ru/uploads/ex/0976/0008f69d-0b3d1614/hello_html_m40e66c6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" y="2622462"/>
            <a:ext cx="2831885" cy="19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Рисунок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22" y="4600857"/>
            <a:ext cx="2994025" cy="193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https://avatars.mds.yandex.net/get-altay/374295/2a0000015b3b9d8625728ac5e950da6e7de0/XX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51"/>
          <a:stretch/>
        </p:blipFill>
        <p:spPr bwMode="auto">
          <a:xfrm>
            <a:off x="6245458" y="706635"/>
            <a:ext cx="2861307" cy="187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s://foto.cheb.ru/foto/foto.cheb.ru-1722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98" y="4600856"/>
            <a:ext cx="2868612" cy="19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https://cheb.media/wp-content/uploads/2019/08/IMG_2987-1024x68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4123"/>
          <a:stretch/>
        </p:blipFill>
        <p:spPr bwMode="auto">
          <a:xfrm>
            <a:off x="6245458" y="2622462"/>
            <a:ext cx="2860404" cy="19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22" y="706635"/>
            <a:ext cx="2994026" cy="1872664"/>
          </a:xfrm>
          <a:prstGeom prst="rect">
            <a:avLst/>
          </a:prstGeom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0" y="6403242"/>
            <a:ext cx="3743255" cy="438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Портрет Новочебоксарска</a:t>
            </a: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Рисунок 26" descr="simvo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86" y="5877272"/>
            <a:ext cx="713214" cy="950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" name="Picture 47" descr="гербНЧК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05">
        <p:fade/>
      </p:transition>
    </mc:Choice>
    <mc:Fallback xmlns="">
      <p:transition spd="med" advTm="114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0" y="6713640"/>
            <a:ext cx="9142200" cy="142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5" name="CustomShape 2"/>
          <p:cNvSpPr/>
          <p:nvPr/>
        </p:nvSpPr>
        <p:spPr>
          <a:xfrm>
            <a:off x="0" y="6597720"/>
            <a:ext cx="9142200" cy="694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7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8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" name="CustomShape 5"/>
          <p:cNvSpPr/>
          <p:nvPr/>
        </p:nvSpPr>
        <p:spPr>
          <a:xfrm>
            <a:off x="99120" y="1484784"/>
            <a:ext cx="5904160" cy="362287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4560">
              <a:lnSpc>
                <a:spcPct val="100000"/>
              </a:lnSpc>
              <a:buClr>
                <a:srgbClr val="0000FF"/>
              </a:buClr>
              <a:buFont typeface="Wingdings" charset="2"/>
              <a:buChar char=""/>
            </a:pPr>
            <a:r>
              <a:rPr lang="ru-RU" sz="1500" b="1" strike="noStrike" spc="-1" dirty="0">
                <a:solidFill>
                  <a:srgbClr val="0000FF"/>
                </a:solidFill>
                <a:latin typeface="Tahoma"/>
                <a:ea typeface="DejaVu Sans"/>
              </a:rPr>
              <a:t>О</a:t>
            </a:r>
            <a:r>
              <a:rPr lang="ru-RU" sz="1500" b="1" u="sng" strike="noStrike" spc="-1" dirty="0">
                <a:solidFill>
                  <a:srgbClr val="0000FF"/>
                </a:solidFill>
                <a:uFillTx/>
                <a:latin typeface="Tahoma"/>
                <a:ea typeface="DejaVu Sans"/>
              </a:rPr>
              <a:t>снован 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в 1960 году; </a:t>
            </a:r>
            <a:endParaRPr lang="ru-RU" sz="1500" b="0" strike="noStrike" spc="-1" dirty="0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FF"/>
              </a:buClr>
              <a:buFont typeface="Wingdings" charset="2"/>
              <a:buChar char=""/>
            </a:pPr>
            <a:r>
              <a:rPr lang="ru-RU" sz="1500" b="1" u="sng" strike="noStrike" spc="-1" dirty="0">
                <a:solidFill>
                  <a:srgbClr val="0000FF"/>
                </a:solidFill>
                <a:uFillTx/>
                <a:latin typeface="Tahoma"/>
                <a:ea typeface="DejaVu Sans"/>
              </a:rPr>
              <a:t>Расположен</a:t>
            </a:r>
            <a:r>
              <a:rPr lang="ru-RU" sz="1500" b="0" u="sng" strike="noStrike" spc="-1" dirty="0">
                <a:solidFill>
                  <a:srgbClr val="0000FF"/>
                </a:solidFill>
                <a:uFillTx/>
                <a:latin typeface="Tahoma"/>
                <a:ea typeface="DejaVu Sans"/>
              </a:rPr>
              <a:t> 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в правобережье р. Волги, </a:t>
            </a:r>
            <a:r>
              <a:rPr lang="ru-RU" sz="1500" b="0" strike="noStrike" spc="-1" dirty="0" smtClean="0">
                <a:solidFill>
                  <a:srgbClr val="0000FF"/>
                </a:solidFill>
                <a:latin typeface="Tahoma"/>
                <a:ea typeface="DejaVu Sans"/>
              </a:rPr>
              <a:t>в 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14 км. от столицы </a:t>
            </a:r>
            <a:r>
              <a:rPr lang="ru-RU" sz="1500" b="0" strike="noStrike" spc="-1" dirty="0" smtClean="0">
                <a:solidFill>
                  <a:srgbClr val="0000FF"/>
                </a:solidFill>
                <a:latin typeface="Tahoma"/>
                <a:ea typeface="DejaVu Sans"/>
              </a:rPr>
              <a:t>Чувашской 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Республики - г. Чебоксары; </a:t>
            </a:r>
            <a:endParaRPr lang="ru-RU" sz="1500" b="0" strike="noStrike" spc="-1" dirty="0">
              <a:latin typeface="Arial"/>
            </a:endParaRPr>
          </a:p>
          <a:p>
            <a:pPr marL="171360" indent="-169560">
              <a:lnSpc>
                <a:spcPct val="100000"/>
              </a:lnSpc>
              <a:buClr>
                <a:srgbClr val="0000FF"/>
              </a:buClr>
              <a:buFont typeface="Wingdings" charset="2"/>
              <a:buChar char=""/>
            </a:pPr>
            <a:r>
              <a:rPr lang="ru-RU" sz="1500" b="1" u="sng" strike="noStrike" spc="-1" dirty="0">
                <a:solidFill>
                  <a:srgbClr val="0000FF"/>
                </a:solidFill>
                <a:uFillTx/>
                <a:latin typeface="Tahoma"/>
                <a:ea typeface="DejaVu Sans"/>
              </a:rPr>
              <a:t>Ближайшие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  ж/д станции Горьковского управления железных дорог - ст. Чебоксары и ст. Канаш; общегородская транспортная магистраль соединена с федеральными а</a:t>
            </a:r>
            <a:r>
              <a:rPr lang="ru-RU" sz="1500" b="0" strike="noStrike" spc="-1" dirty="0">
                <a:solidFill>
                  <a:srgbClr val="0000FF"/>
                </a:solidFill>
                <a:latin typeface="Arial"/>
                <a:ea typeface="DejaVu Sans"/>
              </a:rPr>
              <a:t>втодорогами «Вятка» и «Волга»;  аэропорт расположен между городами Чебоксары и Новочебоксарском, имеется речное сообщение по реке Волге;</a:t>
            </a:r>
            <a:endParaRPr lang="ru-RU" sz="1500" b="0" strike="noStrike" spc="-1" dirty="0">
              <a:latin typeface="Arial"/>
            </a:endParaRPr>
          </a:p>
          <a:p>
            <a:pPr marL="171360" indent="-169560">
              <a:lnSpc>
                <a:spcPct val="100000"/>
              </a:lnSpc>
              <a:buClr>
                <a:srgbClr val="0000FF"/>
              </a:buClr>
              <a:buFont typeface="Wingdings" charset="2"/>
              <a:buChar char=""/>
            </a:pPr>
            <a:r>
              <a:rPr lang="ru-RU" sz="1500" b="1" strike="noStrike" spc="-1" dirty="0">
                <a:solidFill>
                  <a:srgbClr val="0000FF"/>
                </a:solidFill>
                <a:latin typeface="Tahoma"/>
                <a:ea typeface="DejaVu Sans"/>
              </a:rPr>
              <a:t> </a:t>
            </a:r>
            <a:r>
              <a:rPr lang="ru-RU" sz="1500" b="1" u="sng" strike="noStrike" spc="-1" dirty="0">
                <a:solidFill>
                  <a:srgbClr val="0000FF"/>
                </a:solidFill>
                <a:uFillTx/>
                <a:latin typeface="Tahoma"/>
                <a:ea typeface="DejaVu Sans"/>
              </a:rPr>
              <a:t>Площадь территории  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- 51,14 кв. км.;</a:t>
            </a:r>
            <a:endParaRPr lang="ru-RU" sz="1500" b="0" strike="noStrike" spc="-1" dirty="0">
              <a:latin typeface="Arial"/>
            </a:endParaRPr>
          </a:p>
          <a:p>
            <a:pPr marL="171360" indent="-169560">
              <a:lnSpc>
                <a:spcPct val="100000"/>
              </a:lnSpc>
              <a:buClr>
                <a:srgbClr val="0000FF"/>
              </a:buClr>
              <a:buFont typeface="Wingdings" charset="2"/>
              <a:buChar char=""/>
            </a:pPr>
            <a:r>
              <a:rPr lang="ru-RU" sz="1500" b="1" strike="noStrike" spc="-1" dirty="0">
                <a:solidFill>
                  <a:srgbClr val="0000FF"/>
                </a:solidFill>
                <a:latin typeface="Tahoma"/>
                <a:ea typeface="DejaVu Sans"/>
              </a:rPr>
              <a:t> </a:t>
            </a:r>
            <a:r>
              <a:rPr lang="ru-RU" sz="1500" b="1" u="sng" strike="noStrike" spc="-1" dirty="0">
                <a:solidFill>
                  <a:srgbClr val="0000FF"/>
                </a:solidFill>
                <a:uFillTx/>
                <a:latin typeface="Tahoma"/>
                <a:ea typeface="DejaVu Sans"/>
              </a:rPr>
              <a:t>Численность населения 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– 127 485 человек;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  </a:t>
            </a:r>
            <a:r>
              <a:rPr lang="ru-RU" sz="1500" b="1" strike="noStrike" spc="-1" dirty="0">
                <a:solidFill>
                  <a:srgbClr val="0000FF"/>
                </a:solidFill>
                <a:latin typeface="Tahoma"/>
                <a:ea typeface="DejaVu Sans"/>
              </a:rPr>
              <a:t>  3 категория</a:t>
            </a:r>
            <a:r>
              <a:rPr lang="ru-RU" sz="1500" b="0" strike="noStrike" spc="-1" dirty="0">
                <a:solidFill>
                  <a:srgbClr val="0000FF"/>
                </a:solidFill>
                <a:latin typeface="Tahoma"/>
                <a:ea typeface="DejaVu Sans"/>
              </a:rPr>
              <a:t> моногородов.</a:t>
            </a:r>
            <a:endParaRPr lang="ru-RU" sz="1500" b="0" strike="noStrike" spc="-1" dirty="0">
              <a:latin typeface="Arial"/>
            </a:endParaRPr>
          </a:p>
        </p:txBody>
      </p:sp>
      <p:pic>
        <p:nvPicPr>
          <p:cNvPr id="110" name="Рисунок 22"/>
          <p:cNvPicPr/>
          <p:nvPr/>
        </p:nvPicPr>
        <p:blipFill>
          <a:blip r:embed="rId2" cstate="print"/>
          <a:stretch/>
        </p:blipFill>
        <p:spPr>
          <a:xfrm>
            <a:off x="5851080" y="1196297"/>
            <a:ext cx="3274920" cy="160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Рисунок 23"/>
          <p:cNvPicPr/>
          <p:nvPr/>
        </p:nvPicPr>
        <p:blipFill>
          <a:blip r:embed="rId3" cstate="print"/>
          <a:stretch/>
        </p:blipFill>
        <p:spPr>
          <a:xfrm>
            <a:off x="5885280" y="2835237"/>
            <a:ext cx="3240720" cy="189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" name="CustomShape 6"/>
          <p:cNvSpPr/>
          <p:nvPr/>
        </p:nvSpPr>
        <p:spPr>
          <a:xfrm>
            <a:off x="179512" y="1049536"/>
            <a:ext cx="54360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FF"/>
                </a:solidFill>
                <a:latin typeface="Tahoma"/>
                <a:ea typeface="DejaVu Sans"/>
              </a:rPr>
              <a:t>Общие сведения </a:t>
            </a:r>
            <a:endParaRPr lang="ru-RU" sz="1800" b="1" strike="noStrike" spc="-1" dirty="0" smtClean="0">
              <a:solidFill>
                <a:srgbClr val="0000FF"/>
              </a:solidFill>
              <a:latin typeface="Tahoma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FF"/>
                </a:solidFill>
                <a:latin typeface="Tahoma"/>
                <a:ea typeface="DejaVu Sans"/>
              </a:rPr>
              <a:t>о </a:t>
            </a:r>
            <a:r>
              <a:rPr lang="ru-RU" sz="1800" b="1" strike="noStrike" spc="-1" dirty="0">
                <a:solidFill>
                  <a:srgbClr val="0000FF"/>
                </a:solidFill>
                <a:latin typeface="Tahoma"/>
                <a:ea typeface="DejaVu Sans"/>
              </a:rPr>
              <a:t>городе Новочебоксарске</a:t>
            </a:r>
            <a:endParaRPr lang="ru-RU" sz="1800" b="0" strike="noStrike" spc="-1" dirty="0">
              <a:latin typeface="Arial"/>
            </a:endParaRPr>
          </a:p>
        </p:txBody>
      </p:sp>
      <p:pic>
        <p:nvPicPr>
          <p:cNvPr id="113" name="Picture 3"/>
          <p:cNvPicPr/>
          <p:nvPr/>
        </p:nvPicPr>
        <p:blipFill>
          <a:blip r:embed="rId4" cstate="print"/>
          <a:srcRect t="13548" b="56"/>
          <a:stretch/>
        </p:blipFill>
        <p:spPr>
          <a:xfrm>
            <a:off x="5890860" y="4833323"/>
            <a:ext cx="3195360" cy="175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33323"/>
            <a:ext cx="2768665" cy="1684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http://gov.cap.ru/UserFiles/photo/201506/23/Albom110201/img_8690.jpg"/>
          <p:cNvPicPr>
            <a:picLocks noChangeAspect="1" noChangeArrowheads="1"/>
          </p:cNvPicPr>
          <p:nvPr/>
        </p:nvPicPr>
        <p:blipFill rotWithShape="1"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9" r="8347"/>
          <a:stretch/>
        </p:blipFill>
        <p:spPr bwMode="auto">
          <a:xfrm>
            <a:off x="179513" y="4833323"/>
            <a:ext cx="3092712" cy="1789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7" descr="гербНЧК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4"/>
    </mc:Choice>
    <mc:Fallback xmlns="">
      <p:transition spd="slow" advTm="116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C:\Users\nowch-uo\Desktop\ТОС 2015\20 апреля ПРЕЗЕНТАЦИЯ\ДЛЯ Презентации\+ ТОС Возрождение\DSCN6370 - копия.jpg"/>
          <p:cNvPicPr>
            <a:picLocks noChangeAspect="1" noChangeArrowheads="1"/>
          </p:cNvPicPr>
          <p:nvPr/>
        </p:nvPicPr>
        <p:blipFill>
          <a:blip r:embed="rId3" cstate="print"/>
          <a:srcRect l="18146"/>
          <a:stretch>
            <a:fillRect/>
          </a:stretch>
        </p:blipFill>
        <p:spPr bwMode="auto">
          <a:xfrm>
            <a:off x="114281" y="2416399"/>
            <a:ext cx="2327312" cy="122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nowch-uo\Desktop\ТОС 2015\20 апреля ПРЕЗЕНТАЦИЯ\ДЛЯ Презентации\+ ТОС Восточный\DSC01773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54" y="3411536"/>
            <a:ext cx="2555875" cy="171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3" descr="C:\Users\nowch-info8\Desktop\img_0562.jpg"/>
          <p:cNvPicPr>
            <a:picLocks noChangeAspect="1" noChangeArrowheads="1"/>
          </p:cNvPicPr>
          <p:nvPr/>
        </p:nvPicPr>
        <p:blipFill>
          <a:blip r:embed="rId5" cstate="print"/>
          <a:srcRect t="13548"/>
          <a:stretch>
            <a:fillRect/>
          </a:stretch>
        </p:blipFill>
        <p:spPr bwMode="auto">
          <a:xfrm>
            <a:off x="2441593" y="2446074"/>
            <a:ext cx="3468418" cy="177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8536"/>
          <a:stretch/>
        </p:blipFill>
        <p:spPr>
          <a:xfrm>
            <a:off x="5898854" y="2649066"/>
            <a:ext cx="3131840" cy="220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Рисунок 4" descr="C:\Users\nowch-uo\Desktop\ТОС 2015\ТОС Интернационалист\28 ноября День матери\IMG_8812.JPG"/>
          <p:cNvPicPr>
            <a:picLocks noChangeAspect="1" noChangeArrowheads="1"/>
          </p:cNvPicPr>
          <p:nvPr/>
        </p:nvPicPr>
        <p:blipFill>
          <a:blip r:embed="rId7" cstate="print"/>
          <a:srcRect b="15091"/>
          <a:stretch>
            <a:fillRect/>
          </a:stretch>
        </p:blipFill>
        <p:spPr bwMode="auto">
          <a:xfrm>
            <a:off x="-33337" y="5013176"/>
            <a:ext cx="2458634" cy="184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8" name="Номер слайда 1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9561" y="660226"/>
            <a:ext cx="3196265" cy="22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" descr="D:\2019\09_сентябрь\МЭ_Конкурс ораторского мастерства_2019\Новость_итоги республики\IMG-20191017-WA0000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65" t="22478" r="18970" b="24028"/>
          <a:stretch/>
        </p:blipFill>
        <p:spPr bwMode="auto">
          <a:xfrm>
            <a:off x="2069242" y="4293068"/>
            <a:ext cx="2106560" cy="2564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nowch-info8\Desktop\Новая папка (10)\img_03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960" y="4265613"/>
            <a:ext cx="4910942" cy="2592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4" name="Рисунок 8" descr="C:\Users\nowch-uo\Desktop\ТОС 2015\Для пресс\НА САЙТ 2\Творчество дошкольников\конкурс рис\STA7804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17837" y="584887"/>
            <a:ext cx="2736131" cy="194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5604296" y="6345885"/>
            <a:ext cx="3498330" cy="37559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Портрет Новочебоксарска</a:t>
            </a: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1" y="764703"/>
            <a:ext cx="2811302" cy="168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" name="Picture 47" descr="гербНЧК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1"/>
    </mc:Choice>
    <mc:Fallback xmlns="">
      <p:transition spd="slow" advTm="1075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0" y="6713640"/>
            <a:ext cx="9142200" cy="142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2"/>
          <p:cNvSpPr/>
          <p:nvPr/>
        </p:nvSpPr>
        <p:spPr>
          <a:xfrm>
            <a:off x="0" y="6597720"/>
            <a:ext cx="9142200" cy="694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8"/>
          <p:cNvSpPr/>
          <p:nvPr/>
        </p:nvSpPr>
        <p:spPr>
          <a:xfrm>
            <a:off x="772261" y="423100"/>
            <a:ext cx="8129925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FF"/>
                </a:solidFill>
                <a:latin typeface="Tahoma"/>
                <a:ea typeface="Tahoma"/>
              </a:rPr>
              <a:t>Новочебоксарское отделение ЧРОО «Союз женщин  Чувашии»</a:t>
            </a:r>
          </a:p>
          <a:p>
            <a:pPr>
              <a:lnSpc>
                <a:spcPct val="100000"/>
              </a:lnSpc>
            </a:pPr>
            <a:endParaRPr lang="ru-RU" sz="1800" b="1" strike="noStrike" spc="-1" dirty="0" smtClean="0">
              <a:solidFill>
                <a:srgbClr val="0000FF"/>
              </a:solid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endParaRPr lang="ru-RU" sz="1800" b="1" strike="noStrike" spc="-1" dirty="0" smtClean="0">
              <a:solidFill>
                <a:srgbClr val="0000FF"/>
              </a:solidFill>
              <a:latin typeface="Tahoma"/>
              <a:ea typeface="Tahoma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FF"/>
                </a:solidFill>
                <a:latin typeface="Tahoma"/>
                <a:ea typeface="Tahoma"/>
              </a:rPr>
              <a:t>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69" name="CustomShape 9"/>
          <p:cNvSpPr/>
          <p:nvPr/>
        </p:nvSpPr>
        <p:spPr>
          <a:xfrm>
            <a:off x="5004000" y="1484640"/>
            <a:ext cx="291384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80851" y="801005"/>
            <a:ext cx="8948276" cy="15478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endParaRPr lang="ru-RU" sz="1600" dirty="0" smtClean="0">
              <a:solidFill>
                <a:srgbClr val="0000FF"/>
              </a:solidFill>
              <a:latin typeface="Arial" charset="0"/>
            </a:endParaRPr>
          </a:p>
          <a:p>
            <a:pPr>
              <a:buNone/>
            </a:pPr>
            <a:endParaRPr lang="ru-RU" sz="1600" dirty="0">
              <a:solidFill>
                <a:srgbClr val="0000FF"/>
              </a:solidFill>
              <a:latin typeface="Arial" charset="0"/>
            </a:endParaRPr>
          </a:p>
          <a:p>
            <a:pPr>
              <a:buNone/>
            </a:pPr>
            <a:r>
              <a:rPr lang="ru-RU" sz="1600" dirty="0">
                <a:solidFill>
                  <a:srgbClr val="0000FF"/>
                </a:solidFill>
                <a:latin typeface="Arial" charset="0"/>
              </a:rPr>
              <a:t>О</a:t>
            </a:r>
            <a:r>
              <a:rPr lang="ru-RU" sz="1600" dirty="0" smtClean="0">
                <a:solidFill>
                  <a:srgbClr val="0000FF"/>
                </a:solidFill>
                <a:latin typeface="Arial" charset="0"/>
              </a:rPr>
              <a:t>дно </a:t>
            </a:r>
            <a:r>
              <a:rPr lang="ru-RU" sz="1600" dirty="0">
                <a:solidFill>
                  <a:srgbClr val="0000FF"/>
                </a:solidFill>
                <a:latin typeface="Arial" charset="0"/>
              </a:rPr>
              <a:t>из лучших в </a:t>
            </a:r>
            <a:r>
              <a:rPr lang="ru-RU" sz="1600" dirty="0" smtClean="0">
                <a:solidFill>
                  <a:srgbClr val="0000FF"/>
                </a:solidFill>
                <a:latin typeface="Arial" charset="0"/>
              </a:rPr>
              <a:t>России.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600" dirty="0" smtClean="0">
                <a:solidFill>
                  <a:srgbClr val="0000FF"/>
                </a:solidFill>
                <a:latin typeface="Arial" charset="0"/>
              </a:rPr>
              <a:t>Все </a:t>
            </a:r>
            <a:r>
              <a:rPr lang="ru-RU" sz="1600" dirty="0">
                <a:solidFill>
                  <a:srgbClr val="0000FF"/>
                </a:solidFill>
                <a:latin typeface="Arial" charset="0"/>
              </a:rPr>
              <a:t>инициативы, проекты, акции осуществляются в тесном контакте с </a:t>
            </a:r>
            <a:r>
              <a:rPr lang="ru-RU" sz="1600" dirty="0" err="1">
                <a:solidFill>
                  <a:srgbClr val="0000FF"/>
                </a:solidFill>
                <a:latin typeface="Arial" charset="0"/>
              </a:rPr>
              <a:t>ТОСами</a:t>
            </a:r>
            <a:r>
              <a:rPr lang="ru-RU" sz="1600" dirty="0">
                <a:solidFill>
                  <a:srgbClr val="0000FF"/>
                </a:solidFill>
                <a:latin typeface="Arial" charset="0"/>
              </a:rPr>
              <a:t> и  различного уровня властными структурами в рамках Соглашений о социальном партнерстве. </a:t>
            </a:r>
            <a:endParaRPr lang="ru-RU" sz="1600" dirty="0" smtClean="0">
              <a:solidFill>
                <a:srgbClr val="0000FF"/>
              </a:solidFill>
              <a:latin typeface="Arial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FF"/>
                </a:solidFill>
                <a:latin typeface="Arial" charset="0"/>
              </a:rPr>
              <a:t>Мероприятия: спартакиада женских клубов; благотворительные акции; фестиваль «Город единства народов и культур»; «Хоровод дружбы» и др.</a:t>
            </a:r>
            <a:endParaRPr lang="ru-RU" altLang="ru-RU" sz="1600" dirty="0">
              <a:solidFill>
                <a:srgbClr val="0000FF"/>
              </a:solidFill>
              <a:latin typeface="Arial" charset="0"/>
            </a:endParaRPr>
          </a:p>
          <a:p>
            <a:pPr marL="285750" indent="-285750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defRPr/>
            </a:pPr>
            <a:endParaRPr lang="ru-RU" sz="1800" dirty="0" smtClean="0"/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  <a:defRPr/>
            </a:pPr>
            <a:r>
              <a:rPr lang="ru-RU" sz="1800" dirty="0" smtClean="0"/>
              <a:t> </a:t>
            </a:r>
          </a:p>
        </p:txBody>
      </p:sp>
      <p:sp>
        <p:nvSpPr>
          <p:cNvPr id="28" name="Прямоугольник 11"/>
          <p:cNvSpPr>
            <a:spLocks noChangeArrowheads="1"/>
          </p:cNvSpPr>
          <p:nvPr/>
        </p:nvSpPr>
        <p:spPr bwMode="auto">
          <a:xfrm>
            <a:off x="905868" y="5731608"/>
            <a:ext cx="8218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Совет отцов Новочебоксарска: </a:t>
            </a:r>
            <a:r>
              <a:rPr lang="ru-RU" sz="1500" dirty="0">
                <a:solidFill>
                  <a:srgbClr val="0000FF"/>
                </a:solidFill>
                <a:latin typeface="Arial" charset="0"/>
              </a:rPr>
              <a:t>советы </a:t>
            </a: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>отцов функционируют во всех образовательных организациях города.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>Мероприятия:  </a:t>
            </a:r>
            <a:r>
              <a:rPr lang="ru-RU" sz="1500" dirty="0" err="1" smtClean="0">
                <a:solidFill>
                  <a:srgbClr val="0000FF"/>
                </a:solidFill>
                <a:latin typeface="Arial" charset="0"/>
              </a:rPr>
              <a:t>флеш</a:t>
            </a:r>
            <a:r>
              <a:rPr lang="ru-RU" sz="1500" dirty="0" smtClean="0">
                <a:solidFill>
                  <a:srgbClr val="0000FF"/>
                </a:solidFill>
                <a:latin typeface="Arial" charset="0"/>
              </a:rPr>
              <a:t>-мобы, круглые столы, спортивные состязания и  др.</a:t>
            </a:r>
            <a:endParaRPr lang="ru-RU" altLang="ru-RU" sz="15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29" name="Рисунок 2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" y="2348879"/>
            <a:ext cx="1856250" cy="1778391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46195"/>
            <a:ext cx="2720219" cy="158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AnEnd\1_ЦЕНТР\фото\19 09 30_семья года\20190930_191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01" y="2446195"/>
            <a:ext cx="2557688" cy="162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26" descr="simv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20" y="5705792"/>
            <a:ext cx="753328" cy="1007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7" descr="гербНЧК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736" cy="80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D:\AnEnd\1_ЦЕНТР\пресс-релизы\2020\20 02 10_отцы за безопасность\20200210_1745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16" y="4222917"/>
            <a:ext cx="2753016" cy="154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AnEnd\1_ЦЕНТР\пресс-релизы\2020\20 02 10_отцы за безопасность\20200210_174509_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17" y="4127271"/>
            <a:ext cx="2854583" cy="1605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3511" r="6217" b="3635"/>
          <a:stretch/>
        </p:blipFill>
        <p:spPr>
          <a:xfrm>
            <a:off x="7812360" y="4243133"/>
            <a:ext cx="1098439" cy="151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1" y="4228393"/>
            <a:ext cx="1545380" cy="14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33270"/>
      </p:ext>
    </p:extLst>
  </p:cSld>
  <p:clrMapOvr>
    <a:masterClrMapping/>
  </p:clrMapOvr>
  <p:transition advTm="1103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29" y="3991607"/>
            <a:ext cx="3052249" cy="249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601663"/>
            <a:ext cx="5562600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717542" y="225425"/>
            <a:ext cx="4249737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0033CC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«День семьи, любви и верности»</a:t>
            </a: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«Семья года»</a:t>
            </a:r>
            <a:endParaRPr lang="ru-RU" altLang="ru-RU" sz="1800" b="1" dirty="0">
              <a:solidFill>
                <a:srgbClr val="0066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46" name="Picture 2" descr="D:\AnEnd\1_ЦЕНТР\пресс-релизы\2019\19 11 05_семья года\jR-OzdM3kp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7739" y="3926530"/>
            <a:ext cx="2740627" cy="2575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1 вечер_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542" y="495485"/>
            <a:ext cx="2857023" cy="1902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10" descr="C:\Users\comp9\Desktop\команд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78" y="2204864"/>
            <a:ext cx="30162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https://pg21.ru/userfiles/images/image-07-2016/img_687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04" y="873125"/>
            <a:ext cx="4713826" cy="314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www.cheboksary.ru/images/75662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7504" y="4018331"/>
            <a:ext cx="3526671" cy="2428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Рисунок 26" descr="simvo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565400"/>
            <a:ext cx="703263" cy="97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Прямоугольник 2"/>
          <p:cNvSpPr>
            <a:spLocks noChangeArrowheads="1"/>
          </p:cNvSpPr>
          <p:nvPr/>
        </p:nvSpPr>
        <p:spPr bwMode="auto">
          <a:xfrm>
            <a:off x="428426" y="6283062"/>
            <a:ext cx="2166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Семья Шишовых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422" name="Прямоугольник 13"/>
          <p:cNvSpPr>
            <a:spLocks noChangeArrowheads="1"/>
          </p:cNvSpPr>
          <p:nvPr/>
        </p:nvSpPr>
        <p:spPr bwMode="auto">
          <a:xfrm>
            <a:off x="3376612" y="6300788"/>
            <a:ext cx="239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Семья Кузнецовых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423" name="Прямоугольник 14"/>
          <p:cNvSpPr>
            <a:spLocks noChangeArrowheads="1"/>
          </p:cNvSpPr>
          <p:nvPr/>
        </p:nvSpPr>
        <p:spPr bwMode="auto">
          <a:xfrm>
            <a:off x="6634163" y="6264278"/>
            <a:ext cx="2303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Семья Ананьевых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0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9" name="Picture 23" descr="5780"/>
          <p:cNvPicPr>
            <a:picLocks noChangeAspect="1" noChangeArrowheads="1"/>
          </p:cNvPicPr>
          <p:nvPr/>
        </p:nvPicPr>
        <p:blipFill>
          <a:blip r:embed="rId10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6969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54794"/>
      </p:ext>
    </p:extLst>
  </p:cSld>
  <p:clrMapOvr>
    <a:masterClrMapping/>
  </p:clrMapOvr>
  <p:transition spd="med" advTm="1104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https://cheb.media/wp-content/uploads/2020/12/20201218-037-1024x6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24" y="1717198"/>
            <a:ext cx="5709749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https://cheb.media/wp-content/uploads/2020/12/20201218-020-1024x6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" y="1110350"/>
            <a:ext cx="3633236" cy="250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601663"/>
            <a:ext cx="5562600" cy="333375"/>
          </a:xfrm>
        </p:spPr>
        <p:txBody>
          <a:bodyPr lIns="90000" tIns="46800" rIns="90000" bIns="46800">
            <a:normAutofit fontScale="90000"/>
          </a:bodyPr>
          <a:lstStyle/>
          <a:p>
            <a:pPr>
              <a:buClr>
                <a:srgbClr val="A50021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4644008" y="549275"/>
            <a:ext cx="4249737" cy="647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BE600"/>
              </a:gs>
            </a:gsLst>
            <a:lin ang="5400000" scaled="1"/>
          </a:gra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lIns="91437" tIns="45718" rIns="91437" bIns="45718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0033CC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altLang="ru-RU" sz="1800" b="1" dirty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Семья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года - 2020»</a:t>
            </a:r>
            <a:endParaRPr lang="ru-RU" altLang="ru-RU" sz="1800" b="1" dirty="0">
              <a:solidFill>
                <a:srgbClr val="0066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6000"/>
              </a:lnSpc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ru-RU" altLang="ru-RU" sz="1800" b="1" dirty="0">
              <a:solidFill>
                <a:srgbClr val="A5002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419" name="Picture 23" descr="5780"/>
          <p:cNvPicPr>
            <a:picLocks noChangeAspect="1" noChangeArrowheads="1"/>
          </p:cNvPicPr>
          <p:nvPr/>
        </p:nvPicPr>
        <p:blipFill>
          <a:blip r:embed="rId5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696913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39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Прямоугольник 2"/>
          <p:cNvSpPr>
            <a:spLocks noChangeArrowheads="1"/>
          </p:cNvSpPr>
          <p:nvPr/>
        </p:nvSpPr>
        <p:spPr bwMode="auto">
          <a:xfrm>
            <a:off x="3708034" y="1943544"/>
            <a:ext cx="2443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Семья </a:t>
            </a:r>
            <a:r>
              <a:rPr lang="ru-RU" altLang="ru-RU" sz="1800" b="1" dirty="0" smtClean="0">
                <a:solidFill>
                  <a:srgbClr val="C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Артемьевых</a:t>
            </a:r>
            <a:endParaRPr lang="ru-RU" altLang="ru-RU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7423" name="Прямоугольник 14"/>
          <p:cNvSpPr>
            <a:spLocks noChangeArrowheads="1"/>
          </p:cNvSpPr>
          <p:nvPr/>
        </p:nvSpPr>
        <p:spPr bwMode="auto">
          <a:xfrm>
            <a:off x="107776" y="5463818"/>
            <a:ext cx="872469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FF"/>
                </a:solidFill>
              </a:rPr>
              <a:t>«Участвуя в этом конкурсе, я ещё раз осознаю благосклонность судьбы, </a:t>
            </a:r>
            <a:r>
              <a:rPr lang="ru-RU" sz="1400" b="1" dirty="0" smtClean="0">
                <a:solidFill>
                  <a:srgbClr val="0000FF"/>
                </a:solidFill>
              </a:rPr>
              <a:t>которая </a:t>
            </a:r>
            <a:r>
              <a:rPr lang="ru-RU" sz="1400" b="1" dirty="0">
                <a:solidFill>
                  <a:srgbClr val="0000FF"/>
                </a:solidFill>
              </a:rPr>
              <a:t>мне подарила мою супругу, </a:t>
            </a:r>
            <a:endParaRPr lang="ru-RU" sz="1400" b="1" dirty="0" smtClean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FF"/>
                </a:solidFill>
              </a:rPr>
              <a:t>мать </a:t>
            </a:r>
            <a:r>
              <a:rPr lang="ru-RU" sz="1400" b="1" dirty="0">
                <a:solidFill>
                  <a:srgbClr val="0000FF"/>
                </a:solidFill>
              </a:rPr>
              <a:t>моих детей. Надеюсь, что наши дети станут достойным продолжением нашей семьи. </a:t>
            </a:r>
            <a:endParaRPr lang="ru-RU" sz="1400" b="1" dirty="0" smtClean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FF"/>
                </a:solidFill>
              </a:rPr>
              <a:t>Желаю </a:t>
            </a:r>
            <a:r>
              <a:rPr lang="ru-RU" sz="1400" b="1" dirty="0">
                <a:solidFill>
                  <a:srgbClr val="0000FF"/>
                </a:solidFill>
              </a:rPr>
              <a:t>всем семьям здоровья, счастья и успехов во всех начинаниях. </a:t>
            </a:r>
            <a:endParaRPr lang="ru-RU" sz="1400" b="1" dirty="0" smtClean="0">
              <a:solidFill>
                <a:srgbClr val="0000FF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00FF"/>
                </a:solidFill>
              </a:rPr>
              <a:t>Победа </a:t>
            </a:r>
            <a:r>
              <a:rPr lang="ru-RU" sz="1400" b="1" dirty="0">
                <a:solidFill>
                  <a:srgbClr val="0000FF"/>
                </a:solidFill>
              </a:rPr>
              <a:t>– это огромная честь и ответственность для нашей </a:t>
            </a:r>
            <a:r>
              <a:rPr lang="ru-RU" sz="1400" b="1" dirty="0" smtClean="0">
                <a:solidFill>
                  <a:srgbClr val="0000FF"/>
                </a:solidFill>
              </a:rPr>
              <a:t>семьи.»  </a:t>
            </a:r>
          </a:p>
          <a:p>
            <a:pPr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FF"/>
                </a:solidFill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</a:rPr>
              <a:t>                                                                                                                                                        Глава семьи,  Ю. Артемьев</a:t>
            </a:r>
            <a:endParaRPr lang="ru-RU" sz="1400" b="1" dirty="0">
              <a:solidFill>
                <a:srgbClr val="0000FF"/>
              </a:solidFill>
            </a:endParaRPr>
          </a:p>
        </p:txBody>
      </p:sp>
      <p:pic>
        <p:nvPicPr>
          <p:cNvPr id="19" name="Рисунок 18" descr="https://cheb.media/wp-content/uploads/2020/12/20201218-011-1024x68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5883"/>
            <a:ext cx="2940685" cy="195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368199" y="1196975"/>
            <a:ext cx="55990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700" b="1" dirty="0">
                <a:solidFill>
                  <a:srgbClr val="0000FF"/>
                </a:solidFill>
              </a:rPr>
              <a:t>Конкурс «Семья года» проводится с 2004 </a:t>
            </a:r>
            <a:r>
              <a:rPr lang="ru-RU" sz="1700" b="1" dirty="0" smtClean="0">
                <a:solidFill>
                  <a:srgbClr val="0000FF"/>
                </a:solidFill>
              </a:rPr>
              <a:t>года.  </a:t>
            </a:r>
          </a:p>
          <a:p>
            <a:pPr algn="ctr">
              <a:buNone/>
            </a:pPr>
            <a:r>
              <a:rPr lang="ru-RU" sz="1700" b="1" dirty="0" smtClean="0">
                <a:solidFill>
                  <a:srgbClr val="0000FF"/>
                </a:solidFill>
              </a:rPr>
              <a:t>В </a:t>
            </a:r>
            <a:r>
              <a:rPr lang="ru-RU" sz="1700" b="1" dirty="0">
                <a:solidFill>
                  <a:srgbClr val="0000FF"/>
                </a:solidFill>
              </a:rPr>
              <a:t>2020 г. заявки подали 105 семей</a:t>
            </a:r>
          </a:p>
        </p:txBody>
      </p:sp>
      <p:sp>
        <p:nvSpPr>
          <p:cNvPr id="22" name="CustomShape 3"/>
          <p:cNvSpPr/>
          <p:nvPr/>
        </p:nvSpPr>
        <p:spPr>
          <a:xfrm>
            <a:off x="0" y="115920"/>
            <a:ext cx="9142200" cy="17280"/>
          </a:xfrm>
          <a:prstGeom prst="rect">
            <a:avLst/>
          </a:prstGeom>
          <a:gradFill rotWithShape="0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4"/>
          <p:cNvSpPr/>
          <p:nvPr/>
        </p:nvSpPr>
        <p:spPr>
          <a:xfrm>
            <a:off x="0" y="44280"/>
            <a:ext cx="9142200" cy="3456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800269" y="92725"/>
            <a:ext cx="5328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A50021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Форум «Здоровые города России»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6713538"/>
            <a:ext cx="9144000" cy="14446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6597650"/>
            <a:ext cx="9144000" cy="71438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63211"/>
      </p:ext>
    </p:extLst>
  </p:cSld>
  <p:clrMapOvr>
    <a:masterClrMapping/>
  </p:clrMapOvr>
  <p:transition spd="med" advTm="11043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7F7F7F"/>
      </a:accent2>
      <a:accent3>
        <a:srgbClr val="BFBFBF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9990</TotalTime>
  <Words>1280</Words>
  <Application>Microsoft Office PowerPoint</Application>
  <PresentationFormat>Экран (4:3)</PresentationFormat>
  <Paragraphs>232</Paragraphs>
  <Slides>27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 </vt:lpstr>
      <vt:lpstr>  Муниципальные социальные проекты 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 </vt:lpstr>
      <vt:lpstr> Социальные проекты: «Города для детей»</vt:lpstr>
      <vt:lpstr> Всероссийский конкурс городов  «Города для детей» 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nowch-economy1</dc:creator>
  <cp:lastModifiedBy>comp9</cp:lastModifiedBy>
  <cp:revision>1008</cp:revision>
  <cp:lastPrinted>2021-09-09T13:11:59Z</cp:lastPrinted>
  <dcterms:created xsi:type="dcterms:W3CDTF">2016-08-16T14:07:30Z</dcterms:created>
  <dcterms:modified xsi:type="dcterms:W3CDTF">2021-11-22T15:02:02Z</dcterms:modified>
</cp:coreProperties>
</file>