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927A5"/>
    <a:srgbClr val="324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2506D-0505-4D85-A931-874297BD149A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ADCF0-E076-4142-B81A-D67C7EC33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DCF0-E076-4142-B81A-D67C7EC33C8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4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DCF0-E076-4142-B81A-D67C7EC33C8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4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DCF0-E076-4142-B81A-D67C7EC33C8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4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DCF0-E076-4142-B81A-D67C7EC33C8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4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85000"/>
              </a:schemeClr>
            </a:gs>
            <a:gs pos="75000">
              <a:schemeClr val="accent2">
                <a:lumMod val="20000"/>
                <a:lumOff val="80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8899" y="116632"/>
            <a:ext cx="8529331" cy="980120"/>
          </a:xfrm>
        </p:spPr>
        <p:txBody>
          <a:bodyPr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927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организации работы по развитию внутреннего въездного туризма в городах </a:t>
            </a:r>
            <a:r>
              <a:rPr lang="ru-RU" sz="2800" b="1" dirty="0" smtClean="0">
                <a:solidFill>
                  <a:srgbClr val="0927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Поволжья</a:t>
            </a:r>
            <a:r>
              <a:rPr lang="ru-RU" sz="2800" b="1" dirty="0" smtClean="0">
                <a:solidFill>
                  <a:srgbClr val="32407C"/>
                </a:solidFill>
              </a:rPr>
              <a:t>»</a:t>
            </a:r>
            <a:endParaRPr lang="ru-RU" dirty="0">
              <a:solidFill>
                <a:srgbClr val="32407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22108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D:\АГП\ОРГ. ДЕЯТЕЛЬНОСТЬ\По сайту\Фон для твиттера, эмблемы\картинк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" y="3501008"/>
            <a:ext cx="8448618" cy="37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ГП\АГП 2015\31 октября Волгоград\Картинки для презентации\С гербам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" y="1096752"/>
            <a:ext cx="4187384" cy="358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1820" y="161515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i="1" dirty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Исполнительного директора </a:t>
            </a:r>
            <a:endParaRPr lang="ru-RU" sz="1600" i="1" dirty="0" smtClean="0">
              <a:solidFill>
                <a:srgbClr val="0927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i="1" dirty="0" smtClean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городов Поволжья </a:t>
            </a:r>
          </a:p>
          <a:p>
            <a:pPr algn="r"/>
            <a:r>
              <a:rPr lang="ru-RU" sz="1600" i="1" dirty="0" err="1" smtClean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Репринцева</a:t>
            </a:r>
            <a:r>
              <a:rPr lang="ru-RU" sz="1600" i="1" dirty="0" smtClean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</a:t>
            </a:r>
            <a:r>
              <a:rPr lang="ru-RU" sz="1600" i="1" dirty="0" smtClean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sz="1600" i="1" dirty="0">
              <a:solidFill>
                <a:srgbClr val="0927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i="1" dirty="0" smtClean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 конференция</a:t>
            </a:r>
            <a:br>
              <a:rPr lang="ru-RU" sz="1600" i="1" dirty="0" smtClean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«Здоровые города - здоровый туризм</a:t>
            </a:r>
            <a:r>
              <a:rPr lang="ru-RU" sz="1600" i="1" dirty="0" smtClean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i="1" dirty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92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августа 2017 года в городе Чебоксары.</a:t>
            </a:r>
            <a:endParaRPr lang="ru-RU" sz="1600" dirty="0">
              <a:solidFill>
                <a:srgbClr val="0927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1031" name="Picture 7" descr="C:\Users\ReprincevVG\Downloads\cropped-Creative-Pak-Elements-Colourful_Chart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51" y="2646205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ReprincevVG\Downloads\marketingG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3497">
            <a:off x="3046916" y="2465005"/>
            <a:ext cx="733604" cy="7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7499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числе туристов, размещенных в КСР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городах членах АГП, тыс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473836"/>
              </p:ext>
            </p:extLst>
          </p:nvPr>
        </p:nvGraphicFramePr>
        <p:xfrm>
          <a:off x="395536" y="1196752"/>
          <a:ext cx="7776865" cy="54006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99432"/>
                <a:gridCol w="1812185"/>
                <a:gridCol w="895427"/>
                <a:gridCol w="895427"/>
                <a:gridCol w="1050949"/>
                <a:gridCol w="730481"/>
                <a:gridCol w="870292"/>
                <a:gridCol w="1022672"/>
              </a:tblGrid>
              <a:tr h="33753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 РФ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Иностр. граждан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 РФ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Иностр. граждан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210,48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195 686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14 802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Димитровград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67,84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69,749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 Новгород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361,87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337,19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533,78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Новокуйбышевск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11,311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11,815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60,391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Чебоксары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89,836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147,17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77,27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0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обороте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туризма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городах – членах АГП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54697"/>
              </p:ext>
            </p:extLst>
          </p:nvPr>
        </p:nvGraphicFramePr>
        <p:xfrm>
          <a:off x="467544" y="980728"/>
          <a:ext cx="7632849" cy="237626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41941"/>
                <a:gridCol w="2729228"/>
                <a:gridCol w="2130840"/>
                <a:gridCol w="2130840"/>
              </a:tblGrid>
              <a:tr h="47525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в млн. рублей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Чебоксары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7,12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7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88709"/>
              </p:ext>
            </p:extLst>
          </p:nvPr>
        </p:nvGraphicFramePr>
        <p:xfrm>
          <a:off x="323528" y="1340768"/>
          <a:ext cx="7848872" cy="20882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4391"/>
                <a:gridCol w="1559581"/>
                <a:gridCol w="2567388"/>
                <a:gridCol w="3007512"/>
              </a:tblGrid>
              <a:tr h="52205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в млн. рублей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26064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 налоговым поступлениям 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городов – членов АГП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 о количестве лиц, занятых в сфере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 в городах – членах АГП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93222"/>
              </p:ext>
            </p:extLst>
          </p:nvPr>
        </p:nvGraphicFramePr>
        <p:xfrm>
          <a:off x="251519" y="1124743"/>
          <a:ext cx="7992888" cy="50527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04057"/>
                <a:gridCol w="3026129"/>
                <a:gridCol w="2231351"/>
                <a:gridCol w="2231351"/>
              </a:tblGrid>
              <a:tr h="45933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человек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7 899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Сарапул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Чебоксары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4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32999"/>
              </p:ext>
            </p:extLst>
          </p:nvPr>
        </p:nvGraphicFramePr>
        <p:xfrm>
          <a:off x="395536" y="1412776"/>
          <a:ext cx="7848871" cy="43204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76064"/>
                <a:gridCol w="1800200"/>
                <a:gridCol w="2520280"/>
                <a:gridCol w="2952327"/>
              </a:tblGrid>
              <a:tr h="54006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в млн. рублей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221,8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2820,6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3061,9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 Новгород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3016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6" y="260648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объеме инвестиций в основной капитал коллективных средств размещения (гостиницы, места для временного проживания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городах – членах АГП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24079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объеме платных услуг гостиниц и аналогичных средств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в городах – членах АГП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11734"/>
              </p:ext>
            </p:extLst>
          </p:nvPr>
        </p:nvGraphicFramePr>
        <p:xfrm>
          <a:off x="395535" y="1124740"/>
          <a:ext cx="7848872" cy="53285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0123"/>
                <a:gridCol w="3520990"/>
                <a:gridCol w="1696613"/>
                <a:gridCol w="2191146"/>
              </a:tblGrid>
              <a:tr h="44429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в млн. рублей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209,68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155,96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562,61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594,68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5172,5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5294,4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5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 Новгород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488,9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Сарапул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2886,2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3088,1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Чебоксары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568,97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622,22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5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76671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объеме средств, предусмотренных 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бюджетах городов – членов АГП 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82604"/>
              </p:ext>
            </p:extLst>
          </p:nvPr>
        </p:nvGraphicFramePr>
        <p:xfrm>
          <a:off x="467545" y="1412776"/>
          <a:ext cx="7560839" cy="29336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04055"/>
                <a:gridCol w="2835310"/>
                <a:gridCol w="2110737"/>
                <a:gridCol w="2110737"/>
              </a:tblGrid>
              <a:tr h="42739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в млн. рублей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35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Димитровград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0,0006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9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9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Сарапул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9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9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Чебоксары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0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052736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развитию внутреннего въездного туризма может дать больший стимул для социально-экономического развития муниципалитетов и увеличить вклад в доходы местных бюджетов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резолюцию нашей конференции предлагаю включить пункт  – рекомендации органам местного самоуправления выделить в отдельное направление деятельность на создание условий по развитию туризма.</a:t>
            </a:r>
          </a:p>
        </p:txBody>
      </p:sp>
      <p:pic>
        <p:nvPicPr>
          <p:cNvPr id="24578" name="Picture 2" descr="C:\Users\ReprincevVG\Downloads\Учимся-писат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82985"/>
            <a:ext cx="3560539" cy="257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6239" y="828643"/>
            <a:ext cx="78488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Второе.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города не владеют или владеют не в полном объёме информацией об индустрии в сфере внутреннего въездного туризма.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резолюцию конференции включить:</a:t>
            </a:r>
          </a:p>
          <a:p>
            <a:pPr marL="0" lvl="1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рекомендовать органам местного самоуправления улучшить взаимодействие с органами государственной власти субъектов Российской Федерации в совместной деятельности по созданию благоприятных условий по развитию приоритетных направлений развития туризма на территориях муниципальных образований, в том числе социального туризма, детского туризма и самодеятельного туризма; содействию созданию благоприятных условий для беспрепятственного доступа туристов (экскурсантов) к туристским ресурсам, находящимся на территориях муниципальных образований, и средствам связи, а также получения медицинской, правовой и иных видов неотложной помощи; организации и проведению мероприятий в сфере туризма на муниципальном уровне; участию в организации и проведении международных мероприятий в сфере туризма, мероприятий в сфере туризма на всероссийском, межрегиональном, региональном и межмуниципальном уровне; содействии в создании и функционировании туристских информационных центров на территориях муниципальных образований;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ReprincevVG\Downloads\m_680066106da98e4a51c67a44a8e6ce90da6db0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76533"/>
            <a:ext cx="1294189" cy="8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176" y="188640"/>
            <a:ext cx="4249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выводы:</a:t>
            </a:r>
            <a:endParaRPr lang="ru-RU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9295" y="563960"/>
            <a:ext cx="77048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1" algn="just"/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Поручить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 конференции подготовить предложения в федеральные органы государственной власти и органы государственной власти субъектов Федерации об установлении дополнительных форм статистической отчетности в сфере развития внутреннего въездного туризм.</a:t>
            </a:r>
          </a:p>
        </p:txBody>
      </p:sp>
      <p:pic>
        <p:nvPicPr>
          <p:cNvPr id="25602" name="Picture 2" descr="C:\Users\ReprincevVG\Downloads\proec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801"/>
            <a:ext cx="8443327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ReprincevVG\Downloads\Учимся-писат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72" y="2686681"/>
            <a:ext cx="2232248" cy="16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75000">
              <a:schemeClr val="accent2">
                <a:lumMod val="40000"/>
                <a:lumOff val="60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208912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4572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26.3 Федерального закона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06.10.1999 N 184-ФЗ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общих принципах организации законодательных (представительных) и исполнительных органов государственной власти субъектов Российской Федерации" к полномочиям органов государственной власти субъекта Российской Федерации относит решение вопросов  «создания благоприятных условий для развития туризма в субъекте Российской Федерации».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16.1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Федерального закона "Об общих принципах организации местного самоуправления в Российской Федерации"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06.10.2003 N 131-ФЗ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«органы местного самоуправления городского округа имеют право на создание условий для развития туризма»</a:t>
            </a:r>
          </a:p>
          <a:p>
            <a:pPr marL="571500" lvl="0" indent="-457200" algn="just">
              <a:buFont typeface="+mj-lt"/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3.3.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Федерального закона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24.11.1996 N 132-ФЗ "Об основах туристской деятельности в Российской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</a:p>
          <a:p>
            <a:pPr marL="114300" lvl="0"/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algn="just">
              <a:spcAft>
                <a:spcPts val="600"/>
              </a:spcAft>
              <a:tabLst>
                <a:tab pos="719138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правам органов местного самоуправления по созданию благоприятных условий для развития туризма относятся:</a:t>
            </a:r>
          </a:p>
          <a:p>
            <a:pPr marL="1077913" lvl="0" indent="-2730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развитию приоритетных направлений развития туризма на территориях муниципальных образований, в том числе социального туризма, детского туризма и самодеятельного туризма;</a:t>
            </a:r>
          </a:p>
          <a:p>
            <a:pPr marL="1077913" lvl="0" indent="-2730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созданию благоприятных условий для беспрепятственного доступа туристов (экскурсантов) к туристским ресурсам, находящимся на территориях муниципальных образований, и средствам связи, а также получения медицинской, правовой и иных видов неотложной помощи;</a:t>
            </a:r>
          </a:p>
          <a:p>
            <a:pPr marL="1077913" lvl="0" indent="-2730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в сфере туризма на муниципальном уровне;</a:t>
            </a:r>
          </a:p>
          <a:p>
            <a:pPr marL="1077913" lvl="0" indent="-2730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организации и проведении международных мероприятий в сфере туризма, мероприятий в сфере туризма на всероссийском, межрегиональном, региональном и межмуниципальном уровне;</a:t>
            </a:r>
          </a:p>
          <a:p>
            <a:pPr marL="1077913" lvl="0" indent="-2730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создании и функционировании туристских информационных центров на территориях муниципальных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образований».</a:t>
            </a:r>
            <a:r>
              <a:rPr lang="ru-RU" sz="1400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8208912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исполнительно-распорядительного органа подразделения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занимающегося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вопросами: Арзамас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Балаково, Волгоград, Ижевск, Казань, Нижний Новгород, Новокуйбышевск, Самара, Сарапул, Стерлитамак, Сызрань, Тольятти, Ульяновск, Уфа,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Чебоксары (15 городов); </a:t>
            </a:r>
          </a:p>
          <a:p>
            <a:pPr algn="just"/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курирующие данную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 Димитровград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Йошкар-Ола, Новочебоксарск,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 (4 города);</a:t>
            </a: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структурные подразделения в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учреждения,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занимающихся вопросами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туризма: Астрахань, Киров, Оренбург, Пермь, Пенза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 (6 городов).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75000">
              <a:schemeClr val="bg1"/>
            </a:gs>
            <a:gs pos="89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04719"/>
              </p:ext>
            </p:extLst>
          </p:nvPr>
        </p:nvGraphicFramePr>
        <p:xfrm>
          <a:off x="323528" y="1268758"/>
          <a:ext cx="7918260" cy="518458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76064"/>
                <a:gridCol w="3216514"/>
                <a:gridCol w="2062841"/>
                <a:gridCol w="2062841"/>
              </a:tblGrid>
              <a:tr h="39881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 Новгород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Сарапул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Чебоксары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47667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количестве туроператоров 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 – членах АГП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количестве туристических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 </a:t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городах – членах АГП 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2015 -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326571"/>
              </p:ext>
            </p:extLst>
          </p:nvPr>
        </p:nvGraphicFramePr>
        <p:xfrm>
          <a:off x="323527" y="980736"/>
          <a:ext cx="7920881" cy="55446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04057"/>
                <a:gridCol w="3164613"/>
                <a:gridCol w="2018092"/>
                <a:gridCol w="2234119"/>
              </a:tblGrid>
              <a:tr h="32615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850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850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 Новгород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Новокуйбышевск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Новочебоксарск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Сарапул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11*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Чебоксары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6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количестве туристических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 городов – членов АГП 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-2016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648240"/>
              </p:ext>
            </p:extLst>
          </p:nvPr>
        </p:nvGraphicFramePr>
        <p:xfrm>
          <a:off x="251520" y="1268760"/>
          <a:ext cx="7992888" cy="525658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76064"/>
                <a:gridCol w="3229754"/>
                <a:gridCol w="2093535"/>
                <a:gridCol w="2093535"/>
              </a:tblGrid>
              <a:tr h="40435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Новокуйбышевск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Сарапул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1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количестве коллективных средств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в городах членах АГП 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772941"/>
              </p:ext>
            </p:extLst>
          </p:nvPr>
        </p:nvGraphicFramePr>
        <p:xfrm>
          <a:off x="251520" y="1052731"/>
          <a:ext cx="7920881" cy="54006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02177"/>
                <a:gridCol w="3169354"/>
                <a:gridCol w="2074675"/>
                <a:gridCol w="2074675"/>
              </a:tblGrid>
              <a:tr h="28476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5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Нижний Новгород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169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Новокуйбышевск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Новочебоксарск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Сарапул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Чебоксары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средней стоимости размещения в гостиницах и иных средствах размещения в 2015-2016 годах (рублей).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66711"/>
              </p:ext>
            </p:extLst>
          </p:nvPr>
        </p:nvGraphicFramePr>
        <p:xfrm>
          <a:off x="539552" y="1196752"/>
          <a:ext cx="7560840" cy="427592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29259"/>
                <a:gridCol w="3070841"/>
                <a:gridCol w="1980370"/>
                <a:gridCol w="1980370"/>
              </a:tblGrid>
              <a:tr h="39908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Димитровград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Новокуйбышевск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Новочебоксарск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Сарапул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1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eprincevVG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02" y="5472676"/>
            <a:ext cx="704798" cy="7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среднем коэффициенте загрузки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КСР </a:t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городах – членах АГП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986225"/>
              </p:ext>
            </p:extLst>
          </p:nvPr>
        </p:nvGraphicFramePr>
        <p:xfrm>
          <a:off x="323528" y="1124744"/>
          <a:ext cx="7920879" cy="396044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76064"/>
                <a:gridCol w="3195467"/>
                <a:gridCol w="2074674"/>
                <a:gridCol w="2074674"/>
              </a:tblGrid>
              <a:tr h="44004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 Новгород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Чебоксары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9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158</TotalTime>
  <Words>1368</Words>
  <Application>Microsoft Office PowerPoint</Application>
  <PresentationFormat>Экран (4:3)</PresentationFormat>
  <Paragraphs>639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Соседство</vt:lpstr>
      <vt:lpstr> «Об организации работы по развитию внутреннего въездного туризма в городах  Поволжья»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Репринцев Владимир Григорьевич</dc:creator>
  <cp:lastModifiedBy>Репринцев Владимир Григорьевич</cp:lastModifiedBy>
  <cp:revision>21</cp:revision>
  <dcterms:created xsi:type="dcterms:W3CDTF">2017-08-17T09:44:30Z</dcterms:created>
  <dcterms:modified xsi:type="dcterms:W3CDTF">2017-08-17T12:45:07Z</dcterms:modified>
</cp:coreProperties>
</file>