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14" r:id="rId3"/>
    <p:sldId id="315" r:id="rId4"/>
    <p:sldId id="302" r:id="rId5"/>
    <p:sldId id="330" r:id="rId6"/>
    <p:sldId id="307" r:id="rId7"/>
    <p:sldId id="260" r:id="rId8"/>
    <p:sldId id="305" r:id="rId9"/>
    <p:sldId id="291" r:id="rId10"/>
    <p:sldId id="335" r:id="rId11"/>
    <p:sldId id="309" r:id="rId12"/>
    <p:sldId id="263" r:id="rId13"/>
    <p:sldId id="316" r:id="rId14"/>
    <p:sldId id="318" r:id="rId15"/>
    <p:sldId id="279" r:id="rId16"/>
    <p:sldId id="337" r:id="rId17"/>
    <p:sldId id="340" r:id="rId18"/>
    <p:sldId id="333" r:id="rId19"/>
    <p:sldId id="341" r:id="rId20"/>
    <p:sldId id="294" r:id="rId21"/>
    <p:sldId id="326" r:id="rId22"/>
    <p:sldId id="289" r:id="rId23"/>
    <p:sldId id="331" r:id="rId24"/>
    <p:sldId id="328" r:id="rId25"/>
    <p:sldId id="338" r:id="rId26"/>
    <p:sldId id="327" r:id="rId27"/>
    <p:sldId id="342" r:id="rId28"/>
    <p:sldId id="33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79361" autoAdjust="0"/>
  </p:normalViewPr>
  <p:slideViewPr>
    <p:cSldViewPr>
      <p:cViewPr>
        <p:scale>
          <a:sx n="100" d="100"/>
          <a:sy n="100" d="100"/>
        </p:scale>
        <p:origin x="-324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52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Мужчины</a:t>
            </a:r>
            <a:r>
              <a:rPr lang="ru-RU" sz="1152" dirty="0" smtClean="0">
                <a:latin typeface="Times New Roman" pitchFamily="18" charset="0"/>
                <a:cs typeface="Times New Roman" pitchFamily="18" charset="0"/>
              </a:rPr>
              <a:t>, 2012 г., РФ</a:t>
            </a:r>
            <a:endParaRPr lang="ru-RU" sz="1152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14839765278639"/>
          <c:y val="1.035268568042705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208843686205866E-2"/>
          <c:y val="6.9424018848038199E-2"/>
          <c:w val="0.69254008541534562"/>
          <c:h val="0.88944088288176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explosion val="25"/>
          <c:dPt>
            <c:idx val="2"/>
            <c:explosion val="12"/>
          </c:dPt>
          <c:dPt>
            <c:idx val="3"/>
            <c:explosion val="17"/>
          </c:dPt>
          <c:dLbls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Новообразования</c:v>
                </c:pt>
                <c:pt idx="1">
                  <c:v>БСК</c:v>
                </c:pt>
                <c:pt idx="2">
                  <c:v>Внешние причины</c:v>
                </c:pt>
                <c:pt idx="3">
                  <c:v>Другие (БОД, БОП…)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238.1</c:v>
                </c:pt>
                <c:pt idx="1">
                  <c:v>789.6</c:v>
                </c:pt>
                <c:pt idx="2">
                  <c:v>254.7</c:v>
                </c:pt>
                <c:pt idx="3">
                  <c:v>318.3</c:v>
                </c:pt>
              </c:numCache>
            </c:numRef>
          </c:val>
        </c:ser>
        <c:dLbls>
          <c:showVal val="1"/>
        </c:dLbls>
      </c:pie3DChart>
      <c:spPr>
        <a:noFill/>
        <a:ln w="1462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ayout>
        <c:manualLayout>
          <c:xMode val="edge"/>
          <c:yMode val="edge"/>
          <c:x val="0.18040646998818324"/>
          <c:y val="0.80945338084128005"/>
          <c:w val="0.8195649978285241"/>
          <c:h val="0.16428664010877114"/>
        </c:manualLayout>
      </c:layout>
      <c:txPr>
        <a:bodyPr/>
        <a:lstStyle/>
        <a:p>
          <a:pPr>
            <a:defRPr sz="690" baseline="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Женщины, 2012 г., РФ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32117927705080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815611636351688E-3"/>
          <c:y val="0"/>
          <c:w val="0.896148179330667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explosion val="25"/>
          <c:dPt>
            <c:idx val="3"/>
            <c:explosion val="24"/>
          </c:dPt>
          <c:dLbls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Новообразования</c:v>
                </c:pt>
                <c:pt idx="1">
                  <c:v>БСК</c:v>
                </c:pt>
                <c:pt idx="2">
                  <c:v>Внешние причины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179.4</c:v>
                </c:pt>
                <c:pt idx="1">
                  <c:v>830.7</c:v>
                </c:pt>
                <c:pt idx="2">
                  <c:v>65.3</c:v>
                </c:pt>
                <c:pt idx="3">
                  <c:v>206.6</c:v>
                </c:pt>
              </c:numCache>
            </c:numRef>
          </c:val>
        </c:ser>
      </c:pie3DChart>
      <c:spPr>
        <a:noFill/>
        <a:ln w="16242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52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Мужчины</a:t>
            </a:r>
            <a:r>
              <a:rPr lang="ru-RU" sz="1152" dirty="0" smtClean="0">
                <a:latin typeface="Times New Roman" pitchFamily="18" charset="0"/>
                <a:cs typeface="Times New Roman" pitchFamily="18" charset="0"/>
              </a:rPr>
              <a:t>, 2012 г., РФ</a:t>
            </a:r>
            <a:endParaRPr lang="ru-RU" sz="1152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14834941406981"/>
          <c:y val="1.363294210865149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628436306618567E-2"/>
          <c:y val="2.3084592645726712E-3"/>
          <c:w val="0.69254008541534551"/>
          <c:h val="0.88944088288176559"/>
        </c:manualLayout>
      </c:layout>
      <c:pie3DChart>
        <c:varyColors val="1"/>
        <c:dLbls>
          <c:showVal val="1"/>
        </c:dLbls>
      </c:pie3DChart>
      <c:spPr>
        <a:noFill/>
        <a:ln w="14629">
          <a:noFill/>
        </a:ln>
      </c:spPr>
    </c:plotArea>
    <c:legend>
      <c:legendPos val="r"/>
      <c:layout>
        <c:manualLayout>
          <c:xMode val="edge"/>
          <c:yMode val="edge"/>
          <c:x val="0.74862814683376111"/>
          <c:y val="0.23304858119150282"/>
          <c:w val="0.25137185316624261"/>
          <c:h val="0.55366562670232267"/>
        </c:manualLayout>
      </c:layout>
      <c:txPr>
        <a:bodyPr/>
        <a:lstStyle/>
        <a:p>
          <a:pPr>
            <a:defRPr sz="690" baseline="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Смертность по С-Петербургу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4428246711326631E-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816126250522435E-3"/>
          <c:y val="0"/>
          <c:w val="0.8961481793306673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explosion val="17"/>
          <c:dPt>
            <c:idx val="0"/>
            <c:explosion val="31"/>
          </c:dPt>
          <c:dPt>
            <c:idx val="1"/>
            <c:explosion val="20"/>
          </c:dPt>
          <c:dPt>
            <c:idx val="2"/>
            <c:explosion val="25"/>
          </c:dPt>
          <c:dPt>
            <c:idx val="3"/>
            <c:explosion val="0"/>
          </c:dPt>
          <c:dLbls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Инфек.и паразит.болезни (2014)</c:v>
                </c:pt>
                <c:pt idx="1">
                  <c:v>новообразования</c:v>
                </c:pt>
                <c:pt idx="2">
                  <c:v>БСК</c:v>
                </c:pt>
                <c:pt idx="3">
                  <c:v>БОД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</c:v>
                </c:pt>
                <c:pt idx="1">
                  <c:v>12982</c:v>
                </c:pt>
                <c:pt idx="2">
                  <c:v>35431</c:v>
                </c:pt>
                <c:pt idx="3">
                  <c:v>2244</c:v>
                </c:pt>
              </c:numCache>
            </c:numRef>
          </c:val>
        </c:ser>
      </c:pie3DChart>
      <c:spPr>
        <a:noFill/>
        <a:ln w="16242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52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Смертность по СЗФО</a:t>
            </a:r>
            <a:endParaRPr lang="ru-RU" sz="1152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14834941406981"/>
          <c:y val="1.363294210865149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983320693835997E-3"/>
          <c:y val="3.0276770273786016E-2"/>
          <c:w val="0.69254008541534551"/>
          <c:h val="0.88944088288176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explosion val="24"/>
          <c:dLbls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Инфек.и паразит.болезни (2014)</c:v>
                </c:pt>
                <c:pt idx="1">
                  <c:v>новообразовния</c:v>
                </c:pt>
                <c:pt idx="2">
                  <c:v>БСК</c:v>
                </c:pt>
                <c:pt idx="3">
                  <c:v>БОД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2933</c:v>
                </c:pt>
                <c:pt idx="1">
                  <c:v>32406</c:v>
                </c:pt>
                <c:pt idx="2">
                  <c:v>101555</c:v>
                </c:pt>
                <c:pt idx="3">
                  <c:v>6418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26234801071485975"/>
          <c:y val="0.71568989792326665"/>
          <c:w val="0.71395599764277529"/>
          <c:h val="0.28431010207673352"/>
        </c:manualLayout>
      </c:layout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52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Смертность по Москве</a:t>
            </a:r>
            <a:endParaRPr lang="ru-RU" sz="1152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14834941406981"/>
          <c:y val="1.363294210865149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208843686205866E-2"/>
          <c:y val="3.2702049826344802E-2"/>
          <c:w val="0.71989009438940066"/>
          <c:h val="0.92616304430440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explosion val="27"/>
          <c:dPt>
            <c:idx val="1"/>
            <c:explosion val="22"/>
          </c:dPt>
          <c:dPt>
            <c:idx val="2"/>
            <c:explosion val="18"/>
          </c:dPt>
          <c:dLbls>
            <c:dLblPos val="outEnd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Инфекц.и паразит.болезней (2014)</c:v>
                </c:pt>
                <c:pt idx="1">
                  <c:v>новообразований</c:v>
                </c:pt>
                <c:pt idx="2">
                  <c:v>БСК</c:v>
                </c:pt>
                <c:pt idx="3">
                  <c:v>БОД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1383</c:v>
                </c:pt>
                <c:pt idx="1">
                  <c:v>25238</c:v>
                </c:pt>
                <c:pt idx="2">
                  <c:v>64148</c:v>
                </c:pt>
                <c:pt idx="3">
                  <c:v>2798</c:v>
                </c:pt>
              </c:numCache>
            </c:numRef>
          </c:val>
        </c:ser>
        <c:dLbls>
          <c:showVal val="1"/>
        </c:dLbls>
      </c:pie3DChart>
      <c:spPr>
        <a:noFill/>
        <a:ln w="14629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01C8-86C5-424D-97F2-8C57F012761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2239C-159A-4F50-8A3B-59C462213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Международная интегрированная программа профилактики НИЗ – </a:t>
            </a:r>
            <a:r>
              <a:rPr lang="en-US" sz="1200" b="1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CINDI</a:t>
            </a:r>
            <a:r>
              <a:rPr lang="ru-RU" sz="1200" b="0" i="0" baseline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проекте «Северная Карелия» (Финляндия)- один из примеров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положительного опыты ИП и межведомственного сотрудничества при реализации проекта, направленного на профилактику БСК, в котором принимали участие представители населения,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различных секторов общества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медики, образовательный сектор, средства массовой информации (СМИ), сельское хозяйство и другие; где проводились различные кампании здоровья. Произошло перепрофилирование </a:t>
            </a:r>
            <a:r>
              <a:rPr lang="ru-RU" sz="1200" i="1" dirty="0" smtClean="0"/>
              <a:t>с/х ферм с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молочных в фермы по производству ягод, овощей и фруктов, пищевая промышленность разработала и распространяла продукты с низким содержанием жира и соли.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итоге смертность от БСК снизилась в 2 раза. </a:t>
            </a:r>
            <a:endParaRPr lang="ru-RU" dirty="0" smtClean="0"/>
          </a:p>
          <a:p>
            <a:pPr eaLnBrk="1" hangingPunct="1"/>
            <a:endParaRPr lang="ru-RU" sz="1200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1200" i="1" dirty="0" smtClean="0"/>
              <a:t>Основные стратегии: </a:t>
            </a:r>
          </a:p>
          <a:p>
            <a:pPr eaLnBrk="1" hangingPunct="1">
              <a:buFontTx/>
              <a:buChar char="-"/>
            </a:pPr>
            <a:r>
              <a:rPr lang="ru-RU" sz="1200" i="1" dirty="0" smtClean="0"/>
              <a:t>партнерство: с правительством – национальным и региональным, населением, СМИ, общественными организациями.</a:t>
            </a:r>
          </a:p>
          <a:p>
            <a:pPr eaLnBrk="1" hangingPunct="1">
              <a:buFontTx/>
              <a:buChar char="-"/>
            </a:pPr>
            <a:r>
              <a:rPr lang="ru-RU" sz="1200" i="1" dirty="0" smtClean="0"/>
              <a:t>образование и вовлечение населения – забота о своем здоровье, Образование медперсонала, особенно среднего. Оценка, </a:t>
            </a:r>
            <a:r>
              <a:rPr lang="ru-RU" sz="1200" i="1" dirty="0" err="1" smtClean="0"/>
              <a:t>мониторирование</a:t>
            </a:r>
            <a:r>
              <a:rPr lang="ru-RU" sz="1200" i="1" dirty="0" smtClean="0"/>
              <a:t>:    - ежегодная оценка поведения населения    - раз в 5 лет – изучение ФР: АД, холестерина, курения</a:t>
            </a:r>
          </a:p>
          <a:p>
            <a:pPr eaLnBrk="1" hangingPunct="1"/>
            <a:r>
              <a:rPr lang="ru-RU" sz="1200" i="1" dirty="0" smtClean="0"/>
              <a:t>    - регистры инфаркта, инсульта    - непрерывный анализ смертности    - другие показатели.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концепции того, что здоровье в значительной степени обусловлено факторами, находящимися вне компетенции </a:t>
            </a:r>
            <a:r>
              <a:rPr lang="ru-RU" dirty="0" err="1" smtClean="0"/>
              <a:t>медико</a:t>
            </a:r>
            <a:r>
              <a:rPr lang="ru-RU" dirty="0" smtClean="0"/>
              <a:t> – санитарных служб, началось еще в середине прошлого века и нашло свое отражение в ходе истории во многих документах.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июне 2013 года в Хельсинки (Финляндия) прошла Восьмая глобальная конференция по укреплению здоровья, на которой была принята декларация по 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документ служит руководством  для реализации принципов 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принятия решений и осуществления мер на национальном и местном уровнях.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названы шесть основных компонентов, которые должны быть выполнены для реализации  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основывается на правах и обязанностях, закрепленных в национальном и международном праве,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правительства перед своим народом,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прозрачность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принятии решений и доступе к информации,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широких слоев общества, в разработке и реализации гос.политики и программ,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устойчивость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того, чтобы политика не ущемляла потребности будущих поколений,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сотрудничество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между секторами и уровнями власти в поддержку политики для укрепления здоровья, справедливости и устойчивости в отношении к здоровью.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здоровья во всех стратегиях»  </a:t>
            </a:r>
            <a:r>
              <a:rPr lang="ru-RU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подход к государственной политике во всех секторах, который систематически учитывает последствия (любых) решений на здоровье населения, стремится к синергии и избегает вредного влияния на здоровье в целях улучшения здоровья населения и справедливости в отношении здоровья.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Были разработаны стратегические документы, в которых основной акцент делается на межведомственное сотрудничество.</a:t>
            </a:r>
          </a:p>
          <a:p>
            <a:endParaRPr lang="ru-RU" sz="1200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Международная интегрированная программа профилактики НИЗ - 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CINDI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которая  развивалась в 27 странах Европы, включая Россию (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CINDI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Россия  -20 субъектов РФ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в пяти других регионах ВОЗ.</a:t>
            </a:r>
          </a:p>
          <a:p>
            <a:r>
              <a:rPr lang="ru-RU" b="1" i="1" dirty="0" smtClean="0">
                <a:solidFill>
                  <a:schemeClr val="hlink"/>
                </a:solidFill>
                <a:cs typeface="Arial" pitchFamily="34" charset="0"/>
              </a:rPr>
              <a:t>«</a:t>
            </a:r>
            <a:r>
              <a:rPr lang="ru-RU" b="0" i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ИНТЕГРИРОВАННАЯ  ПРОГРАММА ПРОФИЛАКТИКИ  И КОНТРОЛЯ НИЗ ОБЪЕДИНЯЕТ  ОРГАНИЗАЦИОННО ОСУЩЕСТВИМЫМ СПОСОБОМ РЕСУРСЫ И ПОДХОДЫ, ИСПОЛЬЗУЕМЫЕ  ДЛЯ ПРОФИЛАКТИКИ  И  КОНТРОЛЯ  ОТДЕЛЬНЫХ НИЗ  И  СВЯЗАННЫХ  С  НИМИ  ФАКТОРОВ» - </a:t>
            </a:r>
            <a:r>
              <a:rPr lang="ru-RU" sz="1200" b="0" i="1" dirty="0" smtClean="0"/>
              <a:t>ГЛАЗУНОВ И., ГРАБАУСКАС В.</a:t>
            </a:r>
            <a:endParaRPr lang="ru-RU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Самым ярким примером принципов Учета здоровья во</a:t>
            </a:r>
            <a:r>
              <a:rPr lang="ru-RU" sz="1200" baseline="0" dirty="0" smtClean="0"/>
              <a:t> всех стратегиях по праву является проект «Здоровые города</a:t>
            </a:r>
            <a:r>
              <a:rPr lang="ru-RU" sz="1200" dirty="0" smtClean="0"/>
              <a:t>, районы и поселки», цели и задачи которой полностью  соответствуют стратегиям, отраженным в документе ВОЗ «Здоровье – 2020» и  Положения</a:t>
            </a:r>
            <a:r>
              <a:rPr lang="en-US" sz="1200" dirty="0" smtClean="0"/>
              <a:t>x</a:t>
            </a:r>
            <a:r>
              <a:rPr lang="ru-RU" sz="1200" dirty="0" smtClean="0"/>
              <a:t>   </a:t>
            </a:r>
            <a:r>
              <a:rPr lang="ru-RU" sz="1200" dirty="0" err="1" smtClean="0"/>
              <a:t>Хельсин</a:t>
            </a:r>
            <a:r>
              <a:rPr lang="en-US" sz="1200" dirty="0" smtClean="0"/>
              <a:t>c</a:t>
            </a:r>
            <a:r>
              <a:rPr lang="ru-RU" sz="1200" dirty="0" smtClean="0"/>
              <a:t>кой декларации по ЗВ</a:t>
            </a:r>
            <a:r>
              <a:rPr lang="en-US" sz="1200" dirty="0" smtClean="0"/>
              <a:t>C</a:t>
            </a:r>
            <a:r>
              <a:rPr lang="ru-RU" sz="1200" baseline="0" dirty="0" smtClean="0"/>
              <a:t>….Одним из важных принципов проекта является Межведомственное сотрудничество.</a:t>
            </a:r>
          </a:p>
          <a:p>
            <a:endParaRPr lang="ru-RU" sz="1200" baseline="0" dirty="0" smtClean="0"/>
          </a:p>
          <a:p>
            <a:r>
              <a:rPr lang="ru-RU" sz="1200" i="1" dirty="0" smtClean="0"/>
              <a:t>По инициативе Вологодской области, члена Европейской сети «Регионы за здоровье», в 2010 году была создана Российская Ассоциация «Здоровые города. К началу 2015 года членами  Ассоциации стали 37 муниципальных образований. </a:t>
            </a:r>
          </a:p>
          <a:p>
            <a:pPr>
              <a:buNone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развития сети муниципальных образований, реализующих проект «Здоровые города, районы и поселки» показал, что наиболее эффективной формой обучения лиц, принимающих решения, лидерству в вопросах охраны и укрепления здоровья населения муниципальных образований являются межведомственные конференции, организуемые с выездом непосредственно в города и сельские районы. </a:t>
            </a:r>
            <a:endParaRPr lang="ru-RU" sz="12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РФ была создана </a:t>
            </a:r>
            <a:r>
              <a:rPr lang="ru-RU" baseline="0" dirty="0" smtClean="0"/>
              <a:t>Межведомственная правит. Комиссия, целью которой является объединение усилий всех секторов общества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вопросах охраны и укрепления здоровья населения.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мероприятий по борьбе с ССЗ также носит межведомственный характер.</a:t>
            </a:r>
            <a:endParaRPr lang="ru-RU" i="0" dirty="0" smtClean="0"/>
          </a:p>
          <a:p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Программа Развития здравоохранения утверждена Распоряжением правительства. Она также является межведомственной, т.к. в ее реализации участвуют многие ведомства.</a:t>
            </a:r>
          </a:p>
          <a:p>
            <a:r>
              <a:rPr lang="ru-RU" dirty="0" smtClean="0"/>
              <a:t>Как вы знаете ГПРЗ включает большое количество подпрограмм, первой</a:t>
            </a:r>
            <a:r>
              <a:rPr lang="ru-RU" baseline="0" dirty="0" smtClean="0"/>
              <a:t> из которых является Подпрограмма №1. Сотрудниками Центра </a:t>
            </a:r>
            <a:r>
              <a:rPr lang="ru-RU" baseline="0" dirty="0" err="1" smtClean="0"/>
              <a:t>Профмедицины</a:t>
            </a:r>
            <a:r>
              <a:rPr lang="ru-RU" baseline="0" dirty="0" smtClean="0"/>
              <a:t> был проведен опрос о процессе реализации мероприятий Подпрограммы 1 в субъектах РФ. Отклик составил 45 регионов. По данным нашего опроса…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Основополагающие документы, принятые в последние годы в Российской Федерации, отражающие рекомендации Хельсинской декларации, представлены Вашему вниманию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принята Социальная хартия</a:t>
            </a:r>
          </a:p>
          <a:p>
            <a:pPr lvl="0"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свод основополагающих принципов ответственной деловой практики, в котором прописаны взаимоотношения работника с работодателем, институтами гражданского общества, властными структурами, местным сообществом, обозначены принципы, связанные с экологической безопасностью.</a:t>
            </a:r>
            <a:r>
              <a:rPr lang="ru-RU" b="0" i="0" dirty="0" smtClean="0"/>
              <a:t/>
            </a:r>
            <a:br>
              <a:rPr lang="ru-RU" b="0" i="0" dirty="0" smtClean="0"/>
            </a:b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привлечения внимания политиков, администрации, для того, чтобы работодатели принимали правильные решения, был разработан курс, в котором</a:t>
            </a:r>
            <a:r>
              <a:rPr lang="ru-RU" baseline="0" dirty="0" smtClean="0"/>
              <a:t> даются научно-обоснованные подходы разработки, реализации и оценки, в т.ч. экономические оценки профилактики укрепления здоровья населения.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Эффективной формой обучения лиц, принимающих решения, лидерству в вопросах охраны и укрепления здоровья работников являются обучающие семинары.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2AEEF-03AC-4FC8-BAB8-921F465057F3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В ХХ веке в России, как и в других индустриальных странах, на смену инфекционным заболеваниям - ведущей причины смерти населения, пришли неинфекционные заболевания (НИЗ), на долю которых в конце столетия </a:t>
            </a:r>
            <a:r>
              <a:rPr lang="ru-RU" dirty="0" smtClean="0"/>
              <a:t>приходилось более </a:t>
            </a:r>
            <a:r>
              <a:rPr lang="ru-RU" dirty="0"/>
              <a:t>90% всех смертей. </a:t>
            </a:r>
            <a:endParaRPr lang="ru-RU" dirty="0" smtClean="0"/>
          </a:p>
          <a:p>
            <a:pPr algn="just"/>
            <a:endParaRPr lang="ru-RU" sz="900" dirty="0" smtClean="0"/>
          </a:p>
          <a:p>
            <a:pPr algn="just"/>
            <a:r>
              <a:rPr lang="ru-RU" sz="900" i="1" dirty="0" smtClean="0"/>
              <a:t>Наиболее </a:t>
            </a:r>
            <a:r>
              <a:rPr lang="ru-RU" sz="900" i="1" dirty="0"/>
              <a:t>значимыми причинами смерти являются </a:t>
            </a:r>
            <a:r>
              <a:rPr lang="ru-RU" sz="900" i="1" dirty="0" err="1"/>
              <a:t>сердечно-сосудистые</a:t>
            </a:r>
            <a:r>
              <a:rPr lang="ru-RU" sz="900" i="1" dirty="0"/>
              <a:t> заболевания (54%), внешние причины (17%) и онкологические заболевания (14%).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Рамочная конвенция по борьбе против табака (РКБТ), которая вступила в силу 27 февраля 2005 года, является первым договором, заключенным под эгидой ВОЗ.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Она была разработана в ответ на глобализацию эпидемии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признавая то, что распространение эпидемии стимулируется с помощью различных факторов на международном уровне, включая либерализацию торговли и прямых иностранных инвестиций.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/>
              <a:t>В настоящее время на примере многих стран показано, что борьба с курением дает положительные результаты – его распространенность снижается на фоне изменения социально-экономических параметров общества в целом. </a:t>
            </a:r>
            <a:endParaRPr lang="ru-RU" sz="1200" b="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Распространенность курения в России остается высокой при  достоверном снижении курения у мужчин и росте этого показателя  у женщин на фоне возрастания интенсивности курения.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На основе рекомендаций агентства, шведский парламент в 1997 году принял законопроект  о безопасности дорожного движения, требующий снижения количества жертв и тяжелых травм на дорогах до нуля к 2020 году (</a:t>
            </a:r>
            <a:r>
              <a:rPr lang="en-US" dirty="0" err="1" smtClean="0"/>
              <a:t>Whitelegg</a:t>
            </a:r>
            <a:r>
              <a:rPr lang="ru-RU" dirty="0" smtClean="0"/>
              <a:t> &amp; </a:t>
            </a:r>
            <a:r>
              <a:rPr lang="en-US" dirty="0" err="1" smtClean="0"/>
              <a:t>Haq</a:t>
            </a:r>
            <a:r>
              <a:rPr lang="ru-RU" dirty="0" smtClean="0"/>
              <a:t>, 2006). </a:t>
            </a:r>
          </a:p>
          <a:p>
            <a:pPr>
              <a:defRPr/>
            </a:pPr>
            <a:r>
              <a:rPr lang="ru-RU" dirty="0" smtClean="0"/>
              <a:t>Эта программа положила начало системному подходу, объединившему транспорт, правосудие, окружающую среду, здравоохранение и образование, и установила партнерские отношения с частным сектором и гражданским обществом. </a:t>
            </a:r>
          </a:p>
          <a:p>
            <a:pPr>
              <a:defRPr/>
            </a:pPr>
            <a:r>
              <a:rPr lang="ru-RU" dirty="0" smtClean="0"/>
              <a:t>В результате принятых мер…сокращение количества смертельных ДТП…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i="1" dirty="0" smtClean="0"/>
              <a:t>Концепция программы «Нулевой  терпимости» (</a:t>
            </a:r>
            <a:r>
              <a:rPr lang="ru-RU" i="1" dirty="0" err="1" smtClean="0"/>
              <a:t>Vision</a:t>
            </a:r>
            <a:r>
              <a:rPr lang="ru-RU" i="1" dirty="0" smtClean="0"/>
              <a:t> </a:t>
            </a:r>
            <a:r>
              <a:rPr lang="ru-RU" i="1" dirty="0" err="1" smtClean="0"/>
              <a:t>Zero</a:t>
            </a:r>
            <a:r>
              <a:rPr lang="ru-RU" i="1" dirty="0" smtClean="0"/>
              <a:t>) является примером того, как государственная организация «Шведская национальная дорога» - агентство по безопасности дорожного движения, которая обычно не связана с сектором здравоохранения, внесла значительный вклад в улучшение здоровья населения. </a:t>
            </a:r>
          </a:p>
          <a:p>
            <a:pPr>
              <a:defRPr/>
            </a:pPr>
            <a:r>
              <a:rPr lang="ru-RU" i="1" dirty="0" smtClean="0"/>
              <a:t>Шведские органы здравоохранения, помимо оказания помощи в предоставлении данных, также работали совместно со службами скорой помощи страны для снижения количества смертельных исходов и улучшения результатов. Полиция применяла меры по безопасности дорожного движения, такие как ограничение скорости, использование ремней безопасности, а также выборочную проверку дыхания, а организации гражданского общества и частного сектора популяризировали безопасное вождение. Технические меры включали улучшение дизайна дорог, транспортных средств, надзора и оборудования для обеспечения безопасности. Эта программа, широко применяемая и в других странах, привела к сокращению количества смертельных ДТП с 9,1 смертей на 100 000 человек в 1990 году до 2,8 смертей на 100 000 человек в 2010 году, несмотря на значительное увеличение объемов движения (IRTAD, 2012).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Была поставлена цель…и задачи профилактики ДТТ</a:t>
            </a:r>
          </a:p>
          <a:p>
            <a:r>
              <a:rPr lang="ru-RU" dirty="0" smtClean="0"/>
              <a:t>В результате….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 представлен опыт применения принципов ЗВС как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страновом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и региональном уровне. Обсуждение в ходе Круглого стола, позволило оценить текущее состояние применения подхода ЗВС в странах СНГ и, связанны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этим, проблемы и перспективы.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Отмечена необходимость не только образования и информирования населения в отношении факторов риска НИЗ, но и действия на правительственном уровне: создание законодательной базы, влияние на рыночную экономику, например, относительно не только снижения потребления соли, но и снижения ее содержания в продуктах питания.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Показано как используют страны СНГ и субъекты РФ принципы ЗВС и представляют свой опыт у себя в регионах.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  Республике Казахстан выделена успешно функционирующая система подготовки лиц, принимающих решения, в вопросах профилактики НИЗ и формирования ЗОЖ.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Интересен опыт работы в Кыргызстане сельских комитетов здоровья, которые ориентированы на профилактику заболеваний и укрепление здоровья населения.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РФ ведется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успешн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работ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 контролю выполнения закона «Об охране здоровья граждан от воздействия окружающего табачного дыма и последствий потребления табака». </a:t>
            </a:r>
          </a:p>
          <a:p>
            <a:endParaRPr lang="ru-RU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Межрегиональное и межминистерское сотрудничество имеет место при наличии национальных программ, и необходимо создание единой программы, включающей в себя несколько подпрограмм по профилактике НИЗ.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6CF4-B85B-4C1E-BC2B-5B95048160A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Создание механизмов стратегического руководства, позволяющих министерствам здравоохранения вовлекать другие министерства в работу по оказанию воздействия на широкий спектр социальных детерминант здоровья, имеют важнейшее значение для реализации политики </a:t>
            </a:r>
            <a:r>
              <a:rPr lang="ru-RU" sz="1200" b="1" dirty="0" smtClean="0"/>
              <a:t>Здоровье-2020</a:t>
            </a:r>
            <a:r>
              <a:rPr lang="ru-RU" sz="1200" dirty="0" smtClean="0"/>
              <a:t> в государствах-членах. </a:t>
            </a:r>
          </a:p>
          <a:p>
            <a:endParaRPr lang="ru-RU" sz="1200" b="1" dirty="0" smtClean="0"/>
          </a:p>
          <a:p>
            <a:r>
              <a:rPr lang="ru-RU" sz="1200" b="0" i="1" dirty="0" smtClean="0"/>
              <a:t>Следовательно, необходимо и далее расширять работу этих сетевых объединений.</a:t>
            </a:r>
            <a:endParaRPr lang="ru-RU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структуре смертности в Российской Федерации преобладает смертность от БСК. Второе и третье места занимают  онкология и внешние причины смертности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dirty="0" smtClean="0"/>
              <a:t>Болезни системы кровообращения составляют 70% смертности, инфекционные и </a:t>
            </a:r>
            <a:r>
              <a:rPr lang="ru-RU" sz="1200" i="0" dirty="0" err="1" smtClean="0"/>
              <a:t>паразит.болезни</a:t>
            </a:r>
            <a:r>
              <a:rPr lang="ru-RU" sz="1200" i="0" dirty="0" smtClean="0"/>
              <a:t> 2%.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Большое вклад в</a:t>
            </a:r>
            <a:r>
              <a:rPr lang="en-US" dirty="0" smtClean="0"/>
              <a:t> </a:t>
            </a:r>
            <a:r>
              <a:rPr lang="ru-RU" dirty="0" smtClean="0"/>
              <a:t>смертность от НИЗ вносят поведенческие и биологические факторы риска, такие как повышенный уровень холестерина, курение, нерациональное питание, низкая физическая активность и т.д. 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77AA9-79F7-4529-AB35-E5D20C29455B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u="sng" dirty="0" smtClean="0">
                <a:latin typeface="Times New Roman" pitchFamily="18" charset="0"/>
                <a:cs typeface="Times New Roman" pitchFamily="18" charset="0"/>
              </a:rPr>
              <a:t>80 %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ТРУДОСПОСОБНОГО НАСЕЛЕНИЯ ИМЕЮТ ОДИН ИЛИ БОЛЕЕ ИЗ ТРЕХ ОСНОВНЫХ ФАКТОРОВ РИСКА НИЗ :АРТЕРИАЛЬНАЯ ГИПЕРТОНИЯ, КУРЕНИЕ, ГИПЕРХОЛЕСТЕРИНЕМИЯ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ОДЗ выходят за рамки здравоохранения, </a:t>
            </a:r>
            <a:r>
              <a:rPr lang="ru-RU" altLang="ru-RU" dirty="0" smtClean="0"/>
              <a:t>на долю здравоохранения выпадает лишь 10%.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СНИЗИТЬ РАСПРОСТРАНЕНИЕ ФАКТОРОВ РИСКА НИЗ СРЕДИ НАСЕЛЕНИЯ возможно только с помощью</a:t>
            </a:r>
            <a:r>
              <a:rPr lang="ru-RU" sz="1200" b="0" baseline="0" dirty="0" smtClean="0"/>
              <a:t> ИП, который объединяет различные действия по профилактике и контролю основных НИЗ.</a:t>
            </a:r>
            <a:endParaRPr lang="ru-RU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Интегрированный подход использует комбинированное воздействие на общие факторы риска НИЗ : -курение, -нерациональное питание,</a:t>
            </a:r>
          </a:p>
          <a:p>
            <a:pPr eaLnBrk="1" hangingPunct="1"/>
            <a:r>
              <a:rPr lang="ru-RU" dirty="0" smtClean="0"/>
              <a:t>   -физическую неактивность и др. ФР  </a:t>
            </a:r>
            <a:r>
              <a:rPr lang="ru-RU" dirty="0" smtClean="0">
                <a:cs typeface="Times New Roman" pitchFamily="18" charset="0"/>
              </a:rPr>
              <a:t>•</a:t>
            </a:r>
            <a:r>
              <a:rPr lang="ru-RU" dirty="0" smtClean="0"/>
              <a:t> Для профилактики</a:t>
            </a:r>
            <a:r>
              <a:rPr lang="ru-RU" baseline="0" dirty="0" smtClean="0"/>
              <a:t> </a:t>
            </a:r>
            <a:r>
              <a:rPr lang="ru-RU" dirty="0" smtClean="0"/>
              <a:t>таких НИЗ как : ССЗ, рака, диабета и его осложнений,  ХОБЛ.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Предполагает ИП профилактики – Всесторонний подход, объединяющий усилия по разработке политики, созданию благоприятных условий (ресурсы, структуры, навыки), партнерства; информационной поддержки на всех уровнях;</a:t>
            </a:r>
          </a:p>
          <a:p>
            <a:r>
              <a:rPr lang="ru-RU" dirty="0" smtClean="0"/>
              <a:t>Межсекторальное сотрудничество для влияния (воздействия) на основные детерминанты здоровья, находящиеся вне сферы здравоохранения; оценку.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Коррекция факторов риска может происходить за счет популяционных программ которые носят межведомственный характер. </a:t>
            </a:r>
          </a:p>
          <a:p>
            <a:r>
              <a:rPr lang="ru-RU" dirty="0" smtClean="0"/>
              <a:t>Доказав тем самым необходимость многосекторальных подходов, ВОЗ неоднократно призывал страны работать в данном направлении.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39C-159A-4F50-8A3B-59C46221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6F90-1571-4E9A-8081-4482A872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9285912-4827-4BB8-81CB-9F4506BAA82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2E345-8D48-4DFE-B865-0F7B1556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pp.ru/simplepage/47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Microsoft_Office_PowerPoint7.sldx"/><Relationship Id="rId5" Type="http://schemas.openxmlformats.org/officeDocument/2006/relationships/image" Target="../media/image2.png"/><Relationship Id="rId4" Type="http://schemas.openxmlformats.org/officeDocument/2006/relationships/hyperlink" Target="http://www.gnicpm.ru/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VZinovieva@gnicpm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____Microsoft_Office_Word_97_-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Межведомственное сотрудничество и принципы Здоровья по всех стратегиях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733256"/>
            <a:ext cx="6400800" cy="360040"/>
          </a:xfrm>
        </p:spPr>
        <p:txBody>
          <a:bodyPr>
            <a:normAutofit fontScale="25000" lnSpcReduction="20000"/>
          </a:bodyPr>
          <a:lstStyle/>
          <a:p>
            <a:pPr fontAlgn="t"/>
            <a:endParaRPr lang="ru-RU" dirty="0"/>
          </a:p>
          <a:p>
            <a:pPr algn="r"/>
            <a:r>
              <a:rPr lang="ru-RU" sz="6200" b="1" dirty="0" smtClean="0"/>
              <a:t>Зиновьева Вероника Анатольевна</a:t>
            </a:r>
          </a:p>
          <a:p>
            <a:pPr algn="r"/>
            <a:r>
              <a:rPr lang="ru-RU" sz="6200" b="1" dirty="0" smtClean="0"/>
              <a:t>ГНИЦ ПМ, отдел интегрированных программ профилактики </a:t>
            </a:r>
          </a:p>
          <a:p>
            <a:pPr algn="r"/>
            <a:r>
              <a:rPr lang="ru-RU" sz="6200" dirty="0" smtClean="0"/>
              <a:t>15 октября 2015г.</a:t>
            </a:r>
            <a:endParaRPr lang="ru-RU" sz="6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864096" cy="6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римеры интегрированной программы профилактики НИЗ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accent2"/>
                </a:solidFill>
              </a:rPr>
              <a:t>North Karelia </a:t>
            </a:r>
            <a:r>
              <a:rPr lang="ru-RU" sz="2000" b="1" dirty="0" smtClean="0">
                <a:solidFill>
                  <a:schemeClr val="accent2"/>
                </a:solidFill>
              </a:rPr>
              <a:t>Project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1400" b="1" dirty="0" smtClean="0"/>
              <a:t>Адресуется </a:t>
            </a:r>
            <a:r>
              <a:rPr lang="ru-RU" sz="1400" b="1" dirty="0"/>
              <a:t>основным ФР </a:t>
            </a:r>
            <a:r>
              <a:rPr lang="ru-RU" sz="1400" b="1" dirty="0" smtClean="0"/>
              <a:t>ССЗ, </a:t>
            </a:r>
            <a:r>
              <a:rPr lang="ru-RU" sz="1400" dirty="0" smtClean="0"/>
              <a:t>    </a:t>
            </a:r>
            <a:r>
              <a:rPr lang="ru-RU" sz="1400" b="1" dirty="0" smtClean="0"/>
              <a:t>использует </a:t>
            </a:r>
            <a:r>
              <a:rPr lang="ru-RU" sz="1400" b="1" dirty="0"/>
              <a:t>комбинацию </a:t>
            </a:r>
            <a:r>
              <a:rPr lang="ru-RU" sz="1400" b="1" dirty="0" smtClean="0"/>
              <a:t> стратегий</a:t>
            </a:r>
            <a:r>
              <a:rPr lang="ru-RU" sz="1400" b="1" dirty="0"/>
              <a:t>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    -</a:t>
            </a:r>
            <a:r>
              <a:rPr lang="ru-RU" sz="1400" dirty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партнерство,  -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маркетирование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,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- образование и вовлечение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населения,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   - образование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персонала,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оценка/мониторирование</a:t>
            </a:r>
          </a:p>
          <a:p>
            <a:r>
              <a:rPr lang="ru-RU" sz="1400" b="1" dirty="0" smtClean="0">
                <a:solidFill>
                  <a:schemeClr val="accent2"/>
                </a:solidFill>
              </a:rPr>
              <a:t>динамика с 1972  пo  2006 гг. </a:t>
            </a:r>
            <a:br>
              <a:rPr lang="ru-RU" sz="1400" b="1" dirty="0" smtClean="0">
                <a:solidFill>
                  <a:schemeClr val="accent2"/>
                </a:solidFill>
              </a:rPr>
            </a:br>
            <a:r>
              <a:rPr lang="ru-RU" sz="1400" b="1" dirty="0" smtClean="0">
                <a:solidFill>
                  <a:schemeClr val="accent2"/>
                </a:solidFill>
              </a:rPr>
              <a:t>продолжительность жизни  + 7-8 лет, </a:t>
            </a:r>
            <a:r>
              <a:rPr lang="ru-RU" sz="1400" b="1" i="1" dirty="0" smtClean="0">
                <a:solidFill>
                  <a:schemeClr val="accent2"/>
                </a:solidFill>
              </a:rPr>
              <a:t>(курение снизилось на 21% 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755576" cy="6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Рисунок 19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702027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rebuchet MS" pitchFamily="34" charset="0"/>
                <a:cs typeface="Times New Roman" pitchFamily="18" charset="0"/>
              </a:rPr>
              <a:t>Основные международные документы по межведомственному взаимодействию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Алма-Атинская декларация 1978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Оттавская Хартия по укреплению здоровья 1986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Политика и стратегия профилактики СС и других НИЗ в контексте реформ здравоохранения в России 1997 года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Европейская хартия по борьбе с ожирением 2006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Стратегия профилактики и контроля НИЗ и травматизма в РФ 2008 года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Торонтская хартия о физической активности: глобальный призыв к действию 2010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Московская Декларация. Первая Глобальная министерская конференция по здоровому образу жизни и неинфекционным заболеваниям. Москва 28-29 апреля 2011 года.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Рио-де-Жанейрская политическая декларация по социальным детерминантам здоровья 2011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Хельсинская декларация 2013 года («Здоровье во всех стратегиях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4664"/>
            <a:ext cx="755576" cy="6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Здоровье во всех стратегиях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r>
              <a:rPr lang="ru-RU" sz="1600" b="1" i="1" dirty="0" smtClean="0"/>
              <a:t>Основные компоненты</a:t>
            </a:r>
            <a:r>
              <a:rPr lang="ru-RU" sz="1600" dirty="0" smtClean="0"/>
              <a:t>, которые должны быть выполнены для реализации  ЗВ</a:t>
            </a:r>
            <a:r>
              <a:rPr lang="en-US" sz="1600" dirty="0" smtClean="0"/>
              <a:t>C</a:t>
            </a:r>
            <a:r>
              <a:rPr lang="ru-RU" sz="1600" dirty="0" smtClean="0"/>
              <a:t> – 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600" dirty="0" smtClean="0"/>
              <a:t>определение необходимости и приоритет</a:t>
            </a:r>
            <a:r>
              <a:rPr lang="en-US" sz="1600" dirty="0" smtClean="0"/>
              <a:t>o</a:t>
            </a:r>
            <a:r>
              <a:rPr lang="ru-RU" sz="1600" dirty="0" smtClean="0"/>
              <a:t>в ЗВ</a:t>
            </a:r>
            <a:r>
              <a:rPr lang="en-US" sz="1600" dirty="0" smtClean="0"/>
              <a:t>C</a:t>
            </a:r>
            <a:r>
              <a:rPr lang="ru-RU" sz="1600" dirty="0" smtClean="0"/>
              <a:t>,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600" dirty="0" smtClean="0"/>
              <a:t>разработка плана действий, </a:t>
            </a:r>
          </a:p>
          <a:p>
            <a:pPr fontAlgn="t">
              <a:buFont typeface="Wingdings" pitchFamily="2" charset="2"/>
              <a:buChar char="§"/>
            </a:pPr>
            <a:r>
              <a:rPr lang="en-US" sz="1600" dirty="0" smtClean="0"/>
              <a:t>o</a:t>
            </a:r>
            <a:r>
              <a:rPr lang="ru-RU" sz="1600" dirty="0" smtClean="0"/>
              <a:t>предел</a:t>
            </a:r>
            <a:r>
              <a:rPr lang="en-US" sz="1600" dirty="0" smtClean="0"/>
              <a:t>e</a:t>
            </a:r>
            <a:r>
              <a:rPr lang="ru-RU" sz="1600" dirty="0" smtClean="0"/>
              <a:t>ние поддерживающих структур и процессов, 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600" dirty="0" smtClean="0"/>
              <a:t>обеспечение оценки и участия, организации  мониторинг</a:t>
            </a:r>
            <a:r>
              <a:rPr lang="en-US" sz="1600" dirty="0" smtClean="0"/>
              <a:t>a</a:t>
            </a:r>
            <a:r>
              <a:rPr lang="ru-RU" sz="1600" dirty="0" smtClean="0"/>
              <a:t>, оценки и отчетности, </a:t>
            </a:r>
          </a:p>
          <a:p>
            <a:pPr fontAlgn="t">
              <a:buFont typeface="Wingdings" pitchFamily="2" charset="2"/>
              <a:buChar char="§"/>
            </a:pPr>
            <a:r>
              <a:rPr lang="ru-RU" sz="1600" dirty="0" smtClean="0"/>
              <a:t>наращивание потенциала. </a:t>
            </a:r>
          </a:p>
          <a:p>
            <a:pPr fontAlgn="t">
              <a:buNone/>
            </a:pPr>
            <a:endParaRPr lang="ru-RU" sz="1600" b="1" dirty="0" smtClean="0"/>
          </a:p>
          <a:p>
            <a:pPr algn="ctr" fontAlgn="t">
              <a:buNone/>
            </a:pPr>
            <a:r>
              <a:rPr lang="ru-RU" altLang="ru-RU" sz="1800" b="1" i="1" dirty="0" smtClean="0">
                <a:cs typeface="Times New Roman" pitchFamily="18" charset="0"/>
              </a:rPr>
              <a:t>Принципы:</a:t>
            </a:r>
          </a:p>
          <a:p>
            <a:pPr algn="ctr" fontAlgn="t"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2"/>
                </a:solidFill>
                <a:cs typeface="Times New Roman" pitchFamily="18" charset="0"/>
              </a:rPr>
              <a:t>Законность, Ответственность, Прозрачность, </a:t>
            </a:r>
          </a:p>
          <a:p>
            <a:pPr algn="ctr" fontAlgn="t"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cs typeface="Times New Roman" pitchFamily="18" charset="0"/>
              </a:rPr>
              <a:t>Участие, Устойчивость, Сотрудничество</a:t>
            </a:r>
          </a:p>
          <a:p>
            <a:pPr algn="ctr" fontAlgn="t"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55576" cy="6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Примеры реализации принципа «Учет здоровья во всех стратегиях» в РФ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ru-RU" sz="1400" b="1" dirty="0" smtClean="0">
              <a:solidFill>
                <a:srgbClr val="0070C0"/>
              </a:solidFill>
              <a:cs typeface="Rod" pitchFamily="49" charset="-79"/>
            </a:endParaRPr>
          </a:p>
          <a:p>
            <a:pPr algn="ctr"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  <a:cs typeface="Rod" pitchFamily="49" charset="-79"/>
              </a:rPr>
              <a:t>Российская </a:t>
            </a: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программа интегрированной профилактики неинфекционных заболеваний  </a:t>
            </a:r>
            <a:r>
              <a:rPr lang="en-US" sz="1400" b="1" dirty="0">
                <a:solidFill>
                  <a:srgbClr val="0070C0"/>
                </a:solidFill>
                <a:cs typeface="Rod" pitchFamily="49" charset="-79"/>
              </a:rPr>
              <a:t>CINDI</a:t>
            </a:r>
            <a:endParaRPr lang="ru-RU" sz="1400" dirty="0">
              <a:solidFill>
                <a:srgbClr val="0070C0"/>
              </a:solidFill>
              <a:cs typeface="Rod" pitchFamily="49" charset="-79"/>
            </a:endParaRPr>
          </a:p>
          <a:p>
            <a:pPr algn="just">
              <a:buNone/>
              <a:defRPr/>
            </a:pP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   Один из основных принципов программы </a:t>
            </a:r>
            <a:r>
              <a:rPr lang="en-US" sz="1400" b="1" dirty="0">
                <a:solidFill>
                  <a:srgbClr val="0070C0"/>
                </a:solidFill>
                <a:cs typeface="Rod" pitchFamily="49" charset="-79"/>
              </a:rPr>
              <a:t>CINDI</a:t>
            </a: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 </a:t>
            </a:r>
            <a:r>
              <a:rPr lang="ru-RU" sz="1400" b="1" dirty="0">
                <a:cs typeface="Rod" pitchFamily="49" charset="-79"/>
              </a:rPr>
              <a:t>- </a:t>
            </a:r>
            <a:r>
              <a:rPr lang="ru-RU" sz="1400" dirty="0">
                <a:cs typeface="Rod" pitchFamily="49" charset="-79"/>
              </a:rPr>
              <a:t>межсекторальное сотрудничество для влияния (воздействия) на основные детерминанты здоровья, находящиеся вне сферы здравоохранения</a:t>
            </a:r>
          </a:p>
          <a:p>
            <a:pPr algn="just">
              <a:buNone/>
              <a:defRPr/>
            </a:pP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   Документы С</a:t>
            </a:r>
            <a:r>
              <a:rPr lang="en-US" sz="1400" b="1" dirty="0">
                <a:solidFill>
                  <a:srgbClr val="0070C0"/>
                </a:solidFill>
                <a:cs typeface="Rod" pitchFamily="49" charset="-79"/>
              </a:rPr>
              <a:t>INDI</a:t>
            </a: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 – Россия</a:t>
            </a:r>
            <a:endParaRPr lang="ru-RU" sz="1400" dirty="0">
              <a:solidFill>
                <a:srgbClr val="0070C0"/>
              </a:solidFill>
              <a:cs typeface="Rod" pitchFamily="49" charset="-79"/>
            </a:endParaRP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Политика и стратегия профилактики ССЗ и других НИЗ 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Руководство «профилактика через первичное здравоохранение» 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Здоровое питание: «План действий по разработке региональных программ» 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Мониторирование поведенческих факторов риска 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«Укрепление здоровья и профилактика неинфекционных заболеваний в России и Канаде. Опыт и рекомендации» </a:t>
            </a:r>
          </a:p>
          <a:p>
            <a:pPr algn="just">
              <a:buNone/>
              <a:defRPr/>
            </a:pPr>
            <a:r>
              <a:rPr lang="ru-RU" sz="1400" b="1" dirty="0">
                <a:solidFill>
                  <a:srgbClr val="0070C0"/>
                </a:solidFill>
                <a:cs typeface="Rod" pitchFamily="49" charset="-79"/>
              </a:rPr>
              <a:t>   Проекты </a:t>
            </a:r>
            <a:r>
              <a:rPr lang="en-US" sz="1400" b="1" dirty="0">
                <a:solidFill>
                  <a:srgbClr val="0070C0"/>
                </a:solidFill>
                <a:cs typeface="Rod" pitchFamily="49" charset="-79"/>
              </a:rPr>
              <a:t>CINDI</a:t>
            </a:r>
            <a:endParaRPr lang="ru-RU" sz="1400" dirty="0">
              <a:solidFill>
                <a:srgbClr val="0070C0"/>
              </a:solidFill>
              <a:cs typeface="Rod" pitchFamily="49" charset="-79"/>
            </a:endParaRP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Антитабачная кампания «Брось курить и победи» 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Обучающий семинар «Научно обоснованная профилактика  неинфекционных заболеваний» </a:t>
            </a:r>
          </a:p>
          <a:p>
            <a:pPr algn="just">
              <a:defRPr/>
            </a:pPr>
            <a:r>
              <a:rPr lang="en-US" sz="1400" dirty="0">
                <a:cs typeface="Rod" pitchFamily="49" charset="-79"/>
              </a:rPr>
              <a:t>CINDI</a:t>
            </a:r>
            <a:r>
              <a:rPr lang="ru-RU" sz="1400" dirty="0">
                <a:cs typeface="Rod" pitchFamily="49" charset="-79"/>
              </a:rPr>
              <a:t>  – дети: «здоровые дети в здоровых семьях»</a:t>
            </a:r>
          </a:p>
          <a:p>
            <a:pPr algn="just">
              <a:defRPr/>
            </a:pPr>
            <a:r>
              <a:rPr lang="ru-RU" sz="1400" dirty="0">
                <a:cs typeface="Rod" pitchFamily="49" charset="-79"/>
              </a:rPr>
              <a:t>Разработка системы мониторирования поведенческих факторов риска </a:t>
            </a:r>
            <a:r>
              <a:rPr lang="ru-RU" sz="1400" dirty="0" smtClean="0">
                <a:cs typeface="Rod" pitchFamily="49" charset="-79"/>
              </a:rPr>
              <a:t>НИЗ</a:t>
            </a:r>
            <a:endParaRPr lang="ru-RU" sz="1400" dirty="0">
              <a:cs typeface="Rod" pitchFamily="49" charset="-79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182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17232"/>
            <a:ext cx="1152128" cy="8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Примеры реализации принципа «Учет здоровья во всех стратегиях» в РФ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altLang="ru-RU" sz="2500" b="1" dirty="0" smtClean="0">
                <a:solidFill>
                  <a:srgbClr val="0070C0"/>
                </a:solidFill>
                <a:cs typeface="Times New Roman" pitchFamily="18" charset="0"/>
              </a:rPr>
              <a:t>Проект «Здоровые города, районы и поселки»</a:t>
            </a:r>
          </a:p>
          <a:p>
            <a:pPr>
              <a:buNone/>
            </a:pPr>
            <a:r>
              <a:rPr lang="ru-RU" sz="2500" dirty="0" smtClean="0"/>
              <a:t>предполагает развитие двух основных стратегий: формирование культуры здоровья у населения и создание здоровой среды для здорового образа жизни. </a:t>
            </a:r>
            <a:endParaRPr lang="ru-RU" altLang="ru-RU" sz="25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altLang="ru-RU" sz="2500" b="1" u="sng" dirty="0" smtClean="0">
                <a:solidFill>
                  <a:srgbClr val="0070C0"/>
                </a:solidFill>
                <a:cs typeface="Times New Roman" pitchFamily="18" charset="0"/>
              </a:rPr>
              <a:t>Шесть основных принципов  проекта </a:t>
            </a:r>
            <a:r>
              <a:rPr lang="ru-RU" altLang="ru-RU" sz="2500" u="sng" dirty="0" smtClean="0">
                <a:cs typeface="Times New Roman" pitchFamily="18" charset="0"/>
              </a:rPr>
              <a:t>«Здоровые города»</a:t>
            </a:r>
            <a:r>
              <a:rPr lang="ru-RU" altLang="ru-RU" sz="2500" dirty="0" smtClean="0">
                <a:cs typeface="Times New Roman" pitchFamily="18" charset="0"/>
              </a:rPr>
              <a:t>: 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 Здоровье как приоритет 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 Деятельность городских властей </a:t>
            </a:r>
          </a:p>
          <a:p>
            <a:pPr algn="just"/>
            <a:r>
              <a:rPr lang="ru-RU" altLang="ru-RU" sz="2500" b="1" dirty="0" smtClean="0">
                <a:cs typeface="Times New Roman" pitchFamily="18" charset="0"/>
              </a:rPr>
              <a:t> Межведомственное сотрудничество</a:t>
            </a:r>
            <a:r>
              <a:rPr lang="ru-RU" altLang="ru-RU" sz="25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 Участие всего населения 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 Нестандартный подход 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 Формирование здоровой местной политики</a:t>
            </a:r>
          </a:p>
          <a:p>
            <a:pPr algn="just">
              <a:buNone/>
            </a:pPr>
            <a:r>
              <a:rPr lang="ru-RU" altLang="ru-RU" sz="2500" b="1" dirty="0" smtClean="0">
                <a:solidFill>
                  <a:srgbClr val="0070C0"/>
                </a:solidFill>
                <a:cs typeface="Times New Roman" pitchFamily="18" charset="0"/>
              </a:rPr>
              <a:t>Потенциальные итоги реализации:</a:t>
            </a:r>
            <a:endParaRPr lang="ru-RU" altLang="ru-RU" sz="25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Внедрение единого подхода к сохранению и </a:t>
            </a:r>
          </a:p>
          <a:p>
            <a:pPr algn="just">
              <a:buNone/>
            </a:pPr>
            <a:r>
              <a:rPr lang="ru-RU" altLang="ru-RU" sz="2500" dirty="0" smtClean="0">
                <a:cs typeface="Times New Roman" pitchFamily="18" charset="0"/>
              </a:rPr>
              <a:t>      укреплению здоровья населения в РФ,  </a:t>
            </a:r>
            <a:r>
              <a:rPr lang="ru-RU" altLang="ru-RU" sz="2500" b="1" dirty="0" smtClean="0">
                <a:cs typeface="Times New Roman" pitchFamily="18" charset="0"/>
              </a:rPr>
              <a:t>внедрение новых межведомственных </a:t>
            </a:r>
          </a:p>
          <a:p>
            <a:pPr algn="just">
              <a:buNone/>
            </a:pPr>
            <a:r>
              <a:rPr lang="ru-RU" altLang="ru-RU" sz="2500" b="1" dirty="0" smtClean="0">
                <a:cs typeface="Times New Roman" pitchFamily="18" charset="0"/>
              </a:rPr>
              <a:t>      технологий</a:t>
            </a:r>
            <a:r>
              <a:rPr lang="ru-RU" altLang="ru-RU" sz="2500" dirty="0" smtClean="0">
                <a:cs typeface="Times New Roman" pitchFamily="18" charset="0"/>
              </a:rPr>
              <a:t> и применения новых инструментов управления общественным здоровьем.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Создание единой </a:t>
            </a:r>
            <a:r>
              <a:rPr lang="ru-RU" altLang="ru-RU" sz="2500" b="1" dirty="0" smtClean="0">
                <a:cs typeface="Times New Roman" pitchFamily="18" charset="0"/>
              </a:rPr>
              <a:t>интегрированной профилактической среды</a:t>
            </a:r>
            <a:r>
              <a:rPr lang="ru-RU" altLang="ru-RU" sz="2500" dirty="0" smtClean="0">
                <a:cs typeface="Times New Roman" pitchFamily="18" charset="0"/>
              </a:rPr>
              <a:t>, в т.ч. создание условий по форсированию ЗОЖ, ответственного отношения населения к своему здоровью.</a:t>
            </a:r>
          </a:p>
          <a:p>
            <a:pPr algn="just"/>
            <a:r>
              <a:rPr lang="ru-RU" altLang="ru-RU" sz="2500" dirty="0" smtClean="0">
                <a:cs typeface="Times New Roman" pitchFamily="18" charset="0"/>
              </a:rPr>
              <a:t>Положительное влияние на динамику ключевых демографических и социальных показателей (увеличение продолжительности жизни, снижение уровня заболеваемости и смертности).</a:t>
            </a:r>
            <a:endParaRPr lang="ru-RU" sz="25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345915" cy="1747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7182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Примеры реализации принципа «Учет здоровья во всех стратегиях» в РФ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5600" b="1" dirty="0" smtClean="0">
                <a:solidFill>
                  <a:srgbClr val="0070C0"/>
                </a:solidFill>
                <a:cs typeface="Arial" pitchFamily="34" charset="0"/>
              </a:rPr>
              <a:t>Создание межведомственной правительственной комиссии по вопросам охраны здоровья и граждан</a:t>
            </a:r>
            <a:endParaRPr lang="ru-RU" sz="56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5600" dirty="0" smtClean="0">
                <a:cs typeface="Arial" pitchFamily="34" charset="0"/>
              </a:rPr>
              <a:t>(Распоряжение Правительства от 8 октября 2012 г. №1864-р)</a:t>
            </a:r>
          </a:p>
          <a:p>
            <a:pPr>
              <a:buNone/>
              <a:defRPr/>
            </a:pPr>
            <a:r>
              <a:rPr lang="ru-RU" sz="5600" b="1" dirty="0" smtClean="0">
                <a:cs typeface="Arial" pitchFamily="34" charset="0"/>
              </a:rPr>
              <a:t>Состав: </a:t>
            </a:r>
            <a:r>
              <a:rPr lang="ru-RU" sz="5600" dirty="0" smtClean="0">
                <a:cs typeface="Arial" pitchFamily="34" charset="0"/>
              </a:rPr>
              <a:t>45 представителей из:  органов законодательной власти,  общественных организаций, палат, религиозных конфессий</a:t>
            </a:r>
          </a:p>
          <a:p>
            <a:pPr>
              <a:defRPr/>
            </a:pPr>
            <a:r>
              <a:rPr lang="ru-RU" sz="5600" dirty="0" smtClean="0">
                <a:cs typeface="Arial" pitchFamily="34" charset="0"/>
              </a:rPr>
              <a:t>Межведомственные комиссии созданы в 57 субъектах РФ</a:t>
            </a:r>
          </a:p>
          <a:p>
            <a:pPr>
              <a:defRPr/>
            </a:pPr>
            <a:endParaRPr lang="ru-RU" sz="5600" dirty="0" smtClean="0"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5600" b="1" dirty="0" smtClean="0">
                <a:solidFill>
                  <a:schemeClr val="bg2">
                    <a:lumMod val="25000"/>
                  </a:schemeClr>
                </a:solidFill>
              </a:rPr>
              <a:t>Правительственная комиссия по вопросам охраны здоровья граждан рассматривает</a:t>
            </a:r>
            <a:endParaRPr lang="ru-RU" sz="5600" dirty="0" smtClean="0">
              <a:cs typeface="Arial" pitchFamily="34" charset="0"/>
            </a:endParaRPr>
          </a:p>
          <a:p>
            <a:pPr>
              <a:defRPr/>
            </a:pP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Предложения по разработке нормативно-правовых актов в сфере охраны здоровья</a:t>
            </a:r>
          </a:p>
          <a:p>
            <a:pPr>
              <a:defRPr/>
            </a:pP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Вопросы взаимодействия федеральных органов исполнительной власти и субъектов РФ</a:t>
            </a:r>
          </a:p>
          <a:p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Вопросы  планирования и организации проведения </a:t>
            </a: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межведомственных </a:t>
            </a: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мероприятий</a:t>
            </a:r>
          </a:p>
          <a:p>
            <a:pPr>
              <a:buNone/>
            </a:pP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по охране здоровья граждан, в том числе, направленных на </a:t>
            </a: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создание условий для 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ведения  здорового образа жизни</a:t>
            </a:r>
          </a:p>
          <a:p>
            <a:pPr>
              <a:buNone/>
            </a:pPr>
            <a:endParaRPr lang="ru-RU" sz="4800" b="1" i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4800" b="1" dirty="0" smtClean="0">
                <a:solidFill>
                  <a:srgbClr val="0070C0"/>
                </a:solidFill>
                <a:cs typeface="Arial" pitchFamily="34" charset="0"/>
              </a:rPr>
              <a:t>План мероприятий по борьбе с сердечно – сосудистыми заболеваниями </a:t>
            </a:r>
          </a:p>
          <a:p>
            <a:pPr>
              <a:buNone/>
              <a:defRPr/>
            </a:pPr>
            <a:r>
              <a:rPr lang="ru-RU" sz="4800" b="1" dirty="0" smtClean="0">
                <a:solidFill>
                  <a:srgbClr val="0070C0"/>
                </a:solidFill>
                <a:cs typeface="Arial" pitchFamily="34" charset="0"/>
              </a:rPr>
              <a:t>Российской Федерации в 2015 году</a:t>
            </a:r>
          </a:p>
          <a:p>
            <a:pPr>
              <a:buNone/>
              <a:defRPr/>
            </a:pPr>
            <a:r>
              <a:rPr lang="ru-RU" sz="4800" dirty="0" smtClean="0">
                <a:cs typeface="Arial" pitchFamily="34" charset="0"/>
              </a:rPr>
              <a:t>(Распоряжение правительства Российской Федерации от 5 марта 2015 г. № 367-р)</a:t>
            </a:r>
          </a:p>
          <a:p>
            <a:pPr>
              <a:buNone/>
              <a:defRPr/>
            </a:pPr>
            <a:r>
              <a:rPr lang="ru-RU" sz="4800" dirty="0" smtClean="0">
                <a:cs typeface="Arial" pitchFamily="34" charset="0"/>
              </a:rPr>
              <a:t>Планы мероприятий по борьбе с ССЗ разработаны в 83 регионах.</a:t>
            </a:r>
            <a:endParaRPr lang="ru-RU" sz="5600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4800" dirty="0" smtClean="0"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4800" b="1" dirty="0" smtClean="0">
                <a:solidFill>
                  <a:srgbClr val="0070C0"/>
                </a:solidFill>
                <a:cs typeface="Arial" pitchFamily="34" charset="0"/>
              </a:rPr>
              <a:t>Исполнители:</a:t>
            </a:r>
            <a:r>
              <a:rPr lang="ru-RU" sz="4800" dirty="0" smtClean="0">
                <a:cs typeface="Arial" pitchFamily="34" charset="0"/>
              </a:rPr>
              <a:t>  Органы исполнительной власти в сфере здравоохранения, СМИ, </a:t>
            </a:r>
          </a:p>
          <a:p>
            <a:pPr>
              <a:buNone/>
              <a:defRPr/>
            </a:pPr>
            <a:r>
              <a:rPr lang="ru-RU" sz="4800" dirty="0" smtClean="0">
                <a:cs typeface="Arial" pitchFamily="34" charset="0"/>
              </a:rPr>
              <a:t>культуры, образования, физкультуры и спорта, торгово-промышленная палата, </a:t>
            </a:r>
          </a:p>
          <a:p>
            <a:pPr>
              <a:buNone/>
              <a:defRPr/>
            </a:pPr>
            <a:r>
              <a:rPr lang="ru-RU" sz="4800" dirty="0" smtClean="0">
                <a:cs typeface="Arial" pitchFamily="34" charset="0"/>
              </a:rPr>
              <a:t>Российский союз промышленников и предпринимателей, организации и общества, </a:t>
            </a:r>
          </a:p>
          <a:p>
            <a:pPr>
              <a:buNone/>
              <a:defRPr/>
            </a:pPr>
            <a:r>
              <a:rPr lang="ru-RU" sz="4800" dirty="0" smtClean="0">
                <a:cs typeface="Arial" pitchFamily="34" charset="0"/>
              </a:rPr>
              <a:t>занимающиеся профилактикой НИЗ и формированием ЗОЖ.</a:t>
            </a:r>
          </a:p>
          <a:p>
            <a:pPr>
              <a:buNone/>
            </a:pPr>
            <a:endParaRPr lang="ru-RU" sz="6000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>
              <a:buNone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611560" cy="49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124" y="3545632"/>
            <a:ext cx="166087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Государственная программа развития здравоохранения Российской Федерации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Государственная программа «Развитие здравоохранения»</a:t>
            </a:r>
            <a:r>
              <a:rPr lang="ru-RU" dirty="0" smtClean="0">
                <a:cs typeface="Arial" pitchFamily="34" charset="0"/>
              </a:rPr>
              <a:t> </a:t>
            </a:r>
            <a:r>
              <a:rPr lang="ru-RU" dirty="0" smtClean="0"/>
              <a:t> на 2013-2020 гг., реализация мероприятий Госпрограммы предусмотрена в два этапа</a:t>
            </a:r>
            <a:endParaRPr lang="ru-RU" dirty="0" smtClean="0">
              <a:cs typeface="Arial" pitchFamily="34" charset="0"/>
            </a:endParaRPr>
          </a:p>
          <a:p>
            <a:pPr>
              <a:buNone/>
              <a:defRPr/>
            </a:pPr>
            <a:r>
              <a:rPr lang="ru-RU" dirty="0" smtClean="0">
                <a:cs typeface="Arial" pitchFamily="34" charset="0"/>
              </a:rPr>
              <a:t>(Распоряжение Правительства РФ от 24 декабря 2012 г. N 2511-р об </a:t>
            </a:r>
          </a:p>
          <a:p>
            <a:pPr>
              <a:buNone/>
              <a:defRPr/>
            </a:pPr>
            <a:r>
              <a:rPr lang="ru-RU" dirty="0" smtClean="0">
                <a:cs typeface="Arial" pitchFamily="34" charset="0"/>
              </a:rPr>
              <a:t>утверждении государственной программы РФ "Развитие здравоохранения")</a:t>
            </a:r>
          </a:p>
          <a:p>
            <a:pPr>
              <a:buNone/>
              <a:defRPr/>
            </a:pPr>
            <a:endParaRPr lang="ru-RU" dirty="0" smtClean="0">
              <a:cs typeface="Arial" pitchFamily="34" charset="0"/>
            </a:endParaRPr>
          </a:p>
          <a:p>
            <a:pPr>
              <a:buNone/>
              <a:defRPr/>
            </a:pPr>
            <a:r>
              <a:rPr lang="ru-RU" b="1" u="sng" dirty="0" smtClean="0"/>
              <a:t>Подпрограмма 1 «Профилактика заболеваний и формирование здорового образа жизни. Развитие первичной медико-санитарной помощи»</a:t>
            </a:r>
          </a:p>
          <a:p>
            <a:pPr>
              <a:buNone/>
              <a:defRPr/>
            </a:pPr>
            <a:endParaRPr lang="ru-RU" b="1" u="sng" dirty="0" smtClean="0"/>
          </a:p>
          <a:p>
            <a:pPr lvl="0">
              <a:buNone/>
            </a:pPr>
            <a:r>
              <a:rPr lang="ru-RU" sz="2500" dirty="0" smtClean="0"/>
              <a:t>В </a:t>
            </a:r>
            <a:r>
              <a:rPr lang="ru-RU" sz="2500" b="1" dirty="0" smtClean="0"/>
              <a:t>45</a:t>
            </a:r>
            <a:r>
              <a:rPr lang="ru-RU" sz="2500" dirty="0" smtClean="0"/>
              <a:t> регионах имеется законодательно утвержденная программа развития здравоохранения. В </a:t>
            </a:r>
            <a:r>
              <a:rPr lang="ru-RU" sz="2500" b="1" dirty="0" smtClean="0"/>
              <a:t>38</a:t>
            </a:r>
            <a:r>
              <a:rPr lang="ru-RU" sz="2500" dirty="0" smtClean="0"/>
              <a:t> регионах из них в 2013 году выделены средства на финансирование мероприятий  Подпрограммы 1.</a:t>
            </a:r>
          </a:p>
          <a:p>
            <a:pPr>
              <a:buNone/>
            </a:pPr>
            <a:r>
              <a:rPr lang="ru-RU" sz="2500" dirty="0" smtClean="0"/>
              <a:t>Изданные региональные правовые акты во исполнение действующего федерального законодательства </a:t>
            </a:r>
            <a:r>
              <a:rPr lang="ru-RU" sz="2500" i="1" dirty="0" smtClean="0"/>
              <a:t>об ограничении курения табака </a:t>
            </a:r>
            <a:r>
              <a:rPr lang="ru-RU" sz="2500" dirty="0" smtClean="0"/>
              <a:t>есть в </a:t>
            </a:r>
            <a:r>
              <a:rPr lang="ru-RU" sz="2500" b="1" dirty="0" smtClean="0"/>
              <a:t>35</a:t>
            </a:r>
            <a:r>
              <a:rPr lang="ru-RU" sz="2500" dirty="0" smtClean="0"/>
              <a:t> регионах, нормативно-правовые акты, касающиеся мониторинга </a:t>
            </a:r>
            <a:r>
              <a:rPr lang="ru-RU" sz="2500" i="1" dirty="0" smtClean="0"/>
              <a:t>качества, безопасности пищевых продуктов </a:t>
            </a:r>
            <a:r>
              <a:rPr lang="ru-RU" sz="2500" dirty="0" smtClean="0"/>
              <a:t>и здоровья населения есть в </a:t>
            </a:r>
            <a:r>
              <a:rPr lang="ru-RU" sz="2500" b="1" dirty="0" smtClean="0"/>
              <a:t>23</a:t>
            </a:r>
            <a:r>
              <a:rPr lang="ru-RU" sz="2500" dirty="0" smtClean="0"/>
              <a:t> регионах. </a:t>
            </a:r>
          </a:p>
          <a:p>
            <a:pPr>
              <a:buNone/>
            </a:pPr>
            <a:r>
              <a:rPr lang="ru-RU" sz="2500" dirty="0" smtClean="0"/>
              <a:t>Утвержденные планы по </a:t>
            </a:r>
            <a:r>
              <a:rPr lang="ru-RU" sz="2500" i="1" dirty="0" smtClean="0"/>
              <a:t>созданию безопасных пешеходных и парковых зон, велосипедных дорожек в черте города </a:t>
            </a:r>
            <a:r>
              <a:rPr lang="ru-RU" sz="2500" dirty="0" smtClean="0"/>
              <a:t>имеются в </a:t>
            </a:r>
            <a:r>
              <a:rPr lang="ru-RU" sz="2500" b="1" dirty="0" smtClean="0"/>
              <a:t>15 </a:t>
            </a:r>
            <a:r>
              <a:rPr lang="ru-RU" sz="2500" dirty="0" smtClean="0"/>
              <a:t>регионах.</a:t>
            </a:r>
          </a:p>
          <a:p>
            <a:pPr>
              <a:buNone/>
            </a:pPr>
            <a:r>
              <a:rPr lang="ru-RU" sz="2500" dirty="0" smtClean="0"/>
              <a:t>В 45 субъектах РФ насчитывается </a:t>
            </a:r>
            <a:r>
              <a:rPr lang="ru-RU" sz="2500" b="1" dirty="0" smtClean="0"/>
              <a:t>67 </a:t>
            </a:r>
            <a:r>
              <a:rPr lang="ru-RU" sz="2500" b="1" dirty="0" smtClean="0">
                <a:solidFill>
                  <a:schemeClr val="accent2"/>
                </a:solidFill>
              </a:rPr>
              <a:t>ЦМП</a:t>
            </a:r>
            <a:r>
              <a:rPr lang="ru-RU" sz="2500" dirty="0" smtClean="0"/>
              <a:t>, </a:t>
            </a:r>
            <a:r>
              <a:rPr lang="ru-RU" sz="2500" b="1" dirty="0" smtClean="0"/>
              <a:t>437 </a:t>
            </a:r>
            <a:r>
              <a:rPr lang="ru-RU" sz="2500" b="1" dirty="0" smtClean="0">
                <a:solidFill>
                  <a:srgbClr val="0070C0"/>
                </a:solidFill>
              </a:rPr>
              <a:t>центров здоровья</a:t>
            </a:r>
            <a:r>
              <a:rPr lang="ru-RU" sz="2500" dirty="0" smtClean="0"/>
              <a:t>, из них  310 взрослых и 127 детских, а также </a:t>
            </a:r>
            <a:r>
              <a:rPr lang="ru-RU" sz="2500" b="1" dirty="0" smtClean="0"/>
              <a:t>1491 </a:t>
            </a:r>
            <a:r>
              <a:rPr lang="ru-RU" sz="2500" dirty="0" smtClean="0"/>
              <a:t>кабинет медицинской профилактики и </a:t>
            </a:r>
            <a:r>
              <a:rPr lang="ru-RU" sz="2500" b="1" dirty="0" smtClean="0"/>
              <a:t>218</a:t>
            </a:r>
            <a:r>
              <a:rPr lang="ru-RU" sz="2500" dirty="0" smtClean="0"/>
              <a:t> отделений медицинской профилактики.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182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325112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Федеральный закон от 23 февраля 2013 года № 15-ФЗ «Об охране здоровья граждан от воздействия окружающего табачного дыма и последствий потребления табака»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«Концепция развития системы здравоохранения в Российской Федерации до 2020 года»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«Концепция государственной политики по снижению масштабов злоупотребления алкогольной продукцией и профилактике алкоголизма среди населения» 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«Концепция осуществления государственной политики противодействия потреблению табака» 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«Основы государственной политики в области здорового питания», 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ФЦП «Развитие физической культуры и спорта в Российской Федерации до 2015 года»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182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Мотивирование работодателей к реализации программ здорового образа жизни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300" b="1" i="1" dirty="0" smtClean="0">
                <a:cs typeface="Arial" pitchFamily="34" charset="0"/>
              </a:rPr>
              <a:t>5 октября  2015г</a:t>
            </a:r>
            <a:r>
              <a:rPr lang="ru-RU" sz="1300" i="1" dirty="0" smtClean="0">
                <a:cs typeface="Arial" pitchFamily="34" charset="0"/>
              </a:rPr>
              <a:t>. в Государственной Думе состоялся круглый стол на тему: </a:t>
            </a:r>
            <a:r>
              <a:rPr lang="ru-RU" sz="1500" b="1" i="1" dirty="0" smtClean="0">
                <a:cs typeface="Arial" pitchFamily="34" charset="0"/>
              </a:rPr>
              <a:t>«Законодательные аспекты мотивации работодателей к заботе о здоровье персонала», </a:t>
            </a:r>
            <a:endParaRPr lang="ru-RU" sz="1500" b="1" i="1" dirty="0" smtClean="0">
              <a:cs typeface="Arial" pitchFamily="34" charset="0"/>
            </a:endParaRPr>
          </a:p>
          <a:p>
            <a:pPr>
              <a:buNone/>
            </a:pPr>
            <a:r>
              <a:rPr lang="ru-RU" sz="1300" dirty="0" smtClean="0">
                <a:cs typeface="Arial" pitchFamily="34" charset="0"/>
              </a:rPr>
              <a:t>на </a:t>
            </a:r>
            <a:r>
              <a:rPr lang="ru-RU" sz="1300" dirty="0" smtClean="0">
                <a:cs typeface="Arial" pitchFamily="34" charset="0"/>
              </a:rPr>
              <a:t>котором обсуждались вопросы не только законодательного регулирования, но и консультирования государства в вопросах помощи работодателя программам укрепления здоровья на рабочем месте.</a:t>
            </a:r>
          </a:p>
          <a:p>
            <a:endParaRPr lang="ru-RU" sz="1300" b="1" i="1" dirty="0" smtClean="0"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cs typeface="Arial" pitchFamily="34" charset="0"/>
              </a:rPr>
              <a:t>Социальная хартия российского бизнеса</a:t>
            </a:r>
            <a:r>
              <a:rPr lang="ru-RU" sz="1300" i="1" dirty="0" smtClean="0">
                <a:cs typeface="Arial" pitchFamily="34" charset="0"/>
              </a:rPr>
              <a:t>  </a:t>
            </a:r>
            <a:r>
              <a:rPr lang="ru-RU" sz="1300" dirty="0" smtClean="0">
                <a:cs typeface="Arial" pitchFamily="34" charset="0"/>
              </a:rPr>
              <a:t>(принята Съездом Российского Союза Промышленников и Предпринимателей (РСПП) в 2004 г., новая редакция 2007 г. - принята в 2008 г.) </a:t>
            </a:r>
            <a:r>
              <a:rPr lang="ru-RU" sz="1300" i="1" dirty="0" smtClean="0">
                <a:cs typeface="Arial" pitchFamily="34" charset="0"/>
              </a:rPr>
              <a:t>– это новый формат оценки совместного вклада бизнеса и его партнёров в устойчивое развитие страны и социальное благополучие. </a:t>
            </a:r>
            <a:r>
              <a:rPr lang="ru-RU" sz="1400" dirty="0" smtClean="0"/>
              <a:t>К Социальной хартии присоединились </a:t>
            </a:r>
            <a:r>
              <a:rPr lang="ru-RU" sz="1400" b="1" dirty="0" smtClean="0"/>
              <a:t>256 организаций</a:t>
            </a:r>
            <a:r>
              <a:rPr lang="ru-RU" sz="1400" dirty="0" smtClean="0"/>
              <a:t> (компании,  отраслевые и региональные объединения бизнеса и другие НКО), с общей численностью </a:t>
            </a:r>
            <a:r>
              <a:rPr lang="ru-RU" sz="1400" b="1" dirty="0" smtClean="0"/>
              <a:t>более шести миллионов работников.</a:t>
            </a:r>
            <a:endParaRPr lang="ru-RU" sz="1300" i="1" dirty="0" smtClean="0">
              <a:cs typeface="Arial" pitchFamily="34" charset="0"/>
            </a:endParaRPr>
          </a:p>
          <a:p>
            <a:pPr>
              <a:buNone/>
            </a:pPr>
            <a:endParaRPr lang="ru-RU" sz="1200" i="1" dirty="0" smtClean="0">
              <a:cs typeface="Arial" pitchFamily="34" charset="0"/>
            </a:endParaRPr>
          </a:p>
          <a:p>
            <a:pPr>
              <a:buNone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Создание благоприятных условий для развития и информационная помощь –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 основные меры поддержки корпоративных программ ЗОЖ со стороны государства:</a:t>
            </a:r>
          </a:p>
          <a:p>
            <a:r>
              <a:rPr lang="ru-RU" sz="1300" dirty="0" smtClean="0"/>
              <a:t>Разработка общенациональной программы укрепления здоровья на рабочем месте</a:t>
            </a:r>
          </a:p>
          <a:p>
            <a:r>
              <a:rPr lang="ru-RU" sz="1300" dirty="0" smtClean="0"/>
              <a:t>Вовлечение работодателей в общенациональные кампании по укреплению здоровья населения </a:t>
            </a:r>
          </a:p>
          <a:p>
            <a:r>
              <a:rPr lang="ru-RU" sz="1300" dirty="0" smtClean="0"/>
              <a:t>Изучение и обобщение лучших практик программ ЗОЖ на предприятиях, обмен опытом </a:t>
            </a:r>
          </a:p>
          <a:p>
            <a:r>
              <a:rPr lang="ru-RU" sz="1300" dirty="0" smtClean="0"/>
              <a:t>Создание благоприятной среды для развития инициатив предприятий </a:t>
            </a:r>
          </a:p>
          <a:p>
            <a:r>
              <a:rPr lang="ru-RU" sz="1300" dirty="0" smtClean="0"/>
              <a:t>Информационная, организационная и методическая помощь</a:t>
            </a:r>
          </a:p>
          <a:p>
            <a:pPr>
              <a:buNone/>
            </a:pPr>
            <a:endParaRPr lang="ru-RU" sz="1400" i="1" dirty="0" smtClean="0">
              <a:cs typeface="Arial" pitchFamily="34" charset="0"/>
            </a:endParaRPr>
          </a:p>
          <a:p>
            <a:pPr>
              <a:buNone/>
            </a:pPr>
            <a:r>
              <a:rPr lang="ru-RU" sz="1300" b="1" i="1" dirty="0" smtClean="0">
                <a:cs typeface="Arial" pitchFamily="34" charset="0"/>
              </a:rPr>
              <a:t>Корпоративная социальная ответственность бизнеса в России </a:t>
            </a:r>
            <a:r>
              <a:rPr lang="ru-RU" sz="1300" u="sng" dirty="0" smtClean="0">
                <a:cs typeface="Arial" pitchFamily="34" charset="0"/>
                <a:hlinkClick r:id="rId3"/>
              </a:rPr>
              <a:t>http://www.rspp.ru/simplepage/474</a:t>
            </a:r>
            <a:endParaRPr lang="ru-RU" sz="1300" dirty="0" smtClean="0">
              <a:cs typeface="Arial" pitchFamily="34" charset="0"/>
            </a:endParaRPr>
          </a:p>
          <a:p>
            <a:pPr>
              <a:buNone/>
            </a:pPr>
            <a:endParaRPr lang="ru-RU" sz="1400" b="1" dirty="0" smtClean="0"/>
          </a:p>
          <a:p>
            <a:pPr>
              <a:defRPr/>
            </a:pPr>
            <a:endParaRPr lang="ru-RU" sz="19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683568" cy="5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Обучение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cs typeface="Arial" pitchFamily="34" charset="0"/>
              </a:rPr>
              <a:t>Обучающий семинар «Планирование, осуществление и оценка научно-обоснованных программ профилактики неинфекционных заболеваний» </a:t>
            </a:r>
          </a:p>
          <a:p>
            <a:pPr lvl="0"/>
            <a:r>
              <a:rPr lang="ru-RU" sz="1400" dirty="0" smtClean="0">
                <a:cs typeface="Arial" pitchFamily="34" charset="0"/>
              </a:rPr>
              <a:t>С 2012 г. цикл включен в программу </a:t>
            </a:r>
          </a:p>
          <a:p>
            <a:pPr lvl="0">
              <a:buNone/>
            </a:pPr>
            <a:r>
              <a:rPr lang="ru-RU" sz="1400" dirty="0" smtClean="0">
                <a:cs typeface="Arial" pitchFamily="34" charset="0"/>
              </a:rPr>
              <a:t>      образовательных мероприятий ГНИЦ ПМ  и носит </a:t>
            </a:r>
          </a:p>
          <a:p>
            <a:pPr lvl="0">
              <a:buNone/>
            </a:pPr>
            <a:r>
              <a:rPr lang="ru-RU" sz="1400" dirty="0" smtClean="0">
                <a:cs typeface="Arial" pitchFamily="34" charset="0"/>
              </a:rPr>
              <a:t>      регулярный характер. Одним из основных учебных </a:t>
            </a:r>
          </a:p>
          <a:p>
            <a:pPr lvl="0">
              <a:buNone/>
            </a:pPr>
            <a:r>
              <a:rPr lang="ru-RU" sz="1400" dirty="0" smtClean="0">
                <a:cs typeface="Arial" pitchFamily="34" charset="0"/>
              </a:rPr>
              <a:t>      модулей является </a:t>
            </a:r>
            <a:r>
              <a:rPr lang="ru-RU" sz="1400" b="1" dirty="0" smtClean="0">
                <a:cs typeface="Arial" pitchFamily="34" charset="0"/>
              </a:rPr>
              <a:t> построение </a:t>
            </a:r>
          </a:p>
          <a:p>
            <a:pPr lvl="0">
              <a:buNone/>
            </a:pPr>
            <a:r>
              <a:rPr lang="ru-RU" sz="1400" b="1" dirty="0" smtClean="0">
                <a:cs typeface="Arial" pitchFamily="34" charset="0"/>
              </a:rPr>
              <a:t>      межведомственного  сотрудничества  </a:t>
            </a:r>
          </a:p>
          <a:p>
            <a:pPr lvl="0">
              <a:buNone/>
            </a:pPr>
            <a:r>
              <a:rPr lang="ru-RU" sz="1400" b="1" dirty="0" smtClean="0">
                <a:cs typeface="Arial" pitchFamily="34" charset="0"/>
              </a:rPr>
              <a:t>      для реализации  программ  профилактики </a:t>
            </a:r>
          </a:p>
          <a:p>
            <a:pPr lvl="0">
              <a:buNone/>
            </a:pPr>
            <a:r>
              <a:rPr lang="ru-RU" sz="1400" b="1" dirty="0" smtClean="0">
                <a:cs typeface="Arial" pitchFamily="34" charset="0"/>
              </a:rPr>
              <a:t>      НИЗ</a:t>
            </a:r>
            <a:r>
              <a:rPr lang="ru-RU" sz="1400" dirty="0" smtClean="0">
                <a:cs typeface="Arial" pitchFamily="34" charset="0"/>
              </a:rPr>
              <a:t>.</a:t>
            </a:r>
          </a:p>
          <a:p>
            <a:pPr lvl="0"/>
            <a:r>
              <a:rPr lang="ru-RU" sz="1400" dirty="0" smtClean="0">
                <a:cs typeface="Arial" pitchFamily="34" charset="0"/>
              </a:rPr>
              <a:t>В эти дни обучающий курс проходит </a:t>
            </a:r>
          </a:p>
          <a:p>
            <a:pPr lvl="0">
              <a:buNone/>
            </a:pPr>
            <a:r>
              <a:rPr lang="ru-RU" sz="1400" dirty="0" smtClean="0">
                <a:cs typeface="Arial" pitchFamily="34" charset="0"/>
              </a:rPr>
              <a:t>      в ГНИЦ ПМ, приглашаем на следующие всех </a:t>
            </a:r>
          </a:p>
          <a:p>
            <a:pPr lvl="0">
              <a:buNone/>
            </a:pPr>
            <a:r>
              <a:rPr lang="ru-RU" sz="1400" dirty="0" smtClean="0">
                <a:cs typeface="Arial" pitchFamily="34" charset="0"/>
              </a:rPr>
              <a:t>      желающих.</a:t>
            </a:r>
          </a:p>
          <a:p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http://www.gnicpm.ru/</a:t>
            </a:r>
            <a:r>
              <a:rPr lang="ru-RU" sz="1600" dirty="0" smtClean="0">
                <a:solidFill>
                  <a:schemeClr val="accent2"/>
                </a:solidFill>
                <a:hlinkClick r:id="rId4"/>
              </a:rPr>
              <a:t>-</a:t>
            </a:r>
            <a:r>
              <a:rPr lang="ru-RU" sz="1600" dirty="0" smtClean="0">
                <a:solidFill>
                  <a:schemeClr val="accent2"/>
                </a:solidFill>
              </a:rPr>
              <a:t> раздел Обучение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827584" cy="6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5315492" y="3630110"/>
          <a:ext cx="3828508" cy="3227890"/>
        </p:xfrm>
        <a:graphic>
          <a:graphicData uri="http://schemas.openxmlformats.org/presentationml/2006/ole">
            <p:oleObj spid="_x0000_s129025" name="Слайд" r:id="rId6" imgW="4570530" imgH="342740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09600" y="2286000"/>
            <a:ext cx="83073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365875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 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7367588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 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8170863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.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40" name="Freeform 8"/>
          <p:cNvSpPr>
            <a:spLocks/>
          </p:cNvSpPr>
          <p:nvPr/>
        </p:nvSpPr>
        <p:spPr bwMode="auto">
          <a:xfrm>
            <a:off x="1262063" y="5303838"/>
            <a:ext cx="7294562" cy="6508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65" y="0"/>
              </a:cxn>
              <a:cxn ang="0">
                <a:pos x="4595" y="0"/>
              </a:cxn>
              <a:cxn ang="0">
                <a:pos x="4529" y="41"/>
              </a:cxn>
              <a:cxn ang="0">
                <a:pos x="0" y="41"/>
              </a:cxn>
            </a:cxnLst>
            <a:rect l="0" t="0" r="r" b="b"/>
            <a:pathLst>
              <a:path w="4595" h="41">
                <a:moveTo>
                  <a:pt x="0" y="41"/>
                </a:moveTo>
                <a:lnTo>
                  <a:pt x="65" y="0"/>
                </a:lnTo>
                <a:lnTo>
                  <a:pt x="4595" y="0"/>
                </a:lnTo>
                <a:lnTo>
                  <a:pt x="4529" y="41"/>
                </a:lnTo>
                <a:lnTo>
                  <a:pt x="0" y="4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365250" y="1974850"/>
            <a:ext cx="71913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417763" y="2652713"/>
            <a:ext cx="1911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609600" y="2286000"/>
            <a:ext cx="83073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685800" y="4114800"/>
            <a:ext cx="80787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6365875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 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87" name="Rectangle 55"/>
          <p:cNvSpPr>
            <a:spLocks noChangeArrowheads="1"/>
          </p:cNvSpPr>
          <p:nvPr/>
        </p:nvSpPr>
        <p:spPr bwMode="auto">
          <a:xfrm>
            <a:off x="7367588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 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8170863" y="4189413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ru-RU" sz="2000" b="0" dirty="0">
                <a:solidFill>
                  <a:srgbClr val="C0C0C0"/>
                </a:solidFill>
                <a:effectLst/>
                <a:latin typeface="Times New Roman" pitchFamily="18" charset="0"/>
              </a:rPr>
              <a:t>.</a:t>
            </a:r>
            <a:endParaRPr lang="ru-RU" sz="2400" b="0" dirty="0">
              <a:effectLst/>
              <a:latin typeface="Times New Roman" pitchFamily="18" charset="0"/>
            </a:endParaRPr>
          </a:p>
        </p:txBody>
      </p:sp>
      <p:sp>
        <p:nvSpPr>
          <p:cNvPr id="95289" name="Freeform 57"/>
          <p:cNvSpPr>
            <a:spLocks/>
          </p:cNvSpPr>
          <p:nvPr/>
        </p:nvSpPr>
        <p:spPr bwMode="auto">
          <a:xfrm>
            <a:off x="1262063" y="5303838"/>
            <a:ext cx="7294562" cy="6508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65" y="0"/>
              </a:cxn>
              <a:cxn ang="0">
                <a:pos x="4595" y="0"/>
              </a:cxn>
              <a:cxn ang="0">
                <a:pos x="4529" y="41"/>
              </a:cxn>
              <a:cxn ang="0">
                <a:pos x="0" y="41"/>
              </a:cxn>
            </a:cxnLst>
            <a:rect l="0" t="0" r="r" b="b"/>
            <a:pathLst>
              <a:path w="4595" h="41">
                <a:moveTo>
                  <a:pt x="0" y="41"/>
                </a:moveTo>
                <a:lnTo>
                  <a:pt x="65" y="0"/>
                </a:lnTo>
                <a:lnTo>
                  <a:pt x="4595" y="0"/>
                </a:lnTo>
                <a:lnTo>
                  <a:pt x="4529" y="41"/>
                </a:lnTo>
                <a:lnTo>
                  <a:pt x="0" y="4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1365250" y="1974850"/>
            <a:ext cx="71913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5291" name="AutoShape 59"/>
          <p:cNvSpPr>
            <a:spLocks noChangeArrowheads="1"/>
          </p:cNvSpPr>
          <p:nvPr/>
        </p:nvSpPr>
        <p:spPr bwMode="auto">
          <a:xfrm>
            <a:off x="5791200" y="2370138"/>
            <a:ext cx="2089150" cy="278923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95292" name="AutoShape 60"/>
          <p:cNvSpPr>
            <a:spLocks noChangeArrowheads="1"/>
          </p:cNvSpPr>
          <p:nvPr/>
        </p:nvSpPr>
        <p:spPr bwMode="auto">
          <a:xfrm flipV="1">
            <a:off x="1365250" y="2370138"/>
            <a:ext cx="2139950" cy="278923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0B"/>
              </a:gs>
              <a:gs pos="100000">
                <a:srgbClr val="CC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B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611560" y="254000"/>
            <a:ext cx="799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 b="1" dirty="0">
                <a:effectLst/>
                <a:latin typeface="+mj-lt"/>
              </a:rPr>
              <a:t>Ведущие причины смерти</a:t>
            </a:r>
            <a:br>
              <a:rPr lang="ru-RU" sz="2800" b="1" dirty="0">
                <a:effectLst/>
                <a:latin typeface="+mj-lt"/>
              </a:rPr>
            </a:br>
            <a:r>
              <a:rPr lang="ru-RU" sz="2800" b="1" dirty="0">
                <a:effectLst/>
                <a:latin typeface="+mj-lt"/>
              </a:rPr>
              <a:t>    в ХХ веке</a:t>
            </a:r>
          </a:p>
        </p:txBody>
      </p:sp>
      <p:sp>
        <p:nvSpPr>
          <p:cNvPr id="95294" name="Text Box 62"/>
          <p:cNvSpPr txBox="1">
            <a:spLocks noChangeArrowheads="1"/>
          </p:cNvSpPr>
          <p:nvPr/>
        </p:nvSpPr>
        <p:spPr bwMode="auto">
          <a:xfrm>
            <a:off x="1039813" y="1644650"/>
            <a:ext cx="719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600" i="1" dirty="0">
                <a:solidFill>
                  <a:srgbClr val="000066"/>
                </a:solidFill>
                <a:effectLst/>
              </a:rPr>
              <a:t> </a:t>
            </a:r>
            <a:r>
              <a:rPr lang="ru-RU" sz="3200" i="1" dirty="0">
                <a:solidFill>
                  <a:srgbClr val="000066"/>
                </a:solidFill>
                <a:effectLst/>
              </a:rPr>
              <a:t>Инфекционные</a:t>
            </a:r>
            <a:r>
              <a:rPr lang="ru-RU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i="1" dirty="0">
                <a:solidFill>
                  <a:srgbClr val="000066"/>
                </a:solidFill>
                <a:effectLst/>
              </a:rPr>
              <a:t>заболевания</a:t>
            </a:r>
            <a:endParaRPr lang="ru-RU" sz="3200" b="0" i="1" dirty="0">
              <a:effectLst/>
              <a:latin typeface="Times New Roman" pitchFamily="18" charset="0"/>
            </a:endParaRPr>
          </a:p>
        </p:txBody>
      </p:sp>
      <p:sp>
        <p:nvSpPr>
          <p:cNvPr id="95295" name="Text Box 63"/>
          <p:cNvSpPr txBox="1">
            <a:spLocks noChangeArrowheads="1"/>
          </p:cNvSpPr>
          <p:nvPr/>
        </p:nvSpPr>
        <p:spPr bwMode="auto">
          <a:xfrm>
            <a:off x="685800" y="5110163"/>
            <a:ext cx="6439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400" dirty="0">
                <a:solidFill>
                  <a:srgbClr val="000066"/>
                </a:solidFill>
                <a:effectLst/>
                <a:latin typeface="Times New Roman" pitchFamily="18" charset="0"/>
              </a:rPr>
              <a:t>    </a:t>
            </a:r>
            <a:r>
              <a:rPr lang="ru-RU" sz="3200" i="1" dirty="0">
                <a:solidFill>
                  <a:srgbClr val="000066"/>
                </a:solidFill>
                <a:effectLst/>
              </a:rPr>
              <a:t>Неинфекционные</a:t>
            </a:r>
            <a:r>
              <a:rPr lang="ru-RU" sz="3200" dirty="0">
                <a:solidFill>
                  <a:srgbClr val="000066"/>
                </a:solidFill>
                <a:effectLst/>
              </a:rPr>
              <a:t> </a:t>
            </a:r>
            <a:r>
              <a:rPr lang="ru-RU" sz="3200" i="1" dirty="0">
                <a:solidFill>
                  <a:srgbClr val="000066"/>
                </a:solidFill>
                <a:effectLst/>
              </a:rPr>
              <a:t>заболевания</a:t>
            </a:r>
            <a:endParaRPr lang="ru-RU" sz="3200" b="0" dirty="0">
              <a:effectLst/>
            </a:endParaRPr>
          </a:p>
        </p:txBody>
      </p:sp>
      <p:sp>
        <p:nvSpPr>
          <p:cNvPr id="95296" name="Text Box 64"/>
          <p:cNvSpPr txBox="1">
            <a:spLocks noChangeArrowheads="1"/>
          </p:cNvSpPr>
          <p:nvPr/>
        </p:nvSpPr>
        <p:spPr bwMode="auto">
          <a:xfrm>
            <a:off x="-531813" y="5757863"/>
            <a:ext cx="41116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ru-RU" sz="3600" dirty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</a:t>
            </a:r>
            <a:r>
              <a:rPr lang="ru-RU" sz="3200" dirty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95297" name="Text Box 65"/>
          <p:cNvSpPr txBox="1">
            <a:spLocks noChangeArrowheads="1"/>
          </p:cNvSpPr>
          <p:nvPr/>
        </p:nvSpPr>
        <p:spPr bwMode="auto">
          <a:xfrm>
            <a:off x="6072188" y="5757863"/>
            <a:ext cx="193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Конец</a:t>
            </a:r>
          </a:p>
        </p:txBody>
      </p:sp>
      <p:sp>
        <p:nvSpPr>
          <p:cNvPr id="95298" name="Text Box 66"/>
          <p:cNvSpPr txBox="1">
            <a:spLocks noChangeArrowheads="1"/>
          </p:cNvSpPr>
          <p:nvPr/>
        </p:nvSpPr>
        <p:spPr bwMode="auto">
          <a:xfrm>
            <a:off x="3971925" y="5751513"/>
            <a:ext cx="2100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600" u="sng" dirty="0">
                <a:solidFill>
                  <a:srgbClr val="F0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ХХ век</a:t>
            </a:r>
            <a:endParaRPr lang="ru-RU" sz="3200" dirty="0">
              <a:solidFill>
                <a:srgbClr val="F0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99" name="Line 67"/>
          <p:cNvSpPr>
            <a:spLocks noChangeShapeType="1"/>
          </p:cNvSpPr>
          <p:nvPr/>
        </p:nvSpPr>
        <p:spPr bwMode="auto">
          <a:xfrm flipH="1">
            <a:off x="3309938" y="6172200"/>
            <a:ext cx="661987" cy="0"/>
          </a:xfrm>
          <a:prstGeom prst="line">
            <a:avLst/>
          </a:prstGeom>
          <a:noFill/>
          <a:ln w="730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5300" name="Line 68"/>
          <p:cNvSpPr>
            <a:spLocks noChangeShapeType="1"/>
          </p:cNvSpPr>
          <p:nvPr/>
        </p:nvSpPr>
        <p:spPr bwMode="auto">
          <a:xfrm>
            <a:off x="5691188" y="6172200"/>
            <a:ext cx="738187" cy="0"/>
          </a:xfrm>
          <a:prstGeom prst="line">
            <a:avLst/>
          </a:prstGeom>
          <a:noFill/>
          <a:ln w="730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8080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ЗВС на практике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altLang="ru-RU" sz="1800" b="1" dirty="0" smtClean="0">
                <a:cs typeface="Times New Roman" pitchFamily="18" charset="0"/>
              </a:rPr>
              <a:t>МЕЖДУНАРОДНЫЙ ОПЫТ: РАМОЧНАЯ</a:t>
            </a:r>
          </a:p>
          <a:p>
            <a:pPr algn="ctr">
              <a:buNone/>
              <a:defRPr/>
            </a:pPr>
            <a:r>
              <a:rPr lang="ru-RU" altLang="ru-RU" sz="1800" b="1" dirty="0" smtClean="0">
                <a:cs typeface="Times New Roman" pitchFamily="18" charset="0"/>
              </a:rPr>
              <a:t>КОНВЕНЦИЯ ПО БОРЬБЕ ПРОТИВ ТАБАКА</a:t>
            </a:r>
          </a:p>
          <a:p>
            <a:pPr algn="ctr">
              <a:buNone/>
              <a:defRPr/>
            </a:pPr>
            <a:endParaRPr lang="ru-RU" altLang="ru-RU" sz="1800" b="1" dirty="0" smtClean="0">
              <a:cs typeface="Times New Roman" pitchFamily="18" charset="0"/>
            </a:endParaRPr>
          </a:p>
          <a:p>
            <a:r>
              <a:rPr lang="ru-RU" sz="1700" dirty="0" smtClean="0">
                <a:cs typeface="Times New Roman" pitchFamily="18" charset="0"/>
              </a:rPr>
              <a:t>Борьба против табака является одним из основных успешных направлений «Принципа учета интересов здоровья во всех стратегиях» на глобальном уровне.</a:t>
            </a:r>
          </a:p>
          <a:p>
            <a:pPr>
              <a:buNone/>
            </a:pPr>
            <a:endParaRPr lang="ru-RU" sz="1700" dirty="0" smtClean="0">
              <a:cs typeface="Times New Roman" pitchFamily="18" charset="0"/>
            </a:endParaRPr>
          </a:p>
          <a:p>
            <a:r>
              <a:rPr lang="ru-RU" sz="1700" dirty="0" smtClean="0">
                <a:cs typeface="Times New Roman" pitchFamily="18" charset="0"/>
              </a:rPr>
              <a:t> РКБТ теперь включает </a:t>
            </a:r>
            <a:r>
              <a:rPr lang="ru-RU" sz="1700" b="1" dirty="0" smtClean="0">
                <a:cs typeface="Times New Roman" pitchFamily="18" charset="0"/>
              </a:rPr>
              <a:t>177 подписавшихся стран</a:t>
            </a:r>
            <a:r>
              <a:rPr lang="ru-RU" sz="1700" dirty="0" smtClean="0">
                <a:cs typeface="Times New Roman" pitchFamily="18" charset="0"/>
              </a:rPr>
              <a:t>, и успешно внедряет более сильные стратегии по борьбе против табака во многих частях мира. Сокращение как спроса, так и предложения являются мерами, которые включены в «набор» вмешательств против табака. </a:t>
            </a:r>
          </a:p>
          <a:p>
            <a:endParaRPr lang="ru-RU" sz="1700" dirty="0" smtClean="0">
              <a:cs typeface="Times New Roman" pitchFamily="18" charset="0"/>
            </a:endParaRPr>
          </a:p>
          <a:p>
            <a:r>
              <a:rPr lang="ru-RU" sz="1700" dirty="0" smtClean="0">
                <a:cs typeface="Times New Roman" pitchFamily="18" charset="0"/>
              </a:rPr>
              <a:t>В дополнение к работе </a:t>
            </a:r>
            <a:r>
              <a:rPr lang="ru-RU" sz="1700" b="1" dirty="0" smtClean="0">
                <a:cs typeface="Times New Roman" pitchFamily="18" charset="0"/>
              </a:rPr>
              <a:t>министерств здравоохранения, другие соответствующие министерства и агентства, такие как министерство финансов, торговли, таможенные службы</a:t>
            </a:r>
            <a:r>
              <a:rPr lang="ru-RU" sz="1700" dirty="0" smtClean="0">
                <a:cs typeface="Times New Roman" pitchFamily="18" charset="0"/>
              </a:rPr>
              <a:t> в каждой подписавшейся стране работают сообща, чтобы соответствовать минимальным стандартам, регулирующим упаковку, продажу, рекламу и налогообложение табачных изделий (ВОЗ, 2013).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755576" cy="6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Снижение распространенности курения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К 2014 г. 11 стран повысили налоги таким образом, что они сейчас составляют более 75% розничной цены пачки сигарет, присоединившись к 22 странам, которые имели подобные высокие налоги в 2008 году.</a:t>
            </a:r>
          </a:p>
          <a:p>
            <a:r>
              <a:rPr lang="ru-RU" sz="1500" u="sng" dirty="0" smtClean="0"/>
              <a:t>Благодаря повышению налогов на сигареты до 75% от розничных цен </a:t>
            </a:r>
            <a:r>
              <a:rPr lang="ru-RU" sz="1500" dirty="0" smtClean="0"/>
              <a:t>- по сравнению с 40% от цены в 2010 г. – </a:t>
            </a:r>
            <a:r>
              <a:rPr lang="ru-RU" sz="1500" b="1" dirty="0" smtClean="0"/>
              <a:t>можно было бы предотвращать около 3,5 миллиона случаев смерти</a:t>
            </a:r>
            <a:r>
              <a:rPr lang="ru-RU" sz="1500" dirty="0" smtClean="0"/>
              <a:t>, вызванных курением сигарет.</a:t>
            </a:r>
          </a:p>
          <a:p>
            <a:pPr>
              <a:buNone/>
            </a:pPr>
            <a:endParaRPr lang="ru-RU" sz="1500" dirty="0" smtClean="0"/>
          </a:p>
          <a:p>
            <a:r>
              <a:rPr lang="ru-RU" sz="1500" dirty="0" smtClean="0"/>
              <a:t>В исследовании </a:t>
            </a:r>
            <a:r>
              <a:rPr lang="en-US" sz="1500" dirty="0" smtClean="0"/>
              <a:t>GATS</a:t>
            </a:r>
            <a:r>
              <a:rPr lang="ru-RU" sz="1500" dirty="0" smtClean="0"/>
              <a:t>, проведенном в 2009 г. (любая частота потребления табачных изделий), курение было выявлено у </a:t>
            </a:r>
            <a:r>
              <a:rPr lang="ru-RU" sz="1500" b="1" dirty="0" smtClean="0"/>
              <a:t>39,1% </a:t>
            </a:r>
            <a:r>
              <a:rPr lang="ru-RU" sz="1500" dirty="0" smtClean="0"/>
              <a:t>опрошенных россиян.</a:t>
            </a:r>
          </a:p>
          <a:p>
            <a:pPr>
              <a:buNone/>
            </a:pPr>
            <a:endParaRPr lang="ru-RU" sz="1500" dirty="0" smtClean="0"/>
          </a:p>
          <a:p>
            <a:r>
              <a:rPr lang="ru-RU" sz="1500" dirty="0" smtClean="0"/>
              <a:t>По данным исследования ЭССЕ-РФ, проходившем в 2012-2014 </a:t>
            </a:r>
            <a:r>
              <a:rPr lang="ru-RU" sz="1500" dirty="0" err="1" smtClean="0"/>
              <a:t>гг</a:t>
            </a:r>
            <a:r>
              <a:rPr lang="ru-RU" sz="1500" dirty="0" smtClean="0"/>
              <a:t> </a:t>
            </a:r>
          </a:p>
          <a:p>
            <a:pPr>
              <a:buNone/>
            </a:pPr>
            <a:r>
              <a:rPr lang="ru-RU" sz="1500" dirty="0" smtClean="0"/>
              <a:t>(у тех, чье курение ассоциировалось с риском развития заболеваний), </a:t>
            </a:r>
          </a:p>
          <a:p>
            <a:pPr>
              <a:buNone/>
            </a:pPr>
            <a:r>
              <a:rPr lang="ru-RU" sz="1500" dirty="0" smtClean="0"/>
              <a:t>распространенность курения в среднем по России составила </a:t>
            </a:r>
            <a:r>
              <a:rPr lang="ru-RU" sz="1500" b="1" dirty="0" smtClean="0"/>
              <a:t>27,7%</a:t>
            </a:r>
            <a:r>
              <a:rPr lang="ru-RU" sz="1500" dirty="0" smtClean="0"/>
              <a:t>.</a:t>
            </a:r>
          </a:p>
          <a:p>
            <a:endParaRPr lang="ru-RU" sz="15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182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страшил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20392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рограмма «Нулевой  терпимости» (</a:t>
            </a:r>
            <a:r>
              <a:rPr lang="ru-RU" sz="2400" b="1" dirty="0" err="1" smtClean="0">
                <a:latin typeface="Trebuchet MS" pitchFamily="34" charset="0"/>
                <a:cs typeface="Times New Roman" pitchFamily="18" charset="0"/>
              </a:rPr>
              <a:t>Vision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rebuchet MS" pitchFamily="34" charset="0"/>
                <a:cs typeface="Times New Roman" pitchFamily="18" charset="0"/>
              </a:rPr>
              <a:t>Zero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)</a:t>
            </a:r>
            <a: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  <a:t>ШВЕЦИЯ: СОКРАЩЕНИЕ КОЛИЧЕСТВА ДТП</a:t>
            </a:r>
            <a:b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rebuchet MS" pitchFamily="34" charset="0"/>
                <a:cs typeface="Times New Roman" pitchFamily="18" charset="0"/>
              </a:rPr>
              <a:t>СО СМЕРТЕЛЬНЫМ ИСХОДОМ</a:t>
            </a:r>
            <a:endParaRPr lang="ru-RU" sz="2400" b="1" dirty="0"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Участники: агентство по безопасности дорожного движения, системы здравоохранения и образования, общественные организации, частный сектор.</a:t>
            </a:r>
          </a:p>
          <a:p>
            <a:r>
              <a:rPr lang="ru-RU" sz="1800" dirty="0" smtClean="0">
                <a:cs typeface="Times New Roman" pitchFamily="18" charset="0"/>
              </a:rPr>
              <a:t>Результат: Сокращение количества смертельных ДТП с 9,1 смертей на 100 000 человек в 1990 году до 2,8 смертей на 100 000 человек в 2010 году, несмотря на значительное увеличение объемов движения (IRTAD, 2012)</a:t>
            </a:r>
          </a:p>
          <a:p>
            <a:endParaRPr lang="ru-RU" dirty="0"/>
          </a:p>
        </p:txBody>
      </p:sp>
      <p:pic>
        <p:nvPicPr>
          <p:cNvPr id="4" name="Picture 6" descr="http://avivas.ru/img/topic/22090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3784692" cy="20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8080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  <a:cs typeface="Times New Roman" panose="02020603050405020304" pitchFamily="18" charset="0"/>
              </a:rPr>
              <a:t>Опыт стран СНГ (Казахстан)</a:t>
            </a:r>
            <a:endParaRPr lang="ru-RU" sz="2800" b="1" dirty="0"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- </a:t>
            </a:r>
            <a:r>
              <a:rPr lang="ru-RU" sz="1600" b="1" i="1" dirty="0" smtClean="0">
                <a:cs typeface="Times New Roman" panose="02020603050405020304" pitchFamily="18" charset="0"/>
              </a:rPr>
              <a:t>Снижение смертности от дорожно-транспортного травматизма к 2015 году до 15; к 2020 году до 12 на 100000 населения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Задачи</a:t>
            </a:r>
            <a:r>
              <a:rPr lang="ru-RU" sz="1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Развитие системы оказания медицинской помощи пострадавшим и ликвидации последствий дорожно-транспортных происшествий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Профилактика дорожно-транспортного травматизма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Повышение правового сознания и предупреждение опасного поведения участников дорожного движения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Повышение эффективности государственного контроля  за обеспечением безопасности дорожного движения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Правовые законы о дорожном движении</a:t>
            </a:r>
          </a:p>
          <a:p>
            <a:endParaRPr lang="ru-RU" sz="16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результате принятых мер </a:t>
            </a:r>
            <a:r>
              <a:rPr lang="ru-RU" sz="1600" b="1" i="1" dirty="0" smtClean="0">
                <a:cs typeface="Times New Roman" panose="02020603050405020304" pitchFamily="18" charset="0"/>
              </a:rPr>
              <a:t>- уровень зарегистрированных ДТП в 2014 году в сравнении с аналогичным периодом 2013 года снизился на -14%. По сравнению с 2013 годом число погибших в них граждан уменьшилось на 15 %.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182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76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Опыт применения принцип</a:t>
            </a:r>
            <a:r>
              <a:rPr lang="en-US" sz="2800" b="1" dirty="0" smtClean="0"/>
              <a:t>a</a:t>
            </a:r>
            <a:r>
              <a:rPr lang="ru-RU" sz="2800" b="1" dirty="0" smtClean="0"/>
              <a:t> «Учета интересов здоровья во всех стратегиях» в странах СНГ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300" b="1" dirty="0" smtClean="0"/>
              <a:t>Круглый стол «Роль межведомственного сотрудничества в профилактике неинфекционных заболеваний и укреплении здоровья населения на </a:t>
            </a:r>
            <a:r>
              <a:rPr lang="ru-RU" sz="1300" b="1" dirty="0" err="1" smtClean="0"/>
              <a:t>страновом</a:t>
            </a:r>
            <a:r>
              <a:rPr lang="ru-RU" sz="1300" b="1" dirty="0" smtClean="0"/>
              <a:t>, региональном и муниципальном уровне»</a:t>
            </a:r>
            <a:r>
              <a:rPr lang="ru-RU" sz="1300" dirty="0" smtClean="0"/>
              <a:t> - 27 мая 2015 года на базе ФГБУ «ГНИЦ ПМ» Минздрава России, организованный Сотрудничающим центр</a:t>
            </a:r>
            <a:r>
              <a:rPr lang="en-US" sz="1300" dirty="0" smtClean="0"/>
              <a:t>o</a:t>
            </a:r>
            <a:r>
              <a:rPr lang="ru-RU" sz="1300" dirty="0" smtClean="0"/>
              <a:t>м ВОЗ «Разработка и осуществление политики и программ профилактики неинфекционных заболеваний» </a:t>
            </a:r>
          </a:p>
          <a:p>
            <a:pPr>
              <a:buNone/>
            </a:pPr>
            <a:r>
              <a:rPr lang="ru-RU" sz="1300" dirty="0" smtClean="0"/>
              <a:t>Министерства здравоохранения Российской Федерации, ВОЗ и восьми стран СНГ: </a:t>
            </a:r>
            <a:r>
              <a:rPr lang="ru-RU" sz="1300" b="1" dirty="0" smtClean="0"/>
              <a:t>Армении, Молдовы, Таджикистан</a:t>
            </a:r>
            <a:r>
              <a:rPr lang="en-US" sz="1300" b="1" dirty="0" smtClean="0"/>
              <a:t>a</a:t>
            </a:r>
            <a:r>
              <a:rPr lang="ru-RU" sz="1300" b="1" dirty="0" smtClean="0"/>
              <a:t>, Беларуси, Казахстан</a:t>
            </a:r>
            <a:r>
              <a:rPr lang="en-US" sz="1300" b="1" dirty="0" smtClean="0"/>
              <a:t>a</a:t>
            </a:r>
            <a:r>
              <a:rPr lang="ru-RU" sz="1300" b="1" dirty="0" smtClean="0"/>
              <a:t>, Азербайджан</a:t>
            </a:r>
            <a:r>
              <a:rPr lang="en-US" sz="1300" b="1" dirty="0" smtClean="0"/>
              <a:t>a</a:t>
            </a:r>
            <a:r>
              <a:rPr lang="ru-RU" sz="1300" b="1" dirty="0" smtClean="0"/>
              <a:t>, </a:t>
            </a:r>
            <a:r>
              <a:rPr lang="ru-RU" sz="1300" b="1" dirty="0" err="1" smtClean="0"/>
              <a:t>Кыргызской</a:t>
            </a:r>
            <a:r>
              <a:rPr lang="ru-RU" sz="1300" b="1" dirty="0" smtClean="0"/>
              <a:t> Республики, Российской Федерации</a:t>
            </a:r>
            <a:r>
              <a:rPr lang="ru-RU" sz="1300" dirty="0" smtClean="0"/>
              <a:t>,  а также представители научного и профессионального сообщества. </a:t>
            </a:r>
          </a:p>
          <a:p>
            <a:pPr lvl="0">
              <a:buNone/>
            </a:pPr>
            <a:r>
              <a:rPr lang="ru-RU" sz="1300" b="1" dirty="0" smtClean="0"/>
              <a:t>Выводы: </a:t>
            </a:r>
            <a:r>
              <a:rPr lang="ru-RU" sz="1300" i="1" dirty="0" smtClean="0"/>
              <a:t>Необходим</a:t>
            </a:r>
            <a:r>
              <a:rPr lang="en-US" sz="1300" i="1" dirty="0" smtClean="0"/>
              <a:t>a</a:t>
            </a:r>
            <a:r>
              <a:rPr lang="ru-RU" sz="1300" i="1" dirty="0" smtClean="0"/>
              <a:t> координация обмен</a:t>
            </a:r>
            <a:r>
              <a:rPr lang="en-US" sz="1300" i="1" dirty="0" smtClean="0"/>
              <a:t>a</a:t>
            </a:r>
            <a:r>
              <a:rPr lang="ru-RU" sz="1300" i="1" dirty="0" smtClean="0"/>
              <a:t> лучшим опытом</a:t>
            </a:r>
            <a:r>
              <a:rPr lang="ru-RU" sz="1300" dirty="0" smtClean="0"/>
              <a:t>, которая может осуществляться   при участии Европейского регионального бюро ВОЗ и недавно образованного Географически удаленного офиса ВОЗ по НИЗ в Москве, </a:t>
            </a:r>
          </a:p>
          <a:p>
            <a:pPr lvl="0">
              <a:buNone/>
            </a:pPr>
            <a:r>
              <a:rPr lang="ru-RU" sz="1300" dirty="0" smtClean="0"/>
              <a:t>      с привлечением соответствующих сотрудничающих</a:t>
            </a:r>
          </a:p>
          <a:p>
            <a:pPr lvl="0">
              <a:buNone/>
            </a:pPr>
            <a:r>
              <a:rPr lang="ru-RU" sz="1300" dirty="0" smtClean="0"/>
              <a:t>      с ВОЗ центров, в т.ч. ГНИЦ ПМ; </a:t>
            </a:r>
            <a:r>
              <a:rPr lang="ru-RU" sz="1300" i="1" dirty="0" smtClean="0"/>
              <a:t>отмечена </a:t>
            </a:r>
          </a:p>
          <a:p>
            <a:pPr lvl="0">
              <a:buNone/>
            </a:pPr>
            <a:r>
              <a:rPr lang="ru-RU" sz="1300" i="1" dirty="0" smtClean="0"/>
              <a:t>       необходимость создания единой методики</a:t>
            </a:r>
          </a:p>
          <a:p>
            <a:pPr>
              <a:buNone/>
            </a:pPr>
            <a:r>
              <a:rPr lang="ru-RU" sz="1300" i="1" dirty="0" smtClean="0"/>
              <a:t>       оценки проводимых профилактических программ </a:t>
            </a:r>
            <a:r>
              <a:rPr lang="ru-RU" sz="1300" dirty="0" smtClean="0"/>
              <a:t>с </a:t>
            </a:r>
          </a:p>
          <a:p>
            <a:pPr>
              <a:buNone/>
            </a:pPr>
            <a:r>
              <a:rPr lang="ru-RU" sz="1300" dirty="0" smtClean="0"/>
              <a:t>       предшествующей  разработкой  количественных и</a:t>
            </a:r>
          </a:p>
          <a:p>
            <a:pPr>
              <a:buNone/>
            </a:pPr>
            <a:r>
              <a:rPr lang="ru-RU" sz="1300" dirty="0" smtClean="0"/>
              <a:t>       качественных показателей, и широкого </a:t>
            </a:r>
          </a:p>
          <a:p>
            <a:pPr>
              <a:buNone/>
            </a:pPr>
            <a:r>
              <a:rPr lang="ru-RU" sz="1300" dirty="0" smtClean="0"/>
              <a:t>       распространения лучших практик. </a:t>
            </a:r>
          </a:p>
          <a:p>
            <a:endParaRPr lang="ru-RU" sz="1300" dirty="0"/>
          </a:p>
        </p:txBody>
      </p:sp>
      <p:pic>
        <p:nvPicPr>
          <p:cNvPr id="4" name="Picture 2" descr="C:\Users\VZinovieva\Desktop\Круглый стол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649754"/>
            <a:ext cx="3312368" cy="220824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5"/>
            <a:ext cx="7182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312368" cy="22768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627784" cy="2200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943670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276872"/>
            <a:ext cx="2843808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92896"/>
            <a:ext cx="2915816" cy="213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2771800" cy="1994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437112"/>
            <a:ext cx="2771800" cy="2091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700808"/>
            <a:ext cx="34385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780928"/>
            <a:ext cx="2843361" cy="2163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676449"/>
            <a:ext cx="2952328" cy="2181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/>
              <a:t>Межсекторальное</a:t>
            </a:r>
            <a:r>
              <a:rPr lang="ru-RU" sz="2800" b="1" dirty="0" smtClean="0"/>
              <a:t> сотрудничество – центральная тема 65 сессии Регионального комитета ЕРБ ВОЗ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25112"/>
          </a:xfrm>
        </p:spPr>
        <p:txBody>
          <a:bodyPr>
            <a:noAutofit/>
          </a:bodyPr>
          <a:lstStyle/>
          <a:p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Все большую важность приобретают действия местных органов власти. </a:t>
            </a:r>
          </a:p>
          <a:p>
            <a:pPr>
              <a:buNone/>
            </a:pPr>
            <a:r>
              <a:rPr lang="ru-RU" sz="1200" dirty="0" smtClean="0"/>
              <a:t>В этой связи примером значительных успехов, достигнутых в области осуществления </a:t>
            </a:r>
            <a:r>
              <a:rPr lang="ru-RU" sz="1200" dirty="0" err="1" smtClean="0"/>
              <a:t>межсекторального</a:t>
            </a:r>
            <a:r>
              <a:rPr lang="ru-RU" sz="1200" dirty="0" smtClean="0"/>
              <a:t> взаимодействия и принципа участия всех органов местного самоуправления в принятии мер в интересах здоровья может служить работа Европейской сети ВОЗ </a:t>
            </a:r>
            <a:r>
              <a:rPr lang="ru-RU" sz="1200" b="1" dirty="0" smtClean="0"/>
              <a:t>"Здоровые города"</a:t>
            </a:r>
            <a:r>
              <a:rPr lang="ru-RU" sz="1200" dirty="0" smtClean="0"/>
              <a:t>, сети “Регионы – за здоровье”, в т.ч. и в России.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Местные органы власти</a:t>
            </a:r>
            <a:r>
              <a:rPr lang="ru-RU" sz="1200" dirty="0" smtClean="0"/>
              <a:t> обладают уникальными возможностями для партнерского сотрудничества с частным и некоммерческим секторами, гражданским обществом и общественными организациями,</a:t>
            </a:r>
          </a:p>
          <a:p>
            <a:r>
              <a:rPr lang="ru-RU" sz="1200" dirty="0" smtClean="0"/>
              <a:t>обладают способностью мобилизовать местные ресурсы и использовать их для создания большего числа возможностей для малоимущих и уязвимых категорий населения,</a:t>
            </a:r>
          </a:p>
          <a:p>
            <a:r>
              <a:rPr lang="ru-RU" sz="1200" dirty="0" smtClean="0"/>
              <a:t>выступают в роли попечителя, посредника, катализатора, сторонника и защитника права всех граждан на достижение наивысшего уровня здоровья. </a:t>
            </a:r>
          </a:p>
          <a:p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Европейская сеть ВОЗ "Здоровые города" и сетевое объединение европейских национальных сетей "Здоровые города», </a:t>
            </a:r>
            <a:r>
              <a:rPr lang="ru-RU" sz="1200" b="1" dirty="0" smtClean="0">
                <a:solidFill>
                  <a:srgbClr val="0070C0"/>
                </a:solidFill>
              </a:rPr>
              <a:t>Российская Ассоциация «Здоровые города, районы и поселки»,</a:t>
            </a:r>
          </a:p>
          <a:p>
            <a:pPr>
              <a:buNone/>
            </a:pPr>
            <a:r>
              <a:rPr lang="ru-RU" sz="1200" b="1" dirty="0" smtClean="0"/>
              <a:t>на протяжении последних лет накопили обширный опыт работы в области реализации на местном уровне </a:t>
            </a:r>
            <a:r>
              <a:rPr lang="ru-RU" sz="1200" b="1" dirty="0" err="1" smtClean="0"/>
              <a:t>межсекторальных</a:t>
            </a:r>
            <a:r>
              <a:rPr lang="ru-RU" sz="1200" b="1" dirty="0" smtClean="0"/>
              <a:t> и общегосударственных подходов в интересах здоровья и благополучия.  Этот опыт может и должен быть транслирован в другие территории РФ.</a:t>
            </a:r>
          </a:p>
          <a:p>
            <a:endParaRPr lang="ru-RU" sz="1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55576" cy="6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Организационный опыт и применение эффективных инновационных подходов способствуют динамичному росту программы </a:t>
            </a:r>
            <a:r>
              <a:rPr lang="ru-RU" sz="1800" b="1" dirty="0" smtClean="0">
                <a:solidFill>
                  <a:srgbClr val="0070C0"/>
                </a:solidFill>
              </a:rPr>
              <a:t>«Здоровые города, районы и поселки» </a:t>
            </a:r>
            <a:r>
              <a:rPr lang="ru-RU" sz="1800" dirty="0" smtClean="0"/>
              <a:t>и качественному развитию проектов, направленных на улучшение состояния здоровья населения в городах и других муниципальных структурах страны.  </a:t>
            </a:r>
          </a:p>
          <a:p>
            <a:pPr>
              <a:buNone/>
            </a:pPr>
            <a:r>
              <a:rPr lang="ru-RU" sz="1800" b="1" dirty="0" smtClean="0"/>
              <a:t>Государственный научно- исследовательский центр профилактической медицины </a:t>
            </a:r>
            <a:r>
              <a:rPr lang="ru-RU" sz="1800" dirty="0" smtClean="0"/>
              <a:t>Минздрава России готов содействовать развитию инициатив, направленных  на  формирование условий для ведения здорового образа жизни, а также оказывать   научно- методическую поддержку в обобщении и анализе значительного опыта, накопленного Ассоциацией.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55576" cy="6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Благодарю за внимание!</a:t>
            </a:r>
          </a:p>
          <a:p>
            <a:pPr>
              <a:buNone/>
            </a:pPr>
            <a:endParaRPr lang="ru-RU" sz="4400" u="sng" dirty="0" smtClean="0">
              <a:hlinkClick r:id="rId2"/>
            </a:endParaRPr>
          </a:p>
          <a:p>
            <a:pPr>
              <a:buNone/>
            </a:pPr>
            <a:endParaRPr lang="ru-RU" sz="4400" u="sng" dirty="0" smtClean="0">
              <a:hlinkClick r:id="rId2"/>
            </a:endParaRPr>
          </a:p>
          <a:p>
            <a:pPr>
              <a:buNone/>
            </a:pPr>
            <a:endParaRPr lang="ru-RU" sz="4400" u="sng" dirty="0" smtClean="0">
              <a:hlinkClick r:id="rId2"/>
            </a:endParaRPr>
          </a:p>
          <a:p>
            <a:pPr>
              <a:buNone/>
            </a:pPr>
            <a:endParaRPr lang="ru-RU" sz="4400" u="sng" dirty="0" smtClean="0">
              <a:hlinkClick r:id="rId2"/>
            </a:endParaRPr>
          </a:p>
          <a:p>
            <a:pPr algn="ctr">
              <a:buNone/>
            </a:pPr>
            <a:r>
              <a:rPr lang="ru-RU" sz="1600" u="sng" dirty="0" err="1" smtClean="0">
                <a:hlinkClick r:id="rId2"/>
              </a:rPr>
              <a:t>VZinovieva@gnicpm.ru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36544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Смертность от НИЗ населения в РФ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</p:txBody>
      </p:sp>
      <p:graphicFrame>
        <p:nvGraphicFramePr>
          <p:cNvPr id="6" name="Диаграмма 7"/>
          <p:cNvGraphicFramePr>
            <a:graphicFrameLocks/>
          </p:cNvGraphicFramePr>
          <p:nvPr/>
        </p:nvGraphicFramePr>
        <p:xfrm>
          <a:off x="899592" y="2060848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8"/>
          <p:cNvGraphicFramePr>
            <a:graphicFrameLocks/>
          </p:cNvGraphicFramePr>
          <p:nvPr/>
        </p:nvGraphicFramePr>
        <p:xfrm>
          <a:off x="5292080" y="2204864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1680" y="5373216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8080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5963" y="6308725"/>
            <a:ext cx="2486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b="1" i="1" dirty="0"/>
              <a:t>WHO, </a:t>
            </a:r>
            <a:r>
              <a:rPr lang="pl-PL" altLang="ru-RU" sz="1400" b="1" i="1" dirty="0"/>
              <a:t>(HFA-MDB, </a:t>
            </a:r>
            <a:r>
              <a:rPr lang="ru-RU" altLang="ru-RU" sz="1400" b="1" i="1" dirty="0"/>
              <a:t>2012</a:t>
            </a:r>
            <a:r>
              <a:rPr lang="pl-PL" altLang="ru-RU" b="1" i="1" dirty="0"/>
              <a:t>)</a:t>
            </a:r>
            <a:endParaRPr lang="ru-RU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Смертность от НИЗ  и инфекционных заболеваний (СЗФО, СПб, Москва)</a:t>
            </a:r>
            <a:endParaRPr lang="ru-RU" sz="2800" dirty="0"/>
          </a:p>
        </p:txBody>
      </p:sp>
      <p:graphicFrame>
        <p:nvGraphicFramePr>
          <p:cNvPr id="4" name="Диаграмма 7"/>
          <p:cNvGraphicFramePr>
            <a:graphicFrameLocks noGrp="1"/>
          </p:cNvGraphicFramePr>
          <p:nvPr>
            <p:ph idx="1"/>
          </p:nvPr>
        </p:nvGraphicFramePr>
        <p:xfrm>
          <a:off x="467544" y="4293096"/>
          <a:ext cx="2530624" cy="228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5292080" y="2132856"/>
          <a:ext cx="3024336" cy="237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7"/>
          <p:cNvGraphicFramePr>
            <a:graphicFrameLocks/>
          </p:cNvGraphicFramePr>
          <p:nvPr/>
        </p:nvGraphicFramePr>
        <p:xfrm>
          <a:off x="251520" y="1916832"/>
          <a:ext cx="3312368" cy="261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7"/>
          <p:cNvGraphicFramePr>
            <a:graphicFrameLocks/>
          </p:cNvGraphicFramePr>
          <p:nvPr/>
        </p:nvGraphicFramePr>
        <p:xfrm>
          <a:off x="2267744" y="4221088"/>
          <a:ext cx="3714824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4664"/>
            <a:ext cx="8080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931150" cy="4868862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ru-RU" b="1" dirty="0" smtClean="0"/>
          </a:p>
          <a:p>
            <a:pPr algn="r">
              <a:defRPr/>
            </a:pPr>
            <a:endParaRPr lang="ru-RU" b="1" dirty="0" smtClean="0"/>
          </a:p>
          <a:p>
            <a:pPr algn="r">
              <a:defRPr/>
            </a:pPr>
            <a:endParaRPr lang="ru-RU" b="1" dirty="0" smtClean="0"/>
          </a:p>
          <a:p>
            <a:pPr algn="r"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 algn="r">
              <a:defRPr/>
            </a:pPr>
            <a:r>
              <a:rPr lang="ru-RU" sz="1600" b="1" dirty="0" smtClean="0"/>
              <a:t>                                                          </a:t>
            </a:r>
            <a:r>
              <a:rPr lang="ru-RU" sz="1200" b="1" dirty="0" smtClean="0"/>
              <a:t>ВСЕМИРНЫЙ БАНК, 2005</a:t>
            </a:r>
            <a:endParaRPr lang="ru-RU" sz="1200" b="1" dirty="0"/>
          </a:p>
        </p:txBody>
      </p:sp>
      <p:pic>
        <p:nvPicPr>
          <p:cNvPr id="4099" name="Picture 2" descr="C:\Users\Sergey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7720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196975"/>
          <a:ext cx="9144000" cy="547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50"/>
                <a:gridCol w="4139950"/>
              </a:tblGrid>
              <a:tr h="477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Факторы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Вклад (%)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Calibri"/>
                          <a:cs typeface="Times New Roman" pitchFamily="18" charset="0"/>
                        </a:rPr>
                        <a:t>Гиперхолестеринемия</a:t>
                      </a:r>
                      <a:endParaRPr lang="ru-RU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Курение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Артериальная гипертония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Мало овощей и фруктов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Высокий ИМТ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Алкоголь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Низкая ФА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Загрязнение воздуха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 pitchFamily="18" charset="0"/>
                        </a:rPr>
                        <a:t>Препараты свинца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7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Наркотики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188640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Trebuchet MS" pitchFamily="34" charset="0"/>
                <a:cs typeface="Times New Roman" pitchFamily="18" charset="0"/>
              </a:rPr>
              <a:t>Значимость и вклад факторов риска в общей смертности населения России</a:t>
            </a:r>
            <a:endParaRPr lang="ru-RU" sz="2800" b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2240" y="6381328"/>
            <a:ext cx="2420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i="1" dirty="0" smtClean="0"/>
              <a:t>Всемирный банк</a:t>
            </a:r>
            <a:r>
              <a:rPr lang="pl-PL" altLang="ru-RU" sz="1400" b="1" i="1" dirty="0" smtClean="0"/>
              <a:t>, </a:t>
            </a:r>
            <a:r>
              <a:rPr lang="ru-RU" altLang="ru-RU" sz="1400" b="1" i="1" dirty="0" smtClean="0"/>
              <a:t>2005</a:t>
            </a:r>
            <a:endParaRPr lang="ru-RU" alt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ОБЩНОСТЬ </a:t>
            </a:r>
            <a:r>
              <a:rPr lang="ru-RU" sz="2800" b="1" dirty="0"/>
              <a:t>ФАКТОРОВ РИСКА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482600" y="1341438"/>
          <a:ext cx="8661400" cy="5516562"/>
        </p:xfrm>
        <a:graphic>
          <a:graphicData uri="http://schemas.openxmlformats.org/presentationml/2006/ole">
            <p:oleObj spid="_x0000_s87042" name="Документ" r:id="rId4" imgW="8673480" imgH="5524560" progId="Word.Document.8">
              <p:embed/>
            </p:oleObj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827584" cy="6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детерминанты здоровья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Индивидуальные</a:t>
            </a:r>
            <a:r>
              <a:rPr lang="ru-RU" sz="2100" dirty="0">
                <a:cs typeface="Times New Roman" pitchFamily="18" charset="0"/>
              </a:rPr>
              <a:t> </a:t>
            </a:r>
            <a:r>
              <a:rPr lang="en-US" sz="2100" dirty="0">
                <a:cs typeface="Times New Roman" pitchFamily="18" charset="0"/>
              </a:rPr>
              <a:t>– </a:t>
            </a:r>
            <a:r>
              <a:rPr lang="ru-RU" sz="2100" dirty="0">
                <a:cs typeface="Times New Roman" pitchFamily="18" charset="0"/>
              </a:rPr>
              <a:t>знания</a:t>
            </a:r>
            <a:r>
              <a:rPr lang="en-US" sz="2100" dirty="0">
                <a:cs typeface="Times New Roman" pitchFamily="18" charset="0"/>
              </a:rPr>
              <a:t>, </a:t>
            </a:r>
            <a:r>
              <a:rPr lang="ru-RU" sz="2100" dirty="0">
                <a:cs typeface="Times New Roman" pitchFamily="18" charset="0"/>
              </a:rPr>
              <a:t>образование, мотивация</a:t>
            </a:r>
            <a:r>
              <a:rPr lang="en-US" sz="2100" dirty="0">
                <a:cs typeface="Times New Roman" pitchFamily="18" charset="0"/>
              </a:rPr>
              <a:t>, </a:t>
            </a:r>
            <a:r>
              <a:rPr lang="ru-RU" sz="2100" dirty="0">
                <a:cs typeface="Times New Roman" pitchFamily="18" charset="0"/>
              </a:rPr>
              <a:t>образ жизни, наследственность и др.;</a:t>
            </a:r>
            <a:endParaRPr lang="en-US" sz="2100" dirty="0">
              <a:cs typeface="Times New Roman" pitchFamily="18" charset="0"/>
            </a:endParaRPr>
          </a:p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Социальные</a:t>
            </a:r>
            <a:r>
              <a:rPr lang="en-US" sz="2100" dirty="0">
                <a:cs typeface="Times New Roman" pitchFamily="18" charset="0"/>
              </a:rPr>
              <a:t> – </a:t>
            </a:r>
            <a:r>
              <a:rPr lang="ru-RU" sz="2100" dirty="0">
                <a:cs typeface="Times New Roman" pitchFamily="18" charset="0"/>
              </a:rPr>
              <a:t>семья</a:t>
            </a:r>
            <a:r>
              <a:rPr lang="en-US" sz="2100" dirty="0">
                <a:cs typeface="Times New Roman" pitchFamily="18" charset="0"/>
              </a:rPr>
              <a:t>, </a:t>
            </a:r>
            <a:r>
              <a:rPr lang="ru-RU" sz="2100" dirty="0">
                <a:cs typeface="Times New Roman" pitchFamily="18" charset="0"/>
              </a:rPr>
              <a:t>друзья</a:t>
            </a:r>
            <a:r>
              <a:rPr lang="en-US" sz="2100" dirty="0">
                <a:cs typeface="Times New Roman" pitchFamily="18" charset="0"/>
              </a:rPr>
              <a:t> (</a:t>
            </a:r>
            <a:r>
              <a:rPr lang="ru-RU" sz="2100" dirty="0">
                <a:cs typeface="Times New Roman" pitchFamily="18" charset="0"/>
              </a:rPr>
              <a:t>социальная поддержка и социальная среда</a:t>
            </a:r>
            <a:r>
              <a:rPr lang="en-US" sz="2100" dirty="0">
                <a:cs typeface="Times New Roman" pitchFamily="18" charset="0"/>
              </a:rPr>
              <a:t>)</a:t>
            </a:r>
            <a:r>
              <a:rPr lang="ru-RU" sz="2100" dirty="0">
                <a:cs typeface="Times New Roman" pitchFamily="18" charset="0"/>
              </a:rPr>
              <a:t>;</a:t>
            </a:r>
            <a:endParaRPr lang="en-US" sz="2100" dirty="0">
              <a:cs typeface="Times New Roman" pitchFamily="18" charset="0"/>
            </a:endParaRPr>
          </a:p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Государственные</a:t>
            </a:r>
            <a:r>
              <a:rPr lang="ru-RU" sz="2100" dirty="0">
                <a:cs typeface="Times New Roman" pitchFamily="18" charset="0"/>
              </a:rPr>
              <a:t>, (законодательство, социально-экономические условия);</a:t>
            </a:r>
          </a:p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Окружающая среда</a:t>
            </a:r>
            <a:r>
              <a:rPr lang="ru-RU" sz="2100" dirty="0">
                <a:cs typeface="Times New Roman" pitchFamily="18" charset="0"/>
              </a:rPr>
              <a:t>:</a:t>
            </a:r>
            <a:r>
              <a:rPr lang="en-US" sz="2100" dirty="0">
                <a:cs typeface="Times New Roman" pitchFamily="18" charset="0"/>
              </a:rPr>
              <a:t> </a:t>
            </a:r>
            <a:endParaRPr lang="ru-RU" sz="2100" dirty="0">
              <a:cs typeface="Times New Roman" pitchFamily="18" charset="0"/>
            </a:endParaRPr>
          </a:p>
          <a:p>
            <a:pPr lvl="1">
              <a:defRPr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доступность инфраструктур и ресурсов;</a:t>
            </a:r>
          </a:p>
          <a:p>
            <a:pPr lvl="1">
              <a:defRPr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урбанизация;</a:t>
            </a:r>
          </a:p>
          <a:p>
            <a:pPr lvl="1">
              <a:defRPr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экология</a:t>
            </a:r>
          </a:p>
          <a:p>
            <a:pPr lvl="1">
              <a:defRPr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глобализация экономики.</a:t>
            </a:r>
          </a:p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Уровень оказания медицинской помощи (система здравоохранения)</a:t>
            </a:r>
          </a:p>
          <a:p>
            <a:pPr>
              <a:defRPr/>
            </a:pPr>
            <a:r>
              <a:rPr lang="ru-RU" sz="2100" b="1" dirty="0">
                <a:cs typeface="Times New Roman" pitchFamily="18" charset="0"/>
              </a:rPr>
              <a:t>Другие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080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Интегрированный подход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None/>
              <a:defRPr/>
            </a:pPr>
            <a:endParaRPr lang="ru-RU" sz="1900" b="1" dirty="0" smtClean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  <a:buNone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Включает основные компоненты: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ru-RU" sz="1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i="1" dirty="0" smtClean="0"/>
              <a:t>Факторы риска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Курение, нерациональное питание, низкая физическая активность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Подходы профилактики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Акцент на диссеминации профилактики в стране : внимание на ресурсы, разработку политики, политическую  поддержку, соответствующее  партнерство  и  структуры управления.</a:t>
            </a: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Интегрированная  программа профилактики    НИЗ  может     быть   реализована   только   через </a:t>
            </a:r>
            <a:r>
              <a:rPr lang="ru-RU" sz="1600" b="1" dirty="0" smtClean="0">
                <a:solidFill>
                  <a:srgbClr val="002060"/>
                </a:solidFill>
              </a:rPr>
              <a:t>межсекторальное</a:t>
            </a:r>
            <a:r>
              <a:rPr lang="ru-RU" sz="1600" dirty="0" smtClean="0">
                <a:solidFill>
                  <a:srgbClr val="002060"/>
                </a:solidFill>
              </a:rPr>
              <a:t>  действие.</a:t>
            </a:r>
          </a:p>
          <a:p>
            <a:pPr algn="just">
              <a:buNone/>
            </a:pPr>
            <a:r>
              <a:rPr lang="ru-RU" sz="2000" i="1" dirty="0" smtClean="0"/>
              <a:t>Оценка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lvl="2">
              <a:lnSpc>
                <a:spcPct val="90000"/>
              </a:lnSpc>
              <a:buNone/>
              <a:defRPr/>
            </a:pPr>
            <a:endParaRPr lang="ru-RU" sz="2000" dirty="0"/>
          </a:p>
          <a:p>
            <a:pPr lvl="2" algn="r">
              <a:lnSpc>
                <a:spcPct val="90000"/>
              </a:lnSpc>
              <a:buNone/>
              <a:defRPr/>
            </a:pPr>
            <a:endParaRPr lang="ru-RU" sz="1200" b="1" i="1" dirty="0" smtClean="0"/>
          </a:p>
          <a:p>
            <a:pPr lvl="2" algn="r">
              <a:lnSpc>
                <a:spcPct val="90000"/>
              </a:lnSpc>
              <a:buNone/>
              <a:defRPr/>
            </a:pPr>
            <a:endParaRPr lang="ru-RU" sz="1200" b="1" i="1" dirty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648072" cy="5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Межсекторальные действия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«…эффективная профилактика неинфекционных заболеваний и борьба с ними требуют руководства и </a:t>
            </a:r>
            <a:r>
              <a:rPr lang="ru-RU" sz="1800" b="1" i="1" dirty="0" smtClean="0">
                <a:solidFill>
                  <a:srgbClr val="0070C0"/>
                </a:solidFill>
                <a:cs typeface="Times New Roman" pitchFamily="18" charset="0"/>
              </a:rPr>
              <a:t>многосекторальных подходов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 уровне правительств, включая общеправительственный подход к таким секторам, как здравоохранение, сельское хозяйство, связь, образование, занятость населения, энергетика, окружающая среда, финансы, промышленность и торговля, труд, спорт, транспорт, городское планирование и социально-экономическое развитие». </a:t>
            </a:r>
          </a:p>
          <a:p>
            <a:pPr>
              <a:buNone/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ГЛОБАЛЬНЫЙ ПЛАН ДЕЙСТВИЙ ПО ПРОФИЛАКТИКЕ И КОНТРОЛЮ</a:t>
            </a:r>
          </a:p>
          <a:p>
            <a:pPr algn="r"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 НЕИНФЕКЦИОННЫХ ЗАБОЛЕВАНИЙ НА 2013-2020 ГГ.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4664"/>
            <a:ext cx="7182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20819</TotalTime>
  <Words>3812</Words>
  <Application>Microsoft Office PowerPoint</Application>
  <PresentationFormat>Экран (4:3)</PresentationFormat>
  <Paragraphs>381</Paragraphs>
  <Slides>28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Городская</vt:lpstr>
      <vt:lpstr>Документ</vt:lpstr>
      <vt:lpstr>Слайд</vt:lpstr>
      <vt:lpstr>Межведомственное сотрудничество и принципы Здоровья по всех стратегиях</vt:lpstr>
      <vt:lpstr>Слайд 2</vt:lpstr>
      <vt:lpstr>Смертность от НИЗ населения в РФ</vt:lpstr>
      <vt:lpstr>Смертность от НИЗ  и инфекционных заболеваний (СЗФО, СПб, Москва)</vt:lpstr>
      <vt:lpstr>Слайд 5</vt:lpstr>
      <vt:lpstr>ОБЩНОСТЬ ФАКТОРОВ РИСКА</vt:lpstr>
      <vt:lpstr>Основные детерминанты здоровья</vt:lpstr>
      <vt:lpstr>Интегрированный подход</vt:lpstr>
      <vt:lpstr>Межсекторальные действия </vt:lpstr>
      <vt:lpstr>Примеры интегрированной программы профилактики НИЗ</vt:lpstr>
      <vt:lpstr>Основные международные документы по межведомственному взаимодействию </vt:lpstr>
      <vt:lpstr>Здоровье во всех стратегиях</vt:lpstr>
      <vt:lpstr>Примеры реализации принципа «Учет здоровья во всех стратегиях» в РФ</vt:lpstr>
      <vt:lpstr>Примеры реализации принципа «Учет здоровья во всех стратегиях» в РФ</vt:lpstr>
      <vt:lpstr>Примеры реализации принципа «Учет здоровья во всех стратегиях» в РФ</vt:lpstr>
      <vt:lpstr>Государственная программа развития здравоохранения Российской Федерации</vt:lpstr>
      <vt:lpstr>Слайд 17</vt:lpstr>
      <vt:lpstr>Мотивирование работодателей к реализации программ здорового образа жизни  </vt:lpstr>
      <vt:lpstr>Обучение</vt:lpstr>
      <vt:lpstr>ЗВС на практике</vt:lpstr>
      <vt:lpstr>Снижение распространенности курения</vt:lpstr>
      <vt:lpstr>Программа «Нулевой  терпимости» (Vision Zero) ШВЕЦИЯ: СОКРАЩЕНИЕ КОЛИЧЕСТВА ДТП СО СМЕРТЕЛЬНЫМ ИСХОДОМ</vt:lpstr>
      <vt:lpstr>Опыт стран СНГ (Казахстан)</vt:lpstr>
      <vt:lpstr>Опыт применения принципa «Учета интересов здоровья во всех стратегиях» в странах СНГ </vt:lpstr>
      <vt:lpstr>Заключение</vt:lpstr>
      <vt:lpstr>Межсекторальное сотрудничество – центральная тема 65 сессии Регионального комитета ЕРБ ВОЗ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Межведомственное сотрудничество и принципы ЗВС</dc:title>
  <dc:creator>VZinovieva</dc:creator>
  <cp:lastModifiedBy>VZinovieva</cp:lastModifiedBy>
  <cp:revision>388</cp:revision>
  <dcterms:created xsi:type="dcterms:W3CDTF">2015-09-10T09:32:03Z</dcterms:created>
  <dcterms:modified xsi:type="dcterms:W3CDTF">2015-10-13T11:58:31Z</dcterms:modified>
</cp:coreProperties>
</file>