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4" r:id="rId5"/>
    <p:sldId id="266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male</a:t>
            </a:r>
            <a:endParaRPr lang="ru-RU" sz="1400" dirty="0"/>
          </a:p>
        </c:rich>
      </c:tx>
      <c:layout/>
      <c:overlay val="1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cat>
            <c:numRef>
              <c:f>Лист1!$A$2:$A$16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Лист1!$B$2:$B$16</c:f>
              <c:numCache>
                <c:formatCode>0.0</c:formatCode>
                <c:ptCount val="15"/>
                <c:pt idx="0">
                  <c:v>557.79999999999995</c:v>
                </c:pt>
                <c:pt idx="1">
                  <c:v>572.20000000000005</c:v>
                </c:pt>
                <c:pt idx="2">
                  <c:v>584</c:v>
                </c:pt>
                <c:pt idx="3">
                  <c:v>583.20000000000005</c:v>
                </c:pt>
                <c:pt idx="4">
                  <c:v>571.1</c:v>
                </c:pt>
                <c:pt idx="5">
                  <c:v>559.70000000000005</c:v>
                </c:pt>
                <c:pt idx="6">
                  <c:v>500.1</c:v>
                </c:pt>
                <c:pt idx="7">
                  <c:v>460.3</c:v>
                </c:pt>
                <c:pt idx="8">
                  <c:v>441</c:v>
                </c:pt>
                <c:pt idx="9">
                  <c:v>409</c:v>
                </c:pt>
                <c:pt idx="10">
                  <c:v>398.6</c:v>
                </c:pt>
                <c:pt idx="11">
                  <c:v>369.7</c:v>
                </c:pt>
                <c:pt idx="12">
                  <c:v>354.5</c:v>
                </c:pt>
                <c:pt idx="13">
                  <c:v>342.6</c:v>
                </c:pt>
                <c:pt idx="14">
                  <c:v>343.6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cat>
            <c:numRef>
              <c:f>Лист1!$A$2:$A$16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Лист1!$C$2:$C$16</c:f>
              <c:numCache>
                <c:formatCode>0.0</c:formatCode>
                <c:ptCount val="15"/>
                <c:pt idx="0">
                  <c:v>2.1</c:v>
                </c:pt>
                <c:pt idx="1">
                  <c:v>2.1</c:v>
                </c:pt>
                <c:pt idx="2">
                  <c:v>2.1</c:v>
                </c:pt>
                <c:pt idx="3">
                  <c:v>2.2000000000000002</c:v>
                </c:pt>
                <c:pt idx="4">
                  <c:v>2.2999999999999998</c:v>
                </c:pt>
                <c:pt idx="5">
                  <c:v>2.4</c:v>
                </c:pt>
                <c:pt idx="6">
                  <c:v>2.2000000000000002</c:v>
                </c:pt>
                <c:pt idx="7">
                  <c:v>2.2000000000000002</c:v>
                </c:pt>
                <c:pt idx="8">
                  <c:v>2.1</c:v>
                </c:pt>
                <c:pt idx="9">
                  <c:v>2.2000000000000002</c:v>
                </c:pt>
                <c:pt idx="10">
                  <c:v>2.2999999999999998</c:v>
                </c:pt>
                <c:pt idx="11">
                  <c:v>2.2000000000000002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Лист1!$D$2:$D$16</c:f>
              <c:numCache>
                <c:formatCode>0.0</c:formatCode>
                <c:ptCount val="15"/>
                <c:pt idx="0">
                  <c:v>143.30000000000001</c:v>
                </c:pt>
                <c:pt idx="1">
                  <c:v>140.30000000000001</c:v>
                </c:pt>
                <c:pt idx="2">
                  <c:v>145.69999999999999</c:v>
                </c:pt>
                <c:pt idx="3">
                  <c:v>146.5</c:v>
                </c:pt>
                <c:pt idx="4">
                  <c:v>140.19999999999999</c:v>
                </c:pt>
                <c:pt idx="5">
                  <c:v>144.1</c:v>
                </c:pt>
                <c:pt idx="6">
                  <c:v>125.2</c:v>
                </c:pt>
                <c:pt idx="7">
                  <c:v>116.3</c:v>
                </c:pt>
                <c:pt idx="8">
                  <c:v>116.1</c:v>
                </c:pt>
                <c:pt idx="9">
                  <c:v>102.7</c:v>
                </c:pt>
                <c:pt idx="10">
                  <c:v>100.8</c:v>
                </c:pt>
                <c:pt idx="11">
                  <c:v>99.1</c:v>
                </c:pt>
                <c:pt idx="12">
                  <c:v>94.2</c:v>
                </c:pt>
                <c:pt idx="13">
                  <c:v>92.2</c:v>
                </c:pt>
                <c:pt idx="14">
                  <c:v>89.8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174144"/>
        <c:axId val="105175680"/>
      </c:areaChart>
      <c:catAx>
        <c:axId val="10517414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100"/>
            </a:pPr>
            <a:endParaRPr lang="ru-RU"/>
          </a:p>
        </c:txPr>
        <c:crossAx val="105175680"/>
        <c:crosses val="autoZero"/>
        <c:auto val="1"/>
        <c:lblAlgn val="ctr"/>
        <c:lblOffset val="100"/>
        <c:noMultiLvlLbl val="0"/>
      </c:catAx>
      <c:valAx>
        <c:axId val="105175680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 dirty="0" smtClean="0"/>
                  <a:t>На 100 в</a:t>
                </a:r>
                <a:r>
                  <a:rPr lang="ru-RU" sz="1100" baseline="0" dirty="0" smtClean="0"/>
                  <a:t> возрасте до 65 лет</a:t>
                </a:r>
                <a:endParaRPr lang="ru-RU" sz="110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0517414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female</a:t>
            </a:r>
            <a:endParaRPr lang="ru-RU" sz="1400" dirty="0"/>
          </a:p>
        </c:rich>
      </c:tx>
      <c:layout/>
      <c:overlay val="1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Группа 1</c:v>
                </c:pt>
              </c:strCache>
            </c:strRef>
          </c:tx>
          <c:cat>
            <c:numRef>
              <c:f>Лист1!$A$2:$A$16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Лист1!$B$2:$B$16</c:f>
              <c:numCache>
                <c:formatCode>0.0</c:formatCode>
                <c:ptCount val="15"/>
                <c:pt idx="0">
                  <c:v>145.6</c:v>
                </c:pt>
                <c:pt idx="1">
                  <c:v>152.80000000000001</c:v>
                </c:pt>
                <c:pt idx="2">
                  <c:v>157.9</c:v>
                </c:pt>
                <c:pt idx="3">
                  <c:v>161.30000000000001</c:v>
                </c:pt>
                <c:pt idx="4">
                  <c:v>158.69999999999999</c:v>
                </c:pt>
                <c:pt idx="5">
                  <c:v>155.30000000000001</c:v>
                </c:pt>
                <c:pt idx="6">
                  <c:v>138.30000000000001</c:v>
                </c:pt>
                <c:pt idx="7">
                  <c:v>125.8</c:v>
                </c:pt>
                <c:pt idx="8">
                  <c:v>121.1</c:v>
                </c:pt>
                <c:pt idx="9">
                  <c:v>112.2</c:v>
                </c:pt>
                <c:pt idx="10">
                  <c:v>110.3</c:v>
                </c:pt>
                <c:pt idx="11">
                  <c:v>101.3</c:v>
                </c:pt>
                <c:pt idx="12">
                  <c:v>97</c:v>
                </c:pt>
                <c:pt idx="13">
                  <c:v>91.8</c:v>
                </c:pt>
                <c:pt idx="14">
                  <c:v>92.7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Группа 2</c:v>
                </c:pt>
              </c:strCache>
            </c:strRef>
          </c:tx>
          <c:cat>
            <c:numRef>
              <c:f>Лист1!$A$2:$A$16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Лист1!$C$2:$C$16</c:f>
              <c:numCache>
                <c:formatCode>0.0</c:formatCode>
                <c:ptCount val="15"/>
                <c:pt idx="0">
                  <c:v>27.3</c:v>
                </c:pt>
                <c:pt idx="1">
                  <c:v>27.2</c:v>
                </c:pt>
                <c:pt idx="2">
                  <c:v>27</c:v>
                </c:pt>
                <c:pt idx="3">
                  <c:v>27.5</c:v>
                </c:pt>
                <c:pt idx="4">
                  <c:v>27.7</c:v>
                </c:pt>
                <c:pt idx="5">
                  <c:v>26.8</c:v>
                </c:pt>
                <c:pt idx="6">
                  <c:v>26.5</c:v>
                </c:pt>
                <c:pt idx="7">
                  <c:v>26.9</c:v>
                </c:pt>
                <c:pt idx="8">
                  <c:v>26.5</c:v>
                </c:pt>
                <c:pt idx="9">
                  <c:v>26.5</c:v>
                </c:pt>
                <c:pt idx="10">
                  <c:v>26.1</c:v>
                </c:pt>
                <c:pt idx="11">
                  <c:v>25.8</c:v>
                </c:pt>
                <c:pt idx="12">
                  <c:v>25.3</c:v>
                </c:pt>
                <c:pt idx="13">
                  <c:v>24.8</c:v>
                </c:pt>
                <c:pt idx="14">
                  <c:v>24.2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Группа 3</c:v>
                </c:pt>
              </c:strCache>
            </c:strRef>
          </c:tx>
          <c:spPr>
            <a:ln w="25400">
              <a:noFill/>
            </a:ln>
          </c:spPr>
          <c:cat>
            <c:numRef>
              <c:f>Лист1!$A$2:$A$16</c:f>
              <c:numCache>
                <c:formatCode>0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Лист1!$D$2:$D$16</c:f>
              <c:numCache>
                <c:formatCode>0.0</c:formatCode>
                <c:ptCount val="15"/>
                <c:pt idx="0">
                  <c:v>39.200000000000003</c:v>
                </c:pt>
                <c:pt idx="1">
                  <c:v>37.6</c:v>
                </c:pt>
                <c:pt idx="2">
                  <c:v>39</c:v>
                </c:pt>
                <c:pt idx="3">
                  <c:v>39.200000000000003</c:v>
                </c:pt>
                <c:pt idx="4">
                  <c:v>37.6</c:v>
                </c:pt>
                <c:pt idx="5">
                  <c:v>39.200000000000003</c:v>
                </c:pt>
                <c:pt idx="6">
                  <c:v>35.300000000000011</c:v>
                </c:pt>
                <c:pt idx="7">
                  <c:v>33.5</c:v>
                </c:pt>
                <c:pt idx="8">
                  <c:v>33</c:v>
                </c:pt>
                <c:pt idx="9">
                  <c:v>25.1</c:v>
                </c:pt>
                <c:pt idx="10">
                  <c:v>25.2</c:v>
                </c:pt>
                <c:pt idx="11">
                  <c:v>25.3</c:v>
                </c:pt>
                <c:pt idx="12">
                  <c:v>24.5</c:v>
                </c:pt>
                <c:pt idx="13">
                  <c:v>24.3</c:v>
                </c:pt>
                <c:pt idx="14">
                  <c:v>24.7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98592"/>
        <c:axId val="5200128"/>
      </c:areaChart>
      <c:catAx>
        <c:axId val="51985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 sz="1100"/>
            </a:pPr>
            <a:endParaRPr lang="ru-RU"/>
          </a:p>
        </c:txPr>
        <c:crossAx val="5200128"/>
        <c:crosses val="autoZero"/>
        <c:auto val="1"/>
        <c:lblAlgn val="ctr"/>
        <c:lblOffset val="100"/>
        <c:noMultiLvlLbl val="0"/>
      </c:catAx>
      <c:valAx>
        <c:axId val="5200128"/>
        <c:scaling>
          <c:orientation val="minMax"/>
        </c:scaling>
        <c:delete val="0"/>
        <c:axPos val="l"/>
        <c:majorGridlines>
          <c:spPr>
            <a:ln>
              <a:solidFill>
                <a:schemeClr val="bg2"/>
              </a:solidFill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 dirty="0" smtClean="0"/>
                  <a:t>На 100 тыс. в возрасте до 65 лет</a:t>
                </a:r>
                <a:endParaRPr lang="ru-RU" sz="1100" dirty="0"/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5198592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male</a:t>
            </a:r>
            <a:endParaRPr lang="ru-RU" sz="1400" dirty="0"/>
          </a:p>
        </c:rich>
      </c:tx>
      <c:layout/>
      <c:overlay val="1"/>
    </c:title>
    <c:autoTitleDeleted val="0"/>
    <c:plotArea>
      <c:layout/>
      <c:stockChart>
        <c:ser>
          <c:idx val="0"/>
          <c:order val="0"/>
          <c:tx>
            <c:strRef>
              <c:f>Лист1!$A$2</c:f>
              <c:strCache>
                <c:ptCount val="1"/>
                <c:pt idx="0">
                  <c:v>max</c:v>
                </c:pt>
              </c:strCache>
            </c:strRef>
          </c:tx>
          <c:spPr>
            <a:ln w="28575">
              <a:noFill/>
            </a:ln>
          </c:spPr>
          <c:cat>
            <c:strRef>
              <c:f>Лист1!$B$1:$E$1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итого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742.1</c:v>
                </c:pt>
                <c:pt idx="1">
                  <c:v>5.0999999999999996</c:v>
                </c:pt>
                <c:pt idx="2">
                  <c:v>250.3</c:v>
                </c:pt>
                <c:pt idx="3">
                  <c:v>997.5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min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</c:marker>
          <c:cat>
            <c:strRef>
              <c:f>Лист1!$B$1:$E$1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итого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104.4</c:v>
                </c:pt>
                <c:pt idx="1">
                  <c:v>0</c:v>
                </c:pt>
                <c:pt idx="2">
                  <c:v>45.3</c:v>
                </c:pt>
                <c:pt idx="3">
                  <c:v>152.5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РФ</c:v>
                </c:pt>
              </c:strCache>
            </c:strRef>
          </c:tx>
          <c:spPr>
            <a:ln w="44450">
              <a:solidFill>
                <a:schemeClr val="bg1"/>
              </a:solidFill>
            </a:ln>
          </c:spPr>
          <c:marker>
            <c:symbol val="dash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Лист1!$B$1:$E$1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итого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343.6</c:v>
                </c:pt>
                <c:pt idx="1">
                  <c:v>2</c:v>
                </c:pt>
                <c:pt idx="2">
                  <c:v>89.8</c:v>
                </c:pt>
                <c:pt idx="3">
                  <c:v>435.40000000000003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9050">
              <a:solidFill>
                <a:srgbClr val="FF0000"/>
              </a:solidFill>
            </a:ln>
          </c:spPr>
        </c:hiLowLines>
        <c:axId val="34047104"/>
        <c:axId val="34048640"/>
      </c:stockChart>
      <c:catAx>
        <c:axId val="34047104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048640"/>
        <c:crosses val="autoZero"/>
        <c:auto val="1"/>
        <c:lblAlgn val="ctr"/>
        <c:lblOffset val="100"/>
        <c:noMultiLvlLbl val="0"/>
      </c:catAx>
      <c:valAx>
        <c:axId val="34048640"/>
        <c:scaling>
          <c:orientation val="minMax"/>
        </c:scaling>
        <c:delete val="0"/>
        <c:axPos val="l"/>
        <c:majorGridlines>
          <c:spPr>
            <a:ln>
              <a:solidFill>
                <a:srgbClr val="EEECE1"/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047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/>
              <a:t>female</a:t>
            </a:r>
            <a:endParaRPr lang="ru-RU" sz="1400" dirty="0"/>
          </a:p>
        </c:rich>
      </c:tx>
      <c:layout/>
      <c:overlay val="1"/>
    </c:title>
    <c:autoTitleDeleted val="0"/>
    <c:plotArea>
      <c:layout/>
      <c:stockChart>
        <c:ser>
          <c:idx val="0"/>
          <c:order val="0"/>
          <c:tx>
            <c:strRef>
              <c:f>Лист1!$A$2</c:f>
              <c:strCache>
                <c:ptCount val="1"/>
                <c:pt idx="0">
                  <c:v>max</c:v>
                </c:pt>
              </c:strCache>
            </c:strRef>
          </c:tx>
          <c:spPr>
            <a:ln w="28575">
              <a:noFill/>
            </a:ln>
          </c:spPr>
          <c:cat>
            <c:strRef>
              <c:f>Лист1!$B$1:$E$1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итого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314.39999999999992</c:v>
                </c:pt>
                <c:pt idx="1">
                  <c:v>48.6</c:v>
                </c:pt>
                <c:pt idx="2">
                  <c:v>68.099999999999994</c:v>
                </c:pt>
                <c:pt idx="3">
                  <c:v>406.69999999999993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min</c:v>
                </c:pt>
              </c:strCache>
            </c:strRef>
          </c:tx>
          <c:spPr>
            <a:ln w="28575">
              <a:noFill/>
            </a:ln>
          </c:spPr>
          <c:marker>
            <c:symbol val="star"/>
            <c:size val="7"/>
          </c:marker>
          <c:cat>
            <c:strRef>
              <c:f>Лист1!$B$1:$E$1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итого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21.2</c:v>
                </c:pt>
                <c:pt idx="1">
                  <c:v>13.1</c:v>
                </c:pt>
                <c:pt idx="2">
                  <c:v>4.5</c:v>
                </c:pt>
                <c:pt idx="3">
                  <c:v>51.5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РФ</c:v>
                </c:pt>
              </c:strCache>
            </c:strRef>
          </c:tx>
          <c:spPr>
            <a:ln w="44450">
              <a:solidFill>
                <a:schemeClr val="bg1"/>
              </a:solidFill>
            </a:ln>
          </c:spPr>
          <c:marker>
            <c:symbol val="dash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Лист1!$B$1:$E$1</c:f>
              <c:strCache>
                <c:ptCount val="4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итого</c:v>
                </c:pt>
              </c:strCache>
            </c:strRef>
          </c:cat>
          <c:val>
            <c:numRef>
              <c:f>Лист1!$B$4:$E$4</c:f>
              <c:numCache>
                <c:formatCode>General</c:formatCode>
                <c:ptCount val="4"/>
                <c:pt idx="0">
                  <c:v>92.7</c:v>
                </c:pt>
                <c:pt idx="1">
                  <c:v>24.2</c:v>
                </c:pt>
                <c:pt idx="2">
                  <c:v>24.7</c:v>
                </c:pt>
                <c:pt idx="3">
                  <c:v>141.6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19050">
              <a:solidFill>
                <a:srgbClr val="FF0000"/>
              </a:solidFill>
            </a:ln>
          </c:spPr>
        </c:hiLowLines>
        <c:axId val="34075392"/>
        <c:axId val="34076928"/>
      </c:stockChart>
      <c:catAx>
        <c:axId val="34075392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076928"/>
        <c:crosses val="autoZero"/>
        <c:auto val="1"/>
        <c:lblAlgn val="ctr"/>
        <c:lblOffset val="100"/>
        <c:noMultiLvlLbl val="0"/>
      </c:catAx>
      <c:valAx>
        <c:axId val="34076928"/>
        <c:scaling>
          <c:orientation val="minMax"/>
        </c:scaling>
        <c:delete val="0"/>
        <c:axPos val="l"/>
        <c:majorGridlines>
          <c:spPr>
            <a:ln>
              <a:solidFill>
                <a:srgbClr val="EEECE1"/>
              </a:soli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340753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09C48-7961-497B-8192-A9B6B485FF45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6F063-F13B-4628-9CF0-296C4EB23536}">
      <dgm:prSet phldrT="[Текст]" custT="1"/>
      <dgm:spPr/>
      <dgm:t>
        <a:bodyPr/>
        <a:lstStyle/>
        <a:p>
          <a:r>
            <a:rPr lang="ru-RU" sz="1600" dirty="0" smtClean="0"/>
            <a:t>Что можно сделать для снижения смертности</a:t>
          </a:r>
          <a:endParaRPr lang="ru-RU" sz="1600" dirty="0"/>
        </a:p>
      </dgm:t>
    </dgm:pt>
    <dgm:pt modelId="{F08485A1-EE02-48A6-9E88-66A4FB9BB33F}" type="parTrans" cxnId="{B70D6650-8E11-4A68-806F-C24ADA3BE093}">
      <dgm:prSet/>
      <dgm:spPr/>
      <dgm:t>
        <a:bodyPr/>
        <a:lstStyle/>
        <a:p>
          <a:endParaRPr lang="ru-RU"/>
        </a:p>
      </dgm:t>
    </dgm:pt>
    <dgm:pt modelId="{CDC20833-C149-4D19-BFC5-4513E65C9673}" type="sibTrans" cxnId="{B70D6650-8E11-4A68-806F-C24ADA3BE093}">
      <dgm:prSet/>
      <dgm:spPr/>
      <dgm:t>
        <a:bodyPr/>
        <a:lstStyle/>
        <a:p>
          <a:endParaRPr lang="ru-RU"/>
        </a:p>
      </dgm:t>
    </dgm:pt>
    <dgm:pt modelId="{FE920357-05BF-429B-8B55-87286164D8F9}">
      <dgm:prSet phldrT="[Текст]" custT="1"/>
      <dgm:spPr/>
      <dgm:t>
        <a:bodyPr/>
        <a:lstStyle/>
        <a:p>
          <a:r>
            <a:rPr lang="ru-RU" sz="1600" dirty="0" smtClean="0"/>
            <a:t>Что мы наблюдаем</a:t>
          </a:r>
          <a:endParaRPr lang="ru-RU" sz="1600" dirty="0"/>
        </a:p>
      </dgm:t>
    </dgm:pt>
    <dgm:pt modelId="{20BF252E-0042-4082-9478-9BB5118B0080}" type="parTrans" cxnId="{BE1B429D-0519-43EF-AC68-E51D171B8604}">
      <dgm:prSet/>
      <dgm:spPr/>
      <dgm:t>
        <a:bodyPr/>
        <a:lstStyle/>
        <a:p>
          <a:endParaRPr lang="ru-RU"/>
        </a:p>
      </dgm:t>
    </dgm:pt>
    <dgm:pt modelId="{8614A616-E8D2-4EDD-A8BC-4E9E4AA84122}" type="sibTrans" cxnId="{BE1B429D-0519-43EF-AC68-E51D171B8604}">
      <dgm:prSet/>
      <dgm:spPr/>
      <dgm:t>
        <a:bodyPr/>
        <a:lstStyle/>
        <a:p>
          <a:endParaRPr lang="ru-RU"/>
        </a:p>
      </dgm:t>
    </dgm:pt>
    <dgm:pt modelId="{A6B24084-9C4C-4E27-A318-1A42575936B9}" type="pres">
      <dgm:prSet presAssocID="{4B109C48-7961-497B-8192-A9B6B485FF4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E25E59-3F2D-4E8E-8256-4B8E45F27A47}" type="pres">
      <dgm:prSet presAssocID="{0E16F063-F13B-4628-9CF0-296C4EB23536}" presName="arrow" presStyleLbl="node1" presStyleIdx="0" presStyleCnt="2" custRadScaleRad="147151" custRadScaleInc="28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19508-8DFE-4EC6-B2BF-7F6ACA8CA026}" type="pres">
      <dgm:prSet presAssocID="{FE920357-05BF-429B-8B55-87286164D8F9}" presName="arrow" presStyleLbl="node1" presStyleIdx="1" presStyleCnt="2" custRadScaleRad="149335" custRadScaleInc="-27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B429D-0519-43EF-AC68-E51D171B8604}" srcId="{4B109C48-7961-497B-8192-A9B6B485FF45}" destId="{FE920357-05BF-429B-8B55-87286164D8F9}" srcOrd="1" destOrd="0" parTransId="{20BF252E-0042-4082-9478-9BB5118B0080}" sibTransId="{8614A616-E8D2-4EDD-A8BC-4E9E4AA84122}"/>
    <dgm:cxn modelId="{1C00653B-9769-4F77-BC37-D81BF7A53332}" type="presOf" srcId="{FE920357-05BF-429B-8B55-87286164D8F9}" destId="{DB019508-8DFE-4EC6-B2BF-7F6ACA8CA026}" srcOrd="0" destOrd="0" presId="urn:microsoft.com/office/officeart/2005/8/layout/arrow5"/>
    <dgm:cxn modelId="{C463D581-1ABB-4249-9002-C94787C831D2}" type="presOf" srcId="{0E16F063-F13B-4628-9CF0-296C4EB23536}" destId="{6DE25E59-3F2D-4E8E-8256-4B8E45F27A47}" srcOrd="0" destOrd="0" presId="urn:microsoft.com/office/officeart/2005/8/layout/arrow5"/>
    <dgm:cxn modelId="{B70D6650-8E11-4A68-806F-C24ADA3BE093}" srcId="{4B109C48-7961-497B-8192-A9B6B485FF45}" destId="{0E16F063-F13B-4628-9CF0-296C4EB23536}" srcOrd="0" destOrd="0" parTransId="{F08485A1-EE02-48A6-9E88-66A4FB9BB33F}" sibTransId="{CDC20833-C149-4D19-BFC5-4513E65C9673}"/>
    <dgm:cxn modelId="{F6D81610-49B5-4A85-8037-2E93DA1DBF4C}" type="presOf" srcId="{4B109C48-7961-497B-8192-A9B6B485FF45}" destId="{A6B24084-9C4C-4E27-A318-1A42575936B9}" srcOrd="0" destOrd="0" presId="urn:microsoft.com/office/officeart/2005/8/layout/arrow5"/>
    <dgm:cxn modelId="{59E197C5-07FA-4947-A9EE-E5F0D04D85E4}" type="presParOf" srcId="{A6B24084-9C4C-4E27-A318-1A42575936B9}" destId="{6DE25E59-3F2D-4E8E-8256-4B8E45F27A47}" srcOrd="0" destOrd="0" presId="urn:microsoft.com/office/officeart/2005/8/layout/arrow5"/>
    <dgm:cxn modelId="{11394260-1E1D-4D6D-8FC2-C3A4962D5A97}" type="presParOf" srcId="{A6B24084-9C4C-4E27-A318-1A42575936B9}" destId="{DB019508-8DFE-4EC6-B2BF-7F6ACA8CA02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765BC9-DE43-4305-9477-85A81D71AFA5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B11354-0AC4-4CFE-8175-BA1573578135}">
      <dgm:prSet phldrT="[Текст]" custT="1"/>
      <dgm:spPr/>
      <dgm:t>
        <a:bodyPr/>
        <a:lstStyle/>
        <a:p>
          <a:r>
            <a:rPr lang="ru-RU" sz="1500" dirty="0" smtClean="0"/>
            <a:t>Мониторинг дефектов действий в охране здоровья</a:t>
          </a:r>
          <a:endParaRPr lang="ru-RU" sz="1500" dirty="0"/>
        </a:p>
      </dgm:t>
    </dgm:pt>
    <dgm:pt modelId="{CDE76ED3-A06E-4A8C-BB55-B3F466931E90}" type="parTrans" cxnId="{D455A938-88B2-4D96-AA82-C77B97338EFA}">
      <dgm:prSet/>
      <dgm:spPr/>
      <dgm:t>
        <a:bodyPr/>
        <a:lstStyle/>
        <a:p>
          <a:endParaRPr lang="ru-RU"/>
        </a:p>
      </dgm:t>
    </dgm:pt>
    <dgm:pt modelId="{FFE99EA7-33EC-4D93-9494-E897D4E62EC6}" type="sibTrans" cxnId="{D455A938-88B2-4D96-AA82-C77B97338EFA}">
      <dgm:prSet/>
      <dgm:spPr/>
      <dgm:t>
        <a:bodyPr/>
        <a:lstStyle/>
        <a:p>
          <a:endParaRPr lang="ru-RU"/>
        </a:p>
      </dgm:t>
    </dgm:pt>
    <dgm:pt modelId="{AF186F2D-A0AE-4EA5-9014-4CB932B4494E}">
      <dgm:prSet phldrT="[Текст]" custT="1"/>
      <dgm:spPr/>
      <dgm:t>
        <a:bodyPr/>
        <a:lstStyle/>
        <a:p>
          <a:r>
            <a:rPr lang="ru-RU" sz="1600" dirty="0" smtClean="0"/>
            <a:t>Мониторинг событий</a:t>
          </a:r>
          <a:endParaRPr lang="ru-RU" sz="1600" dirty="0"/>
        </a:p>
      </dgm:t>
    </dgm:pt>
    <dgm:pt modelId="{04D9FE62-1F77-4F1A-AC60-319A3BB77F94}" type="parTrans" cxnId="{24F2294A-2445-426F-9417-B451A35DDBA5}">
      <dgm:prSet/>
      <dgm:spPr/>
      <dgm:t>
        <a:bodyPr/>
        <a:lstStyle/>
        <a:p>
          <a:endParaRPr lang="ru-RU"/>
        </a:p>
      </dgm:t>
    </dgm:pt>
    <dgm:pt modelId="{D266A6D7-2942-4790-9452-72DCC8DEA22C}" type="sibTrans" cxnId="{24F2294A-2445-426F-9417-B451A35DDBA5}">
      <dgm:prSet/>
      <dgm:spPr/>
      <dgm:t>
        <a:bodyPr/>
        <a:lstStyle/>
        <a:p>
          <a:endParaRPr lang="ru-RU"/>
        </a:p>
      </dgm:t>
    </dgm:pt>
    <dgm:pt modelId="{E68518D1-DD29-4F5C-93DA-C872014A9080}" type="pres">
      <dgm:prSet presAssocID="{2C765BC9-DE43-4305-9477-85A81D71AF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81FFDF-71DD-4FEB-895E-8E0307A01CDF}" type="pres">
      <dgm:prSet presAssocID="{9DB11354-0AC4-4CFE-8175-BA157357813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92E23-317A-417B-9D85-1ABB9F66CF57}" type="pres">
      <dgm:prSet presAssocID="{AF186F2D-A0AE-4EA5-9014-4CB932B4494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64E718-563D-4440-8F37-6636DA4C6BCA}" type="presOf" srcId="{AF186F2D-A0AE-4EA5-9014-4CB932B4494E}" destId="{29292E23-317A-417B-9D85-1ABB9F66CF57}" srcOrd="0" destOrd="0" presId="urn:microsoft.com/office/officeart/2005/8/layout/arrow1"/>
    <dgm:cxn modelId="{D455A938-88B2-4D96-AA82-C77B97338EFA}" srcId="{2C765BC9-DE43-4305-9477-85A81D71AFA5}" destId="{9DB11354-0AC4-4CFE-8175-BA1573578135}" srcOrd="0" destOrd="0" parTransId="{CDE76ED3-A06E-4A8C-BB55-B3F466931E90}" sibTransId="{FFE99EA7-33EC-4D93-9494-E897D4E62EC6}"/>
    <dgm:cxn modelId="{24F2294A-2445-426F-9417-B451A35DDBA5}" srcId="{2C765BC9-DE43-4305-9477-85A81D71AFA5}" destId="{AF186F2D-A0AE-4EA5-9014-4CB932B4494E}" srcOrd="1" destOrd="0" parTransId="{04D9FE62-1F77-4F1A-AC60-319A3BB77F94}" sibTransId="{D266A6D7-2942-4790-9452-72DCC8DEA22C}"/>
    <dgm:cxn modelId="{1E0520C1-2A5E-40E7-B4FE-BB82A97EEA4C}" type="presOf" srcId="{2C765BC9-DE43-4305-9477-85A81D71AFA5}" destId="{E68518D1-DD29-4F5C-93DA-C872014A9080}" srcOrd="0" destOrd="0" presId="urn:microsoft.com/office/officeart/2005/8/layout/arrow1"/>
    <dgm:cxn modelId="{8B9C6232-6AEC-44E0-ACDF-3D37429A363E}" type="presOf" srcId="{9DB11354-0AC4-4CFE-8175-BA1573578135}" destId="{B281FFDF-71DD-4FEB-895E-8E0307A01CDF}" srcOrd="0" destOrd="0" presId="urn:microsoft.com/office/officeart/2005/8/layout/arrow1"/>
    <dgm:cxn modelId="{9AE10327-2B0C-4C04-B972-8345FD16B00E}" type="presParOf" srcId="{E68518D1-DD29-4F5C-93DA-C872014A9080}" destId="{B281FFDF-71DD-4FEB-895E-8E0307A01CDF}" srcOrd="0" destOrd="0" presId="urn:microsoft.com/office/officeart/2005/8/layout/arrow1"/>
    <dgm:cxn modelId="{C1D906D1-9C14-4FD2-98D6-F3117F1C0881}" type="presParOf" srcId="{E68518D1-DD29-4F5C-93DA-C872014A9080}" destId="{29292E23-317A-417B-9D85-1ABB9F66CF5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25E59-3F2D-4E8E-8256-4B8E45F27A47}">
      <dsp:nvSpPr>
        <dsp:cNvPr id="0" name=""/>
        <dsp:cNvSpPr/>
      </dsp:nvSpPr>
      <dsp:spPr>
        <a:xfrm rot="16200000">
          <a:off x="66578" y="0"/>
          <a:ext cx="1968028" cy="196802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 можно сделать для снижения смертности</a:t>
          </a:r>
          <a:endParaRPr lang="ru-RU" sz="1600" kern="1200" dirty="0"/>
        </a:p>
      </dsp:txBody>
      <dsp:txXfrm rot="5400000">
        <a:off x="66579" y="492007"/>
        <a:ext cx="1623623" cy="984014"/>
      </dsp:txXfrm>
    </dsp:sp>
    <dsp:sp modelId="{DB019508-8DFE-4EC6-B2BF-7F6ACA8CA026}">
      <dsp:nvSpPr>
        <dsp:cNvPr id="0" name=""/>
        <dsp:cNvSpPr/>
      </dsp:nvSpPr>
      <dsp:spPr>
        <a:xfrm rot="5400000">
          <a:off x="2039159" y="0"/>
          <a:ext cx="1968028" cy="1968028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 мы наблюдаем</a:t>
          </a:r>
          <a:endParaRPr lang="ru-RU" sz="1600" kern="1200" dirty="0"/>
        </a:p>
      </dsp:txBody>
      <dsp:txXfrm rot="-5400000">
        <a:off x="2383565" y="492006"/>
        <a:ext cx="1623623" cy="984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FFDF-71DD-4FEB-895E-8E0307A01CDF}">
      <dsp:nvSpPr>
        <dsp:cNvPr id="0" name=""/>
        <dsp:cNvSpPr/>
      </dsp:nvSpPr>
      <dsp:spPr>
        <a:xfrm rot="16200000">
          <a:off x="168" y="438650"/>
          <a:ext cx="1931010" cy="193101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Мониторинг дефектов действий в охране здоровья</a:t>
          </a:r>
          <a:endParaRPr lang="ru-RU" sz="1500" kern="1200" dirty="0"/>
        </a:p>
      </dsp:txBody>
      <dsp:txXfrm rot="5400000">
        <a:off x="338095" y="921402"/>
        <a:ext cx="1593083" cy="965505"/>
      </dsp:txXfrm>
    </dsp:sp>
    <dsp:sp modelId="{29292E23-317A-417B-9D85-1ABB9F66CF57}">
      <dsp:nvSpPr>
        <dsp:cNvPr id="0" name=""/>
        <dsp:cNvSpPr/>
      </dsp:nvSpPr>
      <dsp:spPr>
        <a:xfrm rot="5400000">
          <a:off x="2124933" y="438650"/>
          <a:ext cx="1931010" cy="1931010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Мониторинг событий</a:t>
          </a:r>
          <a:endParaRPr lang="ru-RU" sz="1600" kern="1200" dirty="0"/>
        </a:p>
      </dsp:txBody>
      <dsp:txXfrm rot="-5400000">
        <a:off x="2124933" y="921403"/>
        <a:ext cx="1593083" cy="965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63DC-17A9-4048-B5F3-EC0060E776C3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4DE70-1333-4A58-A5E6-A087F6C6B5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71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BC7B6-90EC-4983-A63D-92E29A50B9F9}" type="datetime1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14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06E99-394E-4FCB-B1C0-0DFA73CEFC14}" type="datetime1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32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30E8B-2722-411B-A2A4-85D7EF4BF144}" type="datetime1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57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5E704-A82A-4DE1-B5EE-15795403DA0A}" type="datetime1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05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CCAB-339C-4A63-AC5A-0EA8E68A3028}" type="datetime1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23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2EED8-BF9F-45A9-8841-0CE94A07AFEC}" type="datetime1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19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6D28D-BF6C-4691-995A-A349A6EA143E}" type="datetime1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05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A842-3D36-4D22-9C8C-1F39E43407D7}" type="datetime1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96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F120-3747-46C5-B686-F6E057BFB53D}" type="datetime1">
              <a:rPr lang="ru-RU" smtClean="0"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00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92667-90B7-4E90-9F23-BC8C78914B67}" type="datetime1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8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07378-87B7-43B0-8A3F-3C8E06533F2E}" type="datetime1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0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CDBD8-D3B9-4E6D-8E44-DEBCBB95E09A}" type="datetime1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011DC-C780-4CBD-8900-FF8296322F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04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и показатели </a:t>
            </a:r>
            <a:br>
              <a:rPr lang="ru-RU" dirty="0" smtClean="0"/>
            </a:br>
            <a:r>
              <a:rPr lang="ru-RU" dirty="0" smtClean="0"/>
              <a:t>оценки результативности профилактической деятельности на муниципальном уровне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Иванова Алла Ефимовна</a:t>
            </a:r>
          </a:p>
          <a:p>
            <a:r>
              <a:rPr lang="ru-RU" dirty="0" smtClean="0"/>
              <a:t>Зав. отделением анализа статистики здоровья</a:t>
            </a:r>
          </a:p>
          <a:p>
            <a:r>
              <a:rPr lang="ru-RU" dirty="0" smtClean="0"/>
              <a:t>д.э.н., профессор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Предотвратимая смертность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896544"/>
          </a:xfrm>
        </p:spPr>
        <p:txBody>
          <a:bodyPr>
            <a:norm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ru-RU" sz="1700" dirty="0" smtClean="0"/>
              <a:t>о качестве охраны здоровья населения можно судить по уровню смертности от ряда причин, преждевременной смерти от которых можно избежать путем предупреждения возникновения заболевания (потенциальной причины смерти) или его своевременного и адекватного лечения (</a:t>
            </a:r>
            <a:r>
              <a:rPr lang="en-US" sz="1700" dirty="0" smtClean="0"/>
              <a:t>D</a:t>
            </a:r>
            <a:r>
              <a:rPr lang="ru-RU" sz="1700" dirty="0" smtClean="0"/>
              <a:t>.</a:t>
            </a:r>
            <a:r>
              <a:rPr lang="en-US" sz="1700" dirty="0" smtClean="0"/>
              <a:t>D</a:t>
            </a:r>
            <a:r>
              <a:rPr lang="ru-RU" sz="1700" dirty="0" smtClean="0"/>
              <a:t>.</a:t>
            </a:r>
            <a:r>
              <a:rPr lang="en-US" sz="1700" dirty="0" err="1" smtClean="0"/>
              <a:t>Rutstein</a:t>
            </a:r>
            <a:r>
              <a:rPr lang="en-US" sz="1700" dirty="0" smtClean="0"/>
              <a:t> </a:t>
            </a:r>
            <a:r>
              <a:rPr lang="ru-RU" sz="1700" dirty="0" err="1" smtClean="0"/>
              <a:t>et</a:t>
            </a:r>
            <a:r>
              <a:rPr lang="ru-RU" sz="1700" dirty="0" smtClean="0"/>
              <a:t> </a:t>
            </a:r>
            <a:r>
              <a:rPr lang="ru-RU" sz="1700" dirty="0" err="1" smtClean="0"/>
              <a:t>al</a:t>
            </a:r>
            <a:r>
              <a:rPr lang="ru-RU" sz="1700" dirty="0" smtClean="0"/>
              <a:t>., 1976)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48200" y="1600201"/>
          <a:ext cx="4038600" cy="20448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4644008" y="3645024"/>
          <a:ext cx="4056112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Двойная стрелка влево/вверх 8"/>
          <p:cNvSpPr/>
          <p:nvPr/>
        </p:nvSpPr>
        <p:spPr>
          <a:xfrm rot="13335558">
            <a:off x="1920942" y="3543277"/>
            <a:ext cx="863762" cy="8014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115555"/>
            <a:ext cx="2088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/>
              <a:t>mortality</a:t>
            </a:r>
            <a:r>
              <a:rPr lang="ru-RU" sz="1600" dirty="0" smtClean="0"/>
              <a:t> </a:t>
            </a:r>
            <a:r>
              <a:rPr lang="en-US" sz="1600" dirty="0" smtClean="0"/>
              <a:t>from conditions amenable to prevention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90622" y="4146922"/>
            <a:ext cx="2088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err="1" smtClean="0"/>
              <a:t>mortality</a:t>
            </a:r>
            <a:r>
              <a:rPr lang="ru-RU" sz="1600" dirty="0" smtClean="0"/>
              <a:t> </a:t>
            </a:r>
            <a:r>
              <a:rPr lang="en-US" sz="1600" dirty="0" smtClean="0"/>
              <a:t>from conditions amenable to medical care</a:t>
            </a:r>
            <a:endParaRPr lang="ru-RU" sz="1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2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631" y="4977919"/>
            <a:ext cx="3456384" cy="12593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Список  причин – периодически обновляется через опрос экспертов</a:t>
            </a:r>
          </a:p>
          <a:p>
            <a:r>
              <a:rPr lang="ru-RU" sz="1600" dirty="0" smtClean="0"/>
              <a:t>Границы </a:t>
            </a:r>
            <a:r>
              <a:rPr lang="ru-RU" sz="1600" dirty="0" err="1" smtClean="0"/>
              <a:t>предотвратимости</a:t>
            </a:r>
            <a:r>
              <a:rPr lang="ru-RU" sz="1600" dirty="0" smtClean="0"/>
              <a:t> – в возрасте до 65 лет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5194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Использование критерия предотвратимой смертности для оценки эффективности деятельности по охране здоровья населения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Предотвратимая смертность населения ряда индустриальных стран Европы в период с 1950 по 1980 годы снижалась более быстрыми темпами, чем общая смертность (</a:t>
            </a:r>
            <a:r>
              <a:rPr lang="en-US" dirty="0" smtClean="0"/>
              <a:t>J</a:t>
            </a:r>
            <a:r>
              <a:rPr lang="ru-RU" dirty="0" smtClean="0"/>
              <a:t>.</a:t>
            </a:r>
            <a:r>
              <a:rPr lang="en-US" dirty="0" smtClean="0"/>
              <a:t>R</a:t>
            </a:r>
            <a:r>
              <a:rPr lang="ru-RU" dirty="0" smtClean="0"/>
              <a:t>.</a:t>
            </a:r>
            <a:r>
              <a:rPr lang="en-US" dirty="0" smtClean="0"/>
              <a:t>H</a:t>
            </a:r>
            <a:r>
              <a:rPr lang="ru-RU" dirty="0" smtClean="0"/>
              <a:t>.</a:t>
            </a:r>
            <a:r>
              <a:rPr lang="en-US" dirty="0" smtClean="0"/>
              <a:t>Charlton</a:t>
            </a:r>
            <a:r>
              <a:rPr lang="ru-RU" dirty="0" smtClean="0"/>
              <a:t>, </a:t>
            </a:r>
            <a:r>
              <a:rPr lang="en-US" dirty="0" smtClean="0"/>
              <a:t>R</a:t>
            </a:r>
            <a:r>
              <a:rPr lang="ru-RU" dirty="0" smtClean="0"/>
              <a:t>.</a:t>
            </a:r>
            <a:r>
              <a:rPr lang="en-US" dirty="0" smtClean="0"/>
              <a:t>Velez</a:t>
            </a:r>
            <a:r>
              <a:rPr lang="ru-RU" dirty="0" smtClean="0"/>
              <a:t>, 1986) – вывод о повышении качества оказания медицинской помощи населению и улучшении системы охраны здоровья населения (</a:t>
            </a:r>
            <a:r>
              <a:rPr lang="en-US" dirty="0" smtClean="0"/>
              <a:t>X</a:t>
            </a:r>
            <a:r>
              <a:rPr lang="ru-RU" dirty="0" smtClean="0"/>
              <a:t>.</a:t>
            </a:r>
            <a:r>
              <a:rPr lang="en-US" dirty="0" smtClean="0"/>
              <a:t>Albert</a:t>
            </a:r>
            <a:r>
              <a:rPr lang="ru-RU" dirty="0" smtClean="0"/>
              <a:t>, 1996)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Создание «Атласа предотвратимой смертности» актуализировало задачу устранить различия в сборе данных (например, в диагностике, сертификации, кодировании), что позволило получить сравнимую картину по европейским странам (</a:t>
            </a:r>
            <a:r>
              <a:rPr lang="ru-RU" dirty="0" err="1" smtClean="0"/>
              <a:t>W.W.Holland</a:t>
            </a:r>
            <a:r>
              <a:rPr lang="ru-RU" dirty="0" smtClean="0"/>
              <a:t>, 1988, 1991, 1993)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Тренды предотвратимой смертности оценивались в разные периоды времени с целью оценки результативности региональных программ здравоохранения: профилактики гипертонии (</a:t>
            </a:r>
            <a:r>
              <a:rPr lang="en-US" dirty="0" smtClean="0"/>
              <a:t>H</a:t>
            </a:r>
            <a:r>
              <a:rPr lang="ru-RU" dirty="0" smtClean="0"/>
              <a:t>.</a:t>
            </a:r>
            <a:r>
              <a:rPr lang="en-US" dirty="0" err="1" smtClean="0"/>
              <a:t>Tunstall</a:t>
            </a:r>
            <a:r>
              <a:rPr lang="ru-RU" dirty="0" smtClean="0"/>
              <a:t>-</a:t>
            </a:r>
            <a:r>
              <a:rPr lang="en-US" dirty="0" err="1" smtClean="0"/>
              <a:t>Pedoe</a:t>
            </a:r>
            <a:r>
              <a:rPr lang="ru-RU" dirty="0" smtClean="0"/>
              <a:t>, 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  <a:r>
              <a:rPr lang="en-US" dirty="0" err="1" smtClean="0"/>
              <a:t>Vanuzzo</a:t>
            </a:r>
            <a:r>
              <a:rPr lang="ru-RU" dirty="0" smtClean="0"/>
              <a:t>, 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  <a:r>
              <a:rPr lang="en-US" dirty="0" smtClean="0"/>
              <a:t>Hobbs</a:t>
            </a:r>
            <a:r>
              <a:rPr lang="ru-RU" dirty="0" smtClean="0"/>
              <a:t>, 2000), программ по выявлению опухолей женских половых органов, программ по борьбе с курением (</a:t>
            </a:r>
            <a:r>
              <a:rPr lang="en-US" dirty="0" smtClean="0"/>
              <a:t>J</a:t>
            </a:r>
            <a:r>
              <a:rPr lang="ru-RU" dirty="0" smtClean="0"/>
              <a:t>.</a:t>
            </a:r>
            <a:r>
              <a:rPr lang="en-US" dirty="0" smtClean="0"/>
              <a:t>P</a:t>
            </a:r>
            <a:r>
              <a:rPr lang="ru-RU" dirty="0" smtClean="0"/>
              <a:t>.</a:t>
            </a:r>
            <a:r>
              <a:rPr lang="en-US" dirty="0" err="1" smtClean="0"/>
              <a:t>Mackenbach</a:t>
            </a:r>
            <a:r>
              <a:rPr lang="ru-RU" dirty="0" smtClean="0"/>
              <a:t>, 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  <a:r>
              <a:rPr lang="en-US" dirty="0" smtClean="0"/>
              <a:t>H</a:t>
            </a:r>
            <a:r>
              <a:rPr lang="ru-RU" dirty="0" smtClean="0"/>
              <a:t>.</a:t>
            </a:r>
            <a:r>
              <a:rPr lang="en-US" dirty="0" err="1" smtClean="0"/>
              <a:t>Bouvier</a:t>
            </a:r>
            <a:r>
              <a:rPr lang="ru-RU" dirty="0" smtClean="0"/>
              <a:t>-</a:t>
            </a:r>
            <a:r>
              <a:rPr lang="en-US" dirty="0" err="1" smtClean="0"/>
              <a:t>Colle</a:t>
            </a:r>
            <a:r>
              <a:rPr lang="ru-RU" dirty="0" smtClean="0"/>
              <a:t>, </a:t>
            </a:r>
            <a:r>
              <a:rPr lang="en-US" dirty="0" smtClean="0"/>
              <a:t>E</a:t>
            </a:r>
            <a:r>
              <a:rPr lang="ru-RU" dirty="0" smtClean="0"/>
              <a:t>.</a:t>
            </a:r>
            <a:r>
              <a:rPr lang="en-US" dirty="0" err="1" smtClean="0"/>
              <a:t>Jougla</a:t>
            </a:r>
            <a:r>
              <a:rPr lang="ru-RU" dirty="0" smtClean="0"/>
              <a:t>, 1990; 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  <a:r>
              <a:rPr lang="en-US" dirty="0" err="1" smtClean="0"/>
              <a:t>Delvaux</a:t>
            </a:r>
            <a:r>
              <a:rPr lang="en-US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2005).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Выявлены различия в уровнях и тенденциях предотвратимой смертности для разных групп населения одной территории: гендерные  (</a:t>
            </a:r>
            <a:r>
              <a:rPr lang="ru-RU" dirty="0" err="1" smtClean="0"/>
              <a:t>R.J.Korda</a:t>
            </a:r>
            <a:r>
              <a:rPr lang="ru-RU" dirty="0" smtClean="0"/>
              <a:t>, </a:t>
            </a:r>
            <a:r>
              <a:rPr lang="ru-RU" dirty="0" err="1" smtClean="0"/>
              <a:t>J.R.Butler</a:t>
            </a:r>
            <a:r>
              <a:rPr lang="ru-RU" dirty="0" smtClean="0"/>
              <a:t>, 2006), в зависимости от социально-экономического статуса (</a:t>
            </a:r>
            <a:r>
              <a:rPr lang="en-US" dirty="0" smtClean="0"/>
              <a:t>J</a:t>
            </a:r>
            <a:r>
              <a:rPr lang="ru-RU" dirty="0" smtClean="0"/>
              <a:t>.</a:t>
            </a:r>
            <a:r>
              <a:rPr lang="en-US" dirty="0" smtClean="0"/>
              <a:t>P</a:t>
            </a:r>
            <a:r>
              <a:rPr lang="ru-RU" dirty="0" smtClean="0"/>
              <a:t>.</a:t>
            </a:r>
            <a:r>
              <a:rPr lang="en-US" dirty="0" err="1" smtClean="0"/>
              <a:t>Mackenbach</a:t>
            </a:r>
            <a:r>
              <a:rPr lang="ru-RU" dirty="0" smtClean="0"/>
              <a:t>, </a:t>
            </a:r>
            <a:r>
              <a:rPr lang="en-US" dirty="0" smtClean="0"/>
              <a:t>K</a:t>
            </a:r>
            <a:r>
              <a:rPr lang="ru-RU" dirty="0" smtClean="0"/>
              <a:t>.</a:t>
            </a:r>
            <a:r>
              <a:rPr lang="en-US" dirty="0" err="1" smtClean="0"/>
              <a:t>Stronks</a:t>
            </a:r>
            <a:r>
              <a:rPr lang="ru-RU" dirty="0" smtClean="0"/>
              <a:t>, </a:t>
            </a:r>
            <a:r>
              <a:rPr lang="en-US" dirty="0" smtClean="0"/>
              <a:t>A</a:t>
            </a:r>
            <a:r>
              <a:rPr lang="ru-RU" dirty="0" smtClean="0"/>
              <a:t>.</a:t>
            </a:r>
            <a:r>
              <a:rPr lang="en-US" dirty="0" smtClean="0"/>
              <a:t>E</a:t>
            </a:r>
            <a:r>
              <a:rPr lang="ru-RU" dirty="0" smtClean="0"/>
              <a:t>.</a:t>
            </a:r>
            <a:r>
              <a:rPr lang="en-US" dirty="0" err="1" smtClean="0"/>
              <a:t>Kunst</a:t>
            </a:r>
            <a:r>
              <a:rPr lang="ru-RU" dirty="0" smtClean="0"/>
              <a:t>, 1989; </a:t>
            </a:r>
            <a:r>
              <a:rPr lang="en-US" dirty="0" smtClean="0"/>
              <a:t>S</a:t>
            </a:r>
            <a:r>
              <a:rPr lang="ru-RU" dirty="0" smtClean="0"/>
              <a:t>.</a:t>
            </a:r>
            <a:r>
              <a:rPr lang="en-US" dirty="0" smtClean="0"/>
              <a:t>W</a:t>
            </a:r>
            <a:r>
              <a:rPr lang="ru-RU" dirty="0" smtClean="0"/>
              <a:t>.</a:t>
            </a:r>
            <a:r>
              <a:rPr lang="en-US" dirty="0" smtClean="0"/>
              <a:t>Marshall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1993; </a:t>
            </a:r>
            <a:r>
              <a:rPr lang="ru-RU" dirty="0" err="1" smtClean="0"/>
              <a:t>Y.-M.Song</a:t>
            </a:r>
            <a:r>
              <a:rPr lang="ru-RU" dirty="0" smtClean="0"/>
              <a:t>, </a:t>
            </a:r>
            <a:r>
              <a:rPr lang="ru-RU" dirty="0" err="1" smtClean="0"/>
              <a:t>J.J.Byeon</a:t>
            </a:r>
            <a:r>
              <a:rPr lang="ru-RU" dirty="0" smtClean="0"/>
              <a:t>, 2000), этнической принадлежности (</a:t>
            </a:r>
            <a:r>
              <a:rPr lang="en-US" dirty="0" smtClean="0"/>
              <a:t>S</a:t>
            </a:r>
            <a:r>
              <a:rPr lang="ru-RU" dirty="0" smtClean="0"/>
              <a:t>.</a:t>
            </a:r>
            <a:r>
              <a:rPr lang="en-US" dirty="0" err="1" smtClean="0"/>
              <a:t>Woolhandler</a:t>
            </a:r>
            <a:r>
              <a:rPr lang="en-US" dirty="0" smtClean="0"/>
              <a:t> </a:t>
            </a:r>
            <a:r>
              <a:rPr lang="ru-RU" dirty="0" err="1" smtClean="0"/>
              <a:t>et</a:t>
            </a:r>
            <a:r>
              <a:rPr lang="ru-RU" dirty="0" smtClean="0"/>
              <a:t> </a:t>
            </a:r>
            <a:r>
              <a:rPr lang="ru-RU" dirty="0" err="1" smtClean="0"/>
              <a:t>al</a:t>
            </a:r>
            <a:r>
              <a:rPr lang="ru-RU" dirty="0" smtClean="0"/>
              <a:t>., 1985; </a:t>
            </a:r>
            <a:r>
              <a:rPr lang="en-US" dirty="0" smtClean="0"/>
              <a:t>M</a:t>
            </a:r>
            <a:r>
              <a:rPr lang="ru-RU" dirty="0" smtClean="0"/>
              <a:t>.</a:t>
            </a:r>
            <a:r>
              <a:rPr lang="en-US" dirty="0" err="1" smtClean="0"/>
              <a:t>Niti</a:t>
            </a:r>
            <a:r>
              <a:rPr lang="ru-RU" dirty="0" smtClean="0"/>
              <a:t>, </a:t>
            </a:r>
            <a:r>
              <a:rPr lang="en-US" dirty="0" smtClean="0"/>
              <a:t>T</a:t>
            </a:r>
            <a:r>
              <a:rPr lang="ru-RU" dirty="0" smtClean="0"/>
              <a:t>.</a:t>
            </a:r>
            <a:r>
              <a:rPr lang="en-US" dirty="0" smtClean="0"/>
              <a:t>P</a:t>
            </a:r>
            <a:r>
              <a:rPr lang="ru-RU" dirty="0" smtClean="0"/>
              <a:t>.</a:t>
            </a:r>
            <a:r>
              <a:rPr lang="en-US" dirty="0" smtClean="0"/>
              <a:t>Ng</a:t>
            </a:r>
            <a:r>
              <a:rPr lang="ru-RU" dirty="0" smtClean="0"/>
              <a:t>, 2001)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210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Восприятие </a:t>
            </a:r>
            <a:r>
              <a:rPr lang="ru-RU" sz="3200" dirty="0"/>
              <a:t>концепции предотвратимой смертности врачебным </a:t>
            </a:r>
            <a:r>
              <a:rPr lang="ru-RU" sz="3200" dirty="0" smtClean="0"/>
              <a:t>сообществом в России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746648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300" b="1" dirty="0" smtClean="0"/>
              <a:t>Опросы:</a:t>
            </a:r>
          </a:p>
          <a:p>
            <a:pPr>
              <a:buFont typeface="Wingdings" pitchFamily="2" charset="2"/>
              <a:buChar char="ü"/>
            </a:pPr>
            <a:r>
              <a:rPr lang="ru-RU" sz="2900" dirty="0" smtClean="0"/>
              <a:t>В  2005 г. - 280 экспертов (клиницисты, организаторы здравоохранения) в 3 областях с разным уровнем финансирования здравоохранения: ХМАО, Саратовской и Смоленской областях</a:t>
            </a:r>
          </a:p>
          <a:p>
            <a:pPr>
              <a:buFont typeface="Wingdings" pitchFamily="2" charset="2"/>
              <a:buChar char="ü"/>
            </a:pPr>
            <a:r>
              <a:rPr lang="ru-RU" sz="2900" dirty="0" smtClean="0"/>
              <a:t>В 2011 г. – 135 экспертов Краснодарского края  и Нижегородской области в муниципальных учреждениях здравоохранения</a:t>
            </a:r>
          </a:p>
          <a:p>
            <a:pPr>
              <a:buFont typeface="Wingdings" pitchFamily="2" charset="2"/>
              <a:buChar char="ü"/>
            </a:pPr>
            <a:r>
              <a:rPr lang="ru-RU" sz="2900" dirty="0" smtClean="0"/>
              <a:t>В 2014 г. – 124 эксперта Красноярского края в амбулаторных и стационарных учреждениях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419872" y="1600200"/>
            <a:ext cx="5266928" cy="499715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72% - выразила согласие с принятым европейским определением, в соответствии с которым к предотвратимой относится «смертность в результате причин, которые определены экспертами как предотвратимые усилиями системы здравоохранения исходя из современных знаний и практики, в определенных возрастно-половых группах населения»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82% - согласились с европейским списком предотвратимых причин смерти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34% - в качестве возрастных границ следует принять интервал 5-64 года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40% - внутри России допустимы межрегиональные различия критериев </a:t>
            </a:r>
            <a:r>
              <a:rPr lang="ru-RU" dirty="0" err="1" smtClean="0"/>
              <a:t>предотвратимости</a:t>
            </a:r>
            <a:r>
              <a:rPr lang="ru-RU" dirty="0" smtClean="0"/>
              <a:t>, связанные с возможностями территориального здравоохранения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87% - поддержали точку зрения не о полной, а лишь о частичной </a:t>
            </a:r>
            <a:r>
              <a:rPr lang="ru-RU" dirty="0" err="1" smtClean="0"/>
              <a:t>предотвратимости</a:t>
            </a:r>
            <a:r>
              <a:rPr lang="ru-RU" dirty="0" smtClean="0"/>
              <a:t> причин смерти из европейского списка. Причем степень </a:t>
            </a:r>
            <a:r>
              <a:rPr lang="ru-RU" dirty="0" err="1" smtClean="0"/>
              <a:t>предотвратимости</a:t>
            </a:r>
            <a:r>
              <a:rPr lang="ru-RU" dirty="0" smtClean="0"/>
              <a:t> существенно зависит от характера причин смерти.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53% - по показателям предотвратимой смертности можно судить об эффективности деятельности здравоохранения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13% - правильно ответили на вопросы о тенденциях смертности от предотвратимых причин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16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60648"/>
            <a:ext cx="8351837" cy="61926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17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1900" b="1" dirty="0" smtClean="0"/>
              <a:t>Группа 1: Смертность, предотвратимая мерами первичной профилактики </a:t>
            </a:r>
            <a:r>
              <a:rPr lang="ru-RU" sz="1800" dirty="0" smtClean="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  <a:cs typeface="Times New Roman" pitchFamily="18" charset="0"/>
              </a:rPr>
              <a:t>Злокачественные </a:t>
            </a:r>
            <a:r>
              <a:rPr lang="ru-RU" sz="1700" dirty="0">
                <a:latin typeface="+mj-lt"/>
                <a:cs typeface="Times New Roman" pitchFamily="18" charset="0"/>
              </a:rPr>
              <a:t>новообразования: губы, полости рта и глотки; пищевода; печени и внутрипеченочных желчных протоков; гортани; трахеи, бронхов, легких; других и неточно обозначенных локализаций органов дыхания и грудной клетки; мочевого пузыря; др. и </a:t>
            </a:r>
            <a:r>
              <a:rPr lang="ru-RU" sz="1700" dirty="0" err="1">
                <a:latin typeface="+mj-lt"/>
                <a:cs typeface="Times New Roman" pitchFamily="18" charset="0"/>
              </a:rPr>
              <a:t>неуточненные</a:t>
            </a:r>
            <a:r>
              <a:rPr lang="ru-RU" sz="1700" dirty="0">
                <a:latin typeface="+mj-lt"/>
                <a:cs typeface="Times New Roman" pitchFamily="18" charset="0"/>
              </a:rPr>
              <a:t> мочевых </a:t>
            </a:r>
            <a:r>
              <a:rPr lang="ru-RU" sz="1700" dirty="0" smtClean="0">
                <a:latin typeface="+mj-lt"/>
                <a:cs typeface="Times New Roman" pitchFamily="18" charset="0"/>
              </a:rPr>
              <a:t>органов (C00-C15, C22, С30-С34, С37-С39, С65-С68)</a:t>
            </a:r>
            <a:endParaRPr lang="ru-RU" sz="17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>
                <a:latin typeface="+mj-lt"/>
                <a:cs typeface="Times New Roman" pitchFamily="18" charset="0"/>
              </a:rPr>
              <a:t>Субарахноидальное </a:t>
            </a:r>
            <a:r>
              <a:rPr lang="ru-RU" sz="1700" dirty="0" smtClean="0">
                <a:latin typeface="+mj-lt"/>
                <a:cs typeface="Times New Roman" pitchFamily="18" charset="0"/>
              </a:rPr>
              <a:t>кровоизлияние, внутримозговые и другие внутричерепные кровоизлияния, инфаркт мозга, инсульт, не уточненный как кровоизлияние или инфаркт, другие цереброваскулярные болезни (I60-</a:t>
            </a:r>
            <a:r>
              <a:rPr lang="en-US" sz="1700" dirty="0" smtClean="0">
                <a:latin typeface="+mj-lt"/>
                <a:cs typeface="Times New Roman" pitchFamily="18" charset="0"/>
              </a:rPr>
              <a:t>I64, I67-I69</a:t>
            </a:r>
            <a:r>
              <a:rPr lang="ru-RU" sz="1700" dirty="0" smtClean="0">
                <a:latin typeface="+mj-lt"/>
                <a:cs typeface="Times New Roman" pitchFamily="18" charset="0"/>
              </a:rPr>
              <a:t>)</a:t>
            </a:r>
            <a:endParaRPr lang="ru-RU" sz="17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  <a:cs typeface="Times New Roman" pitchFamily="18" charset="0"/>
              </a:rPr>
              <a:t>Алкогольная </a:t>
            </a:r>
            <a:r>
              <a:rPr lang="ru-RU" sz="1700" dirty="0">
                <a:latin typeface="+mj-lt"/>
                <a:cs typeface="Times New Roman" pitchFamily="18" charset="0"/>
              </a:rPr>
              <a:t>болезнь печени (алкогольный: цирроз, гепатит, фиброз</a:t>
            </a:r>
            <a:r>
              <a:rPr lang="ru-RU" sz="1700" dirty="0" smtClean="0">
                <a:latin typeface="+mj-lt"/>
                <a:cs typeface="Times New Roman" pitchFamily="18" charset="0"/>
              </a:rPr>
              <a:t>), </a:t>
            </a:r>
            <a:r>
              <a:rPr lang="ru-RU" sz="1700" dirty="0" err="1" smtClean="0">
                <a:latin typeface="+mj-lt"/>
                <a:cs typeface="Times New Roman" pitchFamily="18" charset="0"/>
              </a:rPr>
              <a:t>фиброз</a:t>
            </a:r>
            <a:r>
              <a:rPr lang="ru-RU" sz="1700" dirty="0" smtClean="0">
                <a:latin typeface="+mj-lt"/>
                <a:cs typeface="Times New Roman" pitchFamily="18" charset="0"/>
              </a:rPr>
              <a:t> </a:t>
            </a:r>
            <a:r>
              <a:rPr lang="ru-RU" sz="1700" dirty="0">
                <a:latin typeface="+mj-lt"/>
                <a:cs typeface="Times New Roman" pitchFamily="18" charset="0"/>
              </a:rPr>
              <a:t>и цирроз печени (кроме </a:t>
            </a:r>
            <a:r>
              <a:rPr lang="ru-RU" sz="1700" dirty="0" smtClean="0">
                <a:latin typeface="+mj-lt"/>
                <a:cs typeface="Times New Roman" pitchFamily="18" charset="0"/>
              </a:rPr>
              <a:t>алкогольного)</a:t>
            </a:r>
            <a:r>
              <a:rPr lang="en-US" sz="1700" dirty="0" smtClean="0">
                <a:latin typeface="+mj-lt"/>
                <a:cs typeface="Times New Roman" pitchFamily="18" charset="0"/>
              </a:rPr>
              <a:t>,</a:t>
            </a:r>
            <a:r>
              <a:rPr lang="ru-RU" sz="1700" dirty="0" smtClean="0">
                <a:latin typeface="+mj-lt"/>
                <a:cs typeface="Times New Roman" pitchFamily="18" charset="0"/>
              </a:rPr>
              <a:t> другие </a:t>
            </a:r>
            <a:r>
              <a:rPr lang="ru-RU" sz="1700" dirty="0">
                <a:latin typeface="+mj-lt"/>
                <a:cs typeface="Times New Roman" pitchFamily="18" charset="0"/>
              </a:rPr>
              <a:t>болезни </a:t>
            </a:r>
            <a:r>
              <a:rPr lang="ru-RU" sz="1700" dirty="0" smtClean="0">
                <a:latin typeface="+mj-lt"/>
                <a:cs typeface="Times New Roman" pitchFamily="18" charset="0"/>
              </a:rPr>
              <a:t>печени (К70-К76) </a:t>
            </a:r>
            <a:endParaRPr lang="ru-RU" sz="1700" dirty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>
                <a:latin typeface="+mj-lt"/>
                <a:cs typeface="Times New Roman" pitchFamily="18" charset="0"/>
              </a:rPr>
              <a:t>КЛАСС XIX. Травмы, отравления и некоторые другие последствия воздействия внешних </a:t>
            </a:r>
            <a:r>
              <a:rPr lang="ru-RU" sz="1700" dirty="0" smtClean="0">
                <a:latin typeface="+mj-lt"/>
                <a:cs typeface="Times New Roman" pitchFamily="18" charset="0"/>
              </a:rPr>
              <a:t>факторов (</a:t>
            </a:r>
            <a:r>
              <a:rPr lang="en-US" sz="1700" dirty="0" smtClean="0">
                <a:latin typeface="+mj-lt"/>
                <a:cs typeface="Times New Roman" pitchFamily="18" charset="0"/>
              </a:rPr>
              <a:t>S00-S09, T00-T98</a:t>
            </a:r>
            <a:r>
              <a:rPr lang="ru-RU" sz="1700" dirty="0" smtClean="0">
                <a:latin typeface="+mj-lt"/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ru-RU" sz="1900" b="1" dirty="0" smtClean="0"/>
              <a:t>Группа 2: Смертность, предотвратимая при своевременном выявлении и адекватной диагностике</a:t>
            </a:r>
            <a:endParaRPr lang="ru-RU" sz="1900" b="1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Злокачественная меланома кожи, другие злокачественные новообразования кожи (С43-С44)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Злокачественные новообразования грудной железы, злокачественные новообразования шейки матки, злокачественные новообразования др. и </a:t>
            </a:r>
            <a:r>
              <a:rPr lang="ru-RU" sz="1700" dirty="0" err="1" smtClean="0">
                <a:latin typeface="+mj-lt"/>
              </a:rPr>
              <a:t>неуточненных</a:t>
            </a:r>
            <a:r>
              <a:rPr lang="ru-RU" sz="1700" dirty="0" smtClean="0">
                <a:latin typeface="+mj-lt"/>
              </a:rPr>
              <a:t> частей матки (С50, С54, С55)</a:t>
            </a:r>
          </a:p>
          <a:p>
            <a:pPr>
              <a:lnSpc>
                <a:spcPct val="90000"/>
              </a:lnSpc>
              <a:buNone/>
            </a:pPr>
            <a:r>
              <a:rPr lang="ru-RU" sz="1900" b="1" dirty="0" smtClean="0"/>
              <a:t>Группа 3: Смертность, предотвратимая путем улучшения качества медицинской помощи </a:t>
            </a:r>
            <a:endParaRPr lang="ru-RU" sz="1900" b="1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Злокачественные новообразования предстательной железы; других мужских половых органов, болезнь </a:t>
            </a:r>
            <a:r>
              <a:rPr lang="ru-RU" sz="1700" dirty="0" err="1" smtClean="0">
                <a:latin typeface="+mj-lt"/>
              </a:rPr>
              <a:t>Ходжкина</a:t>
            </a:r>
            <a:r>
              <a:rPr lang="ru-RU" sz="1700" dirty="0" smtClean="0">
                <a:latin typeface="+mj-lt"/>
              </a:rPr>
              <a:t>, </a:t>
            </a:r>
            <a:r>
              <a:rPr lang="ru-RU" sz="1700" dirty="0" err="1" smtClean="0">
                <a:latin typeface="+mj-lt"/>
              </a:rPr>
              <a:t>неходжкинская</a:t>
            </a:r>
            <a:r>
              <a:rPr lang="ru-RU" sz="1700" dirty="0" smtClean="0">
                <a:latin typeface="+mj-lt"/>
              </a:rPr>
              <a:t> </a:t>
            </a:r>
            <a:r>
              <a:rPr lang="ru-RU" sz="1700" dirty="0" err="1" smtClean="0">
                <a:latin typeface="+mj-lt"/>
              </a:rPr>
              <a:t>лимфома</a:t>
            </a:r>
            <a:r>
              <a:rPr lang="ru-RU" sz="1700" dirty="0" smtClean="0">
                <a:latin typeface="+mj-lt"/>
              </a:rPr>
              <a:t>, лейкемия (С60-С63, С81-С85, С91-С95)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Хронические ревматические болезни сердца, гипертоническая болезнь (</a:t>
            </a:r>
            <a:r>
              <a:rPr lang="en-US" sz="1700" dirty="0" smtClean="0">
                <a:latin typeface="+mj-lt"/>
              </a:rPr>
              <a:t>I05-I09, I10-I13, I15)</a:t>
            </a:r>
            <a:endParaRPr lang="ru-RU" sz="17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Язва желудка, язва двенадцатиперстной кишки, болезни червеобразного отростка (аппендикса), грыжи, </a:t>
            </a:r>
            <a:r>
              <a:rPr lang="ru-RU" sz="1700" dirty="0" err="1" smtClean="0">
                <a:latin typeface="+mj-lt"/>
              </a:rPr>
              <a:t>желчно-каменная</a:t>
            </a:r>
            <a:r>
              <a:rPr lang="ru-RU" sz="1700" dirty="0" smtClean="0">
                <a:latin typeface="+mj-lt"/>
              </a:rPr>
              <a:t> болезнь (</a:t>
            </a:r>
            <a:r>
              <a:rPr lang="ru-RU" sz="1700" dirty="0" err="1" smtClean="0">
                <a:latin typeface="+mj-lt"/>
              </a:rPr>
              <a:t>холелитиаз</a:t>
            </a:r>
            <a:r>
              <a:rPr lang="ru-RU" sz="1700" dirty="0" smtClean="0">
                <a:latin typeface="+mj-lt"/>
              </a:rPr>
              <a:t>), холецистит</a:t>
            </a:r>
            <a:r>
              <a:rPr lang="en-US" sz="1700" dirty="0" smtClean="0">
                <a:latin typeface="+mj-lt"/>
              </a:rPr>
              <a:t> (K25, K26, K35-K38, K40-K46, K80, K81)</a:t>
            </a:r>
            <a:endParaRPr lang="ru-RU" sz="17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КЛАСС I. Инфекционные и паразитарные болезни</a:t>
            </a:r>
            <a:r>
              <a:rPr lang="en-US" sz="1700" dirty="0" smtClean="0">
                <a:latin typeface="+mj-lt"/>
              </a:rPr>
              <a:t> (A00-A99, B00-B99)</a:t>
            </a:r>
            <a:endParaRPr lang="ru-RU" sz="17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КЛАСС Х. Болезни органов дыхания</a:t>
            </a:r>
            <a:r>
              <a:rPr lang="en-US" sz="1700" dirty="0" smtClean="0">
                <a:latin typeface="+mj-lt"/>
              </a:rPr>
              <a:t> (J00-J99)</a:t>
            </a:r>
            <a:endParaRPr lang="ru-RU" sz="17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ru-RU" sz="1700" dirty="0" smtClean="0">
                <a:latin typeface="+mj-lt"/>
              </a:rPr>
              <a:t>КЛАСС XV. Осложнения беременности, родов и послеродового периода</a:t>
            </a:r>
            <a:r>
              <a:rPr lang="en-US" sz="1700" dirty="0" smtClean="0">
                <a:latin typeface="+mj-lt"/>
              </a:rPr>
              <a:t> (O00-O99)</a:t>
            </a:r>
            <a:endParaRPr lang="ru-RU" sz="1700" dirty="0" smtClean="0">
              <a:latin typeface="+mj-lt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1600" dirty="0" smtClean="0">
              <a:latin typeface="+mj-lt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endParaRPr lang="ru-RU" sz="1600" dirty="0">
              <a:latin typeface="+mj-lt"/>
              <a:cs typeface="Times New Roman" pitchFamily="18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00C75-750C-452E-92C6-042FDF03F5BC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6309320"/>
            <a:ext cx="5184576" cy="5486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W.W.Holland,.1991 </a:t>
            </a:r>
          </a:p>
          <a:p>
            <a:pPr algn="ctr"/>
            <a:r>
              <a:rPr lang="ru-RU" dirty="0" smtClean="0"/>
              <a:t>«</a:t>
            </a:r>
            <a:r>
              <a:rPr lang="en-US" dirty="0" smtClean="0"/>
              <a:t>European Community Atlas of Avoidable Death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Динамика и структура смертности от причин, предотвратимых на разных уровнях профилактики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898900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68313" y="4076700"/>
          <a:ext cx="3887787" cy="2265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44008" y="4797152"/>
          <a:ext cx="4104456" cy="18068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34516"/>
                <a:gridCol w="817485"/>
                <a:gridCol w="817485"/>
                <a:gridCol w="817485"/>
                <a:gridCol w="817485"/>
              </a:tblGrid>
              <a:tr h="60007">
                <a:tc rowSpan="3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7">
                <a:tc v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/>
                        <a:t>мужчины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/>
                        <a:t>женщины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031">
                <a:tc v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2000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2014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/>
                        <a:t>Группа 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79,3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78,9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68,6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65,5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/>
                        <a:t>Группа 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0,3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0,5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17,1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/>
                        <a:t>Группа 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17,4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76031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100,0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644007" y="1844824"/>
          <a:ext cx="4104456" cy="268100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34516"/>
                <a:gridCol w="817485"/>
                <a:gridCol w="817485"/>
                <a:gridCol w="817485"/>
                <a:gridCol w="817485"/>
              </a:tblGrid>
              <a:tr h="232726">
                <a:tc rowSpan="3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 100 тыс. лиц в возрасте до 65 лет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 v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/>
                        <a:t>Группа 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/>
                        <a:t>Группа 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/>
                        <a:t>Группа 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/>
                        <a:t>Всего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 v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/>
                        <a:t>мужчины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557,8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143,3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703,2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343,6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89,8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435,4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9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/>
                        <a:t>2014/2000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-38,4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-4,8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-37,3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-38,1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/>
                        <a:t>женщины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145,6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27,3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39,2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212,1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23272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2014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92,7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24,2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24,7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141,6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095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/>
                        <a:t>2014/2000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-36,3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-11,4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-37,0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-33,2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76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Структура ведущих причин смерти, предотвратимых на разных уровнях профилактики, Россия, 2014 г. </a:t>
            </a:r>
            <a:br>
              <a:rPr lang="ru-RU" sz="2800" dirty="0" smtClean="0"/>
            </a:br>
            <a:r>
              <a:rPr lang="ru-RU" sz="1600" dirty="0" smtClean="0"/>
              <a:t>(на 100 тыс. лиц в возрасте до 65 лет)</a:t>
            </a:r>
            <a:endParaRPr lang="ru-RU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556792"/>
          <a:ext cx="6984776" cy="17948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968552"/>
                <a:gridCol w="1080120"/>
                <a:gridCol w="936104"/>
              </a:tblGrid>
              <a:tr h="288032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мужчины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женщины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400" b="1" u="none" strike="noStrike" dirty="0" smtClean="0"/>
                        <a:t>Злокачественные новообразования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(C00-C15, C22, С30-С34, С37-С39, С65-С68)</a:t>
                      </a:r>
                      <a:r>
                        <a:rPr lang="ru-RU" sz="1400" b="1" u="none" strike="noStrike" dirty="0" smtClean="0"/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9,1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400" b="1" u="none" strike="noStrike" dirty="0" smtClean="0"/>
                        <a:t>Болезни системы кровообращения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(I60-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I64, I67-I69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14,3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22,4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400" b="1" u="none" strike="noStrike" dirty="0" smtClean="0"/>
                        <a:t>Болезни органов пищеварения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(К70-К76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10,2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/>
                        <a:t>20,1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b">
                        <a:buClr>
                          <a:srgbClr val="000000"/>
                        </a:buClr>
                        <a:buSzPts val="1600"/>
                        <a:buFont typeface="Calibri"/>
                        <a:buNone/>
                      </a:pPr>
                      <a:r>
                        <a:rPr lang="ru-RU" sz="1400" b="1" u="none" strike="noStrike" dirty="0" smtClean="0"/>
                        <a:t>Травмы и отравления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S00-S09, T00-T98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4290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59,0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48,4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/>
                        <a:t>Итого 1 группа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/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55576" y="3645024"/>
          <a:ext cx="6984776" cy="267489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40560"/>
                <a:gridCol w="1080120"/>
                <a:gridCol w="864096"/>
              </a:tblGrid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мужчины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женщины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220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+mn-lt"/>
                        </a:rPr>
                        <a:t>Злокачественные новообразования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(С60-С63, С81-С85, С91-С95)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latin typeface="+mn-lt"/>
                        </a:rPr>
                        <a:t>10,5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11,7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2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+mn-lt"/>
                        </a:rPr>
                        <a:t>Болезни системы кровообращения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I05-I09, I10-I13, I15)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latin typeface="+mn-lt"/>
                        </a:rPr>
                        <a:t>7,7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82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strike="noStrike" dirty="0" smtClean="0">
                          <a:latin typeface="+mn-lt"/>
                        </a:rPr>
                        <a:t>Болезни органов пищеварения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K25, K26, K35-K38, K40-K46, K80, K81)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>
                          <a:latin typeface="+mn-lt"/>
                        </a:rPr>
                        <a:t>6,7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046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Инфекционные и паразитарные болезни 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(A00-A99, B00-B99)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35,3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38,3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28205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Болезни органов дыхания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(J00-J99)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43,2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34,6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>
                    <a:solidFill>
                      <a:srgbClr val="FF0000"/>
                    </a:solidFill>
                  </a:tcPr>
                </a:tc>
              </a:tr>
              <a:tr h="4512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+mn-lt"/>
                        </a:rPr>
                        <a:t>Осложнения беременности, родов и послеродового периода 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(J00-J99)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34290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latin typeface="+mn-lt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014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Итого 3 группа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u="none" strike="noStrike" dirty="0">
                          <a:latin typeface="+mn-lt"/>
                        </a:rPr>
                        <a:t>100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340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/>
              <a:t>Региональные особенности смертности от предотвратимых причин</a:t>
            </a:r>
            <a:r>
              <a:rPr lang="en-US" sz="2900" dirty="0" smtClean="0"/>
              <a:t> </a:t>
            </a:r>
            <a:r>
              <a:rPr lang="ru-RU" sz="2900" dirty="0" smtClean="0"/>
              <a:t>в РФ, 2014 г. </a:t>
            </a:r>
            <a:br>
              <a:rPr lang="ru-RU" sz="2900" dirty="0" smtClean="0"/>
            </a:br>
            <a:r>
              <a:rPr lang="ru-RU" sz="1800" dirty="0" smtClean="0"/>
              <a:t>(стандартизованный коэффициент, на 100 тыс. 0-64 года)</a:t>
            </a:r>
            <a:endParaRPr lang="ru-RU" sz="1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</p:nvPr>
        </p:nvGraphicFramePr>
        <p:xfrm>
          <a:off x="179512" y="1484784"/>
          <a:ext cx="3609975" cy="2376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179512" y="4077072"/>
          <a:ext cx="3598862" cy="2189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4067944" y="1484784"/>
            <a:ext cx="4824536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600" dirty="0" smtClean="0"/>
              <a:t> </a:t>
            </a:r>
            <a:r>
              <a:rPr lang="ru-RU" sz="1400" dirty="0" smtClean="0"/>
              <a:t>Смертность от предотвратимых причин в регионах России различается в 6,5 раз у мужчин и в 7,9 раз для женщин.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Наибольшие различия касаются причин смерти, предотвратимых на уровне первичной профилактики (1 группа) – в 7,2 раза у мужчин и 14,8 раз – для женщин.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 Существенно более однородная картина складывается в отношении причин, предотвратимых  своевременной диагностикой заболеваний (2 группа)</a:t>
            </a:r>
          </a:p>
          <a:p>
            <a:endParaRPr lang="ru-RU" sz="16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067944" y="4365104"/>
          <a:ext cx="4824536" cy="228255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7502"/>
                <a:gridCol w="602859"/>
                <a:gridCol w="527502"/>
                <a:gridCol w="602859"/>
                <a:gridCol w="602859"/>
                <a:gridCol w="678217"/>
                <a:gridCol w="678217"/>
                <a:gridCol w="60452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На 100 тыс.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 </a:t>
                      </a:r>
                      <a:r>
                        <a:rPr lang="ru-RU" sz="1400" u="none" strike="noStrike" dirty="0" smtClean="0"/>
                        <a:t>гр.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 </a:t>
                      </a:r>
                      <a:r>
                        <a:rPr lang="ru-RU" sz="1400" u="none" strike="noStrike" dirty="0" smtClean="0"/>
                        <a:t>гр.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 </a:t>
                      </a:r>
                      <a:r>
                        <a:rPr lang="ru-RU" sz="1400" u="none" strike="noStrike" dirty="0" smtClean="0"/>
                        <a:t>гр.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итого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 </a:t>
                      </a:r>
                      <a:r>
                        <a:rPr lang="ru-RU" sz="1400" u="none" strike="noStrike" dirty="0" smtClean="0"/>
                        <a:t>гр.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 </a:t>
                      </a:r>
                      <a:r>
                        <a:rPr lang="ru-RU" sz="1400" u="none" strike="noStrike" dirty="0" smtClean="0"/>
                        <a:t>гр.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 </a:t>
                      </a:r>
                      <a:r>
                        <a:rPr lang="ru-RU" sz="1400" u="none" strike="noStrike" dirty="0" smtClean="0"/>
                        <a:t>гр.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мужчины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max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742,1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250,3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997,5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87,2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min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7,1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5,5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6,5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61,8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12,4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30135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РФ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343,6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89,8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435,4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/>
                        <a:t>max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742,1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250,3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997,5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87,2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37,4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min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7,1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0,0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5,5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61,8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12,4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РФ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92,7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24,2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24,7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141,6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35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Региональная вариация предотвратимой смертности, </a:t>
            </a:r>
            <a:r>
              <a:rPr lang="ru-RU" sz="1600" dirty="0" smtClean="0"/>
              <a:t>(</a:t>
            </a:r>
            <a:r>
              <a:rPr lang="ru-RU" sz="1800" dirty="0" err="1" smtClean="0"/>
              <a:t>квинтильные</a:t>
            </a:r>
            <a:r>
              <a:rPr lang="ru-RU" sz="1800" dirty="0" smtClean="0"/>
              <a:t> (по 20% объектов) группы на основе </a:t>
            </a:r>
            <a:r>
              <a:rPr lang="ru-RU" sz="2000" dirty="0" smtClean="0"/>
              <a:t>стандартизованного коэффициента смертности в возрасте до 65 лет на 100 тыс. соответствующего населения)</a:t>
            </a:r>
            <a:endParaRPr lang="ru-RU" sz="2000" dirty="0"/>
          </a:p>
        </p:txBody>
      </p:sp>
      <p:pic>
        <p:nvPicPr>
          <p:cNvPr id="5" name="Содержимое 5" descr="pred-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194446"/>
            <a:ext cx="4244280" cy="3183210"/>
          </a:xfrm>
        </p:spPr>
      </p:pic>
      <p:pic>
        <p:nvPicPr>
          <p:cNvPr id="6" name="Содержимое 7" descr="pred-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05806"/>
            <a:ext cx="4495800" cy="3371850"/>
          </a:xfrm>
        </p:spPr>
      </p:pic>
      <p:sp>
        <p:nvSpPr>
          <p:cNvPr id="7" name="Прямоугольник 6"/>
          <p:cNvSpPr/>
          <p:nvPr/>
        </p:nvSpPr>
        <p:spPr>
          <a:xfrm>
            <a:off x="1043608" y="1772816"/>
            <a:ext cx="18722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мужчины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40152" y="1844824"/>
            <a:ext cx="17281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женщины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ЦНИИ организации и информатизации здравоохранения Минздрава 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011DC-C780-4CBD-8900-FF8296322F0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9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1425</Words>
  <Application>Microsoft Office PowerPoint</Application>
  <PresentationFormat>Экран (4:3)</PresentationFormat>
  <Paragraphs>237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Критерии и показатели  оценки результативности профилактической деятельности на муниципальном уровне</vt:lpstr>
      <vt:lpstr>Предотвратимая смертность</vt:lpstr>
      <vt:lpstr>Использование критерия предотвратимой смертности для оценки эффективности деятельности по охране здоровья населения</vt:lpstr>
      <vt:lpstr>Восприятие концепции предотвратимой смертности врачебным сообществом в России</vt:lpstr>
      <vt:lpstr>Презентация PowerPoint</vt:lpstr>
      <vt:lpstr>Динамика и структура смертности от причин, предотвратимых на разных уровнях профилактики</vt:lpstr>
      <vt:lpstr>Структура ведущих причин смерти, предотвратимых на разных уровнях профилактики, Россия, 2014 г.  (на 100 тыс. лиц в возрасте до 65 лет)</vt:lpstr>
      <vt:lpstr>Региональные особенности смертности от предотвратимых причин в РФ, 2014 г.  (стандартизованный коэффициент, на 100 тыс. 0-64 года)</vt:lpstr>
      <vt:lpstr>Региональная вариация предотвратимой смертности, (квинтильные (по 20% объектов) группы на основе стандартизованного коэффициента смертности в возрасте до 65 лет на 100 тыс. соответствующего населения)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и показатели  оценки результативности профилактической деятельности на муниципальном уровне</dc:title>
  <dc:creator>Modestov</dc:creator>
  <cp:lastModifiedBy>Modestov</cp:lastModifiedBy>
  <cp:revision>4</cp:revision>
  <dcterms:created xsi:type="dcterms:W3CDTF">2015-10-14T20:43:00Z</dcterms:created>
  <dcterms:modified xsi:type="dcterms:W3CDTF">2015-10-14T21:10:01Z</dcterms:modified>
</cp:coreProperties>
</file>