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jpg" ContentType="image/jpeg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2" r:id="rId3"/>
  </p:sldMasterIdLst>
  <p:notesMasterIdLst>
    <p:notesMasterId r:id="rId32"/>
  </p:notesMasterIdLst>
  <p:sldIdLst>
    <p:sldId id="257" r:id="rId4"/>
    <p:sldId id="326" r:id="rId5"/>
    <p:sldId id="324" r:id="rId6"/>
    <p:sldId id="262" r:id="rId7"/>
    <p:sldId id="297" r:id="rId8"/>
    <p:sldId id="305" r:id="rId9"/>
    <p:sldId id="307" r:id="rId10"/>
    <p:sldId id="308" r:id="rId11"/>
    <p:sldId id="294" r:id="rId12"/>
    <p:sldId id="299" r:id="rId13"/>
    <p:sldId id="300" r:id="rId14"/>
    <p:sldId id="309" r:id="rId15"/>
    <p:sldId id="314" r:id="rId16"/>
    <p:sldId id="320" r:id="rId17"/>
    <p:sldId id="310" r:id="rId18"/>
    <p:sldId id="311" r:id="rId19"/>
    <p:sldId id="312" r:id="rId20"/>
    <p:sldId id="313" r:id="rId21"/>
    <p:sldId id="315" r:id="rId22"/>
    <p:sldId id="316" r:id="rId23"/>
    <p:sldId id="317" r:id="rId24"/>
    <p:sldId id="318" r:id="rId25"/>
    <p:sldId id="284" r:id="rId26"/>
    <p:sldId id="285" r:id="rId27"/>
    <p:sldId id="323" r:id="rId28"/>
    <p:sldId id="322" r:id="rId29"/>
    <p:sldId id="321" r:id="rId30"/>
    <p:sldId id="290" r:id="rId31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1.jpeg"/><Relationship Id="rId5" Type="http://schemas.openxmlformats.org/officeDocument/2006/relationships/image" Target="../media/image12.jpg"/><Relationship Id="rId4" Type="http://schemas.openxmlformats.org/officeDocument/2006/relationships/image" Target="../media/image1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Relationship Id="rId5" Type="http://schemas.openxmlformats.org/officeDocument/2006/relationships/image" Target="../media/image171.jpeg"/><Relationship Id="rId4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B9C1F8-362E-438A-8EC9-58E29363A32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8D2D8489-F1AE-4A70-BFB8-B727EC7D1627}" type="pres">
      <dgm:prSet presAssocID="{01B9C1F8-362E-438A-8EC9-58E29363A32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v-LV"/>
        </a:p>
      </dgm:t>
    </dgm:pt>
  </dgm:ptLst>
  <dgm:cxnLst>
    <dgm:cxn modelId="{1C28C798-33F1-4D34-90B6-DAD07B4A8282}" type="presOf" srcId="{01B9C1F8-362E-438A-8EC9-58E29363A329}" destId="{8D2D8489-F1AE-4A70-BFB8-B727EC7D162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656DAA-8126-4799-B225-16E38EB4EC16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4009301B-C323-4DBE-9242-F246043DEA08}">
      <dgm:prSet phldrT="[Teksts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</a:rPr>
            <a:t>Репродуктивное здоровье</a:t>
          </a:r>
          <a:endParaRPr lang="en-GB" sz="2000" b="1" dirty="0" smtClean="0">
            <a:solidFill>
              <a:prstClr val="black"/>
            </a:solidFill>
          </a:endParaRPr>
        </a:p>
        <a:p>
          <a:r>
            <a:rPr kumimoji="0" lang="ru-RU" sz="1800" b="0" i="0" u="none" strike="noStrike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charset="0"/>
            </a:rPr>
            <a:t>Лекции в школах и информативные материаллы</a:t>
          </a:r>
          <a:r>
            <a:rPr kumimoji="0" lang="en-GB" sz="1800" b="0" i="0" u="none" strike="noStrike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charset="0"/>
            </a:rPr>
            <a:t> </a:t>
          </a:r>
          <a:endParaRPr lang="en-GB" sz="1800" dirty="0">
            <a:latin typeface="+mn-lt"/>
          </a:endParaRPr>
        </a:p>
      </dgm:t>
    </dgm:pt>
    <dgm:pt modelId="{B98520EC-4CC2-4784-A6F9-260D7A57BB15}" type="parTrans" cxnId="{EFAF2A3F-6692-4F0A-9A53-DF750DC07E63}">
      <dgm:prSet/>
      <dgm:spPr/>
      <dgm:t>
        <a:bodyPr/>
        <a:lstStyle/>
        <a:p>
          <a:endParaRPr lang="lv-LV"/>
        </a:p>
      </dgm:t>
    </dgm:pt>
    <dgm:pt modelId="{8E3340A7-17BE-4220-A0D3-50496B5456CF}" type="sibTrans" cxnId="{EFAF2A3F-6692-4F0A-9A53-DF750DC07E63}">
      <dgm:prSet/>
      <dgm:spPr/>
      <dgm:t>
        <a:bodyPr/>
        <a:lstStyle/>
        <a:p>
          <a:endParaRPr lang="lv-LV"/>
        </a:p>
      </dgm:t>
    </dgm:pt>
    <dgm:pt modelId="{B367C114-93CD-4A5E-973D-B50670022B3F}">
      <dgm:prSet phldrT="[Teksts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</a:rPr>
            <a:t> Здоровье ротовой полости</a:t>
          </a:r>
          <a:endParaRPr lang="en-GB" sz="2000" b="1" dirty="0" smtClean="0">
            <a:solidFill>
              <a:prstClr val="black"/>
            </a:solidFill>
          </a:endParaRPr>
        </a:p>
        <a:p>
          <a:r>
            <a:rPr lang="ru-RU" sz="1800" dirty="0" smtClean="0">
              <a:solidFill>
                <a:schemeClr val="tx1"/>
              </a:solidFill>
              <a:latin typeface="+mn-lt"/>
              <a:cs typeface="Arial" charset="0"/>
            </a:rPr>
            <a:t>Программа для учителей и детей дошкольного возраста, лекции для сениоров </a:t>
          </a:r>
          <a:endParaRPr lang="en-GB" sz="1800" dirty="0">
            <a:solidFill>
              <a:schemeClr val="tx1"/>
            </a:solidFill>
            <a:latin typeface="+mn-lt"/>
          </a:endParaRPr>
        </a:p>
      </dgm:t>
    </dgm:pt>
    <dgm:pt modelId="{5DA21A46-6B5B-45B2-A585-3146D617784A}" type="parTrans" cxnId="{17C2505D-94BE-424D-9CFD-17F88DE23351}">
      <dgm:prSet/>
      <dgm:spPr/>
      <dgm:t>
        <a:bodyPr/>
        <a:lstStyle/>
        <a:p>
          <a:endParaRPr lang="lv-LV"/>
        </a:p>
      </dgm:t>
    </dgm:pt>
    <dgm:pt modelId="{0E225D48-3AA6-4788-A858-40E9FDDE5444}" type="sibTrans" cxnId="{17C2505D-94BE-424D-9CFD-17F88DE23351}">
      <dgm:prSet/>
      <dgm:spPr/>
      <dgm:t>
        <a:bodyPr/>
        <a:lstStyle/>
        <a:p>
          <a:endParaRPr lang="lv-LV"/>
        </a:p>
      </dgm:t>
    </dgm:pt>
    <dgm:pt modelId="{C6EC05CC-CCFA-4815-B36E-1E5B41643789}">
      <dgm:prSet phldrT="[Teksts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prstClr val="black"/>
              </a:solidFill>
            </a:rPr>
            <a:t> Здоровое питание и физически активный образ жизни</a:t>
          </a:r>
        </a:p>
        <a:p>
          <a:r>
            <a:rPr lang="ru-RU" sz="1600" b="0" dirty="0" smtClean="0">
              <a:solidFill>
                <a:prstClr val="black"/>
              </a:solidFill>
            </a:rPr>
            <a:t>Нордическая ходьба, тренажеры на открытом воздухе, занятия для людей работа которых,связана с долгим проведением в офисах, обучения о правильном питании, практические занятия, информационные объекты</a:t>
          </a:r>
          <a:endParaRPr lang="en-GB" sz="1600" b="0" dirty="0" smtClean="0">
            <a:solidFill>
              <a:prstClr val="black"/>
            </a:solidFill>
          </a:endParaRPr>
        </a:p>
      </dgm:t>
    </dgm:pt>
    <dgm:pt modelId="{B40A97DE-56DF-45D1-9406-BBE8E54EECCA}" type="parTrans" cxnId="{BCF9F597-5E95-4D3A-98C8-61813F0DB915}">
      <dgm:prSet/>
      <dgm:spPr/>
      <dgm:t>
        <a:bodyPr/>
        <a:lstStyle/>
        <a:p>
          <a:endParaRPr lang="lv-LV"/>
        </a:p>
      </dgm:t>
    </dgm:pt>
    <dgm:pt modelId="{36A851F0-2648-4C18-8719-5305CFDB411C}" type="sibTrans" cxnId="{BCF9F597-5E95-4D3A-98C8-61813F0DB915}">
      <dgm:prSet/>
      <dgm:spPr/>
      <dgm:t>
        <a:bodyPr/>
        <a:lstStyle/>
        <a:p>
          <a:endParaRPr lang="lv-LV"/>
        </a:p>
      </dgm:t>
    </dgm:pt>
    <dgm:pt modelId="{D7BE4D21-8986-4C51-B35B-27A37E9C9E4B}">
      <dgm:prSet phldrT="[Teksts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</a:rPr>
            <a:t>Безопасность / Профилактика травматизма</a:t>
          </a:r>
          <a:endParaRPr lang="en-GB" sz="2000" b="1" dirty="0" smtClean="0">
            <a:solidFill>
              <a:prstClr val="black"/>
            </a:solidFill>
          </a:endParaRPr>
        </a:p>
        <a:p>
          <a:r>
            <a:rPr lang="ru-RU" sz="1600" dirty="0" smtClean="0">
              <a:solidFill>
                <a:schemeClr val="tx1"/>
              </a:solidFill>
              <a:latin typeface="Arial"/>
              <a:cs typeface="Arial" charset="0"/>
            </a:rPr>
            <a:t> </a:t>
          </a:r>
          <a:r>
            <a:rPr lang="ru-RU" sz="1800" dirty="0" smtClean="0">
              <a:solidFill>
                <a:schemeClr val="tx1"/>
              </a:solidFill>
              <a:latin typeface="+mn-lt"/>
              <a:cs typeface="Arial" charset="0"/>
            </a:rPr>
            <a:t>Информационные компании, лекции, плакаты, информативные материаллы</a:t>
          </a:r>
          <a:endParaRPr lang="en-GB" sz="1800" dirty="0">
            <a:solidFill>
              <a:schemeClr val="tx1"/>
            </a:solidFill>
            <a:latin typeface="+mn-lt"/>
          </a:endParaRPr>
        </a:p>
      </dgm:t>
    </dgm:pt>
    <dgm:pt modelId="{3FD973E5-84BC-4807-BEDA-35851D1B18CA}" type="parTrans" cxnId="{6E839220-9AC1-422A-B26D-39AAEE287956}">
      <dgm:prSet/>
      <dgm:spPr/>
      <dgm:t>
        <a:bodyPr/>
        <a:lstStyle/>
        <a:p>
          <a:endParaRPr lang="lv-LV"/>
        </a:p>
      </dgm:t>
    </dgm:pt>
    <dgm:pt modelId="{11D97D17-590B-431B-9FCB-09D795853EF9}" type="sibTrans" cxnId="{6E839220-9AC1-422A-B26D-39AAEE287956}">
      <dgm:prSet/>
      <dgm:spPr/>
      <dgm:t>
        <a:bodyPr/>
        <a:lstStyle/>
        <a:p>
          <a:endParaRPr lang="lv-LV"/>
        </a:p>
      </dgm:t>
    </dgm:pt>
    <dgm:pt modelId="{56241A3F-1BEA-47C5-8958-87CD86B55012}">
      <dgm:prSet phldrT="[Teksts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</a:rPr>
            <a:t>Семья и здоровье/укрепление роли семьи</a:t>
          </a:r>
          <a:endParaRPr lang="en-GB" sz="2000" b="1" dirty="0" smtClean="0">
            <a:solidFill>
              <a:prstClr val="black"/>
            </a:solidFill>
          </a:endParaRPr>
        </a:p>
        <a:p>
          <a:r>
            <a:rPr kumimoji="0" lang="ru-RU" sz="18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charset="0"/>
            </a:rPr>
            <a:t>Группы поддержки и лекции для родителей</a:t>
          </a:r>
          <a:endParaRPr lang="en-GB" sz="1800" dirty="0">
            <a:solidFill>
              <a:schemeClr val="tx1"/>
            </a:solidFill>
            <a:latin typeface="+mn-lt"/>
          </a:endParaRPr>
        </a:p>
      </dgm:t>
    </dgm:pt>
    <dgm:pt modelId="{8CACD6DD-8BE6-440C-850B-04361E1DAD41}" type="sibTrans" cxnId="{DF801411-C413-436B-8073-844C76970D6F}">
      <dgm:prSet/>
      <dgm:spPr/>
      <dgm:t>
        <a:bodyPr/>
        <a:lstStyle/>
        <a:p>
          <a:endParaRPr lang="lv-LV"/>
        </a:p>
      </dgm:t>
    </dgm:pt>
    <dgm:pt modelId="{14117FE7-FD40-4EAC-A61B-64280E45D3CD}" type="parTrans" cxnId="{DF801411-C413-436B-8073-844C76970D6F}">
      <dgm:prSet/>
      <dgm:spPr/>
      <dgm:t>
        <a:bodyPr/>
        <a:lstStyle/>
        <a:p>
          <a:endParaRPr lang="lv-LV"/>
        </a:p>
      </dgm:t>
    </dgm:pt>
    <dgm:pt modelId="{534F9976-F580-4936-803A-508E3DF63C10}" type="pres">
      <dgm:prSet presAssocID="{8A656DAA-8126-4799-B225-16E38EB4EC1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D68A7A40-3A94-4933-B175-3EF5A172CB38}" type="pres">
      <dgm:prSet presAssocID="{56241A3F-1BEA-47C5-8958-87CD86B55012}" presName="comp" presStyleCnt="0"/>
      <dgm:spPr/>
    </dgm:pt>
    <dgm:pt modelId="{4DF763AE-A4DD-4D50-9C46-6B90D7427094}" type="pres">
      <dgm:prSet presAssocID="{56241A3F-1BEA-47C5-8958-87CD86B55012}" presName="box" presStyleLbl="node1" presStyleIdx="0" presStyleCnt="5" custLinFactNeighborX="-1303" custLinFactNeighborY="-4346"/>
      <dgm:spPr/>
      <dgm:t>
        <a:bodyPr/>
        <a:lstStyle/>
        <a:p>
          <a:endParaRPr lang="lv-LV"/>
        </a:p>
      </dgm:t>
    </dgm:pt>
    <dgm:pt modelId="{831A5517-636D-4C50-8569-F0B4687F12A6}" type="pres">
      <dgm:prSet presAssocID="{56241A3F-1BEA-47C5-8958-87CD86B55012}" presName="img" presStyleLbl="fgImgPlace1" presStyleIdx="0" presStyleCnt="5" custLinFactNeighborX="1983" custLinFactNeighborY="377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" r="-13000"/>
          </a:stretch>
        </a:blipFill>
      </dgm:spPr>
    </dgm:pt>
    <dgm:pt modelId="{393A1CB2-9CC3-490D-9B51-E422EE623282}" type="pres">
      <dgm:prSet presAssocID="{56241A3F-1BEA-47C5-8958-87CD86B5501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91CF6DF9-B1E7-4E5F-80D5-56B99238C144}" type="pres">
      <dgm:prSet presAssocID="{8CACD6DD-8BE6-440C-850B-04361E1DAD41}" presName="spacer" presStyleCnt="0"/>
      <dgm:spPr/>
    </dgm:pt>
    <dgm:pt modelId="{33ED6A50-AC91-478B-8094-6478D39D59CA}" type="pres">
      <dgm:prSet presAssocID="{4009301B-C323-4DBE-9242-F246043DEA08}" presName="comp" presStyleCnt="0"/>
      <dgm:spPr/>
    </dgm:pt>
    <dgm:pt modelId="{19B89768-B07D-410F-B2AB-932C45D9754E}" type="pres">
      <dgm:prSet presAssocID="{4009301B-C323-4DBE-9242-F246043DEA08}" presName="box" presStyleLbl="node1" presStyleIdx="1" presStyleCnt="5"/>
      <dgm:spPr/>
      <dgm:t>
        <a:bodyPr/>
        <a:lstStyle/>
        <a:p>
          <a:endParaRPr lang="lv-LV"/>
        </a:p>
      </dgm:t>
    </dgm:pt>
    <dgm:pt modelId="{B7760547-AB35-430E-B082-DCFBA708425D}" type="pres">
      <dgm:prSet presAssocID="{4009301B-C323-4DBE-9242-F246043DEA08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lv-LV"/>
        </a:p>
      </dgm:t>
    </dgm:pt>
    <dgm:pt modelId="{CC88A19C-F4E8-4BA9-BFC2-4DB147968CBF}" type="pres">
      <dgm:prSet presAssocID="{4009301B-C323-4DBE-9242-F246043DEA08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B6BA42E8-B97B-440B-BAE3-3221C9B115DC}" type="pres">
      <dgm:prSet presAssocID="{8E3340A7-17BE-4220-A0D3-50496B5456CF}" presName="spacer" presStyleCnt="0"/>
      <dgm:spPr/>
    </dgm:pt>
    <dgm:pt modelId="{9931AB04-E485-4F0C-90BB-68EFC77E8E8A}" type="pres">
      <dgm:prSet presAssocID="{C6EC05CC-CCFA-4815-B36E-1E5B41643789}" presName="comp" presStyleCnt="0"/>
      <dgm:spPr/>
    </dgm:pt>
    <dgm:pt modelId="{C7B12E06-D538-4C22-837E-F16DC9E71FF6}" type="pres">
      <dgm:prSet presAssocID="{C6EC05CC-CCFA-4815-B36E-1E5B41643789}" presName="box" presStyleLbl="node1" presStyleIdx="2" presStyleCnt="5"/>
      <dgm:spPr/>
      <dgm:t>
        <a:bodyPr/>
        <a:lstStyle/>
        <a:p>
          <a:endParaRPr lang="lv-LV"/>
        </a:p>
      </dgm:t>
    </dgm:pt>
    <dgm:pt modelId="{B67519CB-AFF5-4BD7-B9E8-F2013ED34994}" type="pres">
      <dgm:prSet presAssocID="{C6EC05CC-CCFA-4815-B36E-1E5B41643789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lv-LV"/>
        </a:p>
      </dgm:t>
    </dgm:pt>
    <dgm:pt modelId="{1A698B81-CF39-46C4-B478-46D50C16D243}" type="pres">
      <dgm:prSet presAssocID="{C6EC05CC-CCFA-4815-B36E-1E5B4164378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B4B8B4AF-071F-4110-9845-49BC190F3C8B}" type="pres">
      <dgm:prSet presAssocID="{36A851F0-2648-4C18-8719-5305CFDB411C}" presName="spacer" presStyleCnt="0"/>
      <dgm:spPr/>
    </dgm:pt>
    <dgm:pt modelId="{589EDB5B-5AD1-4F39-AE8E-8005E62A04FC}" type="pres">
      <dgm:prSet presAssocID="{D7BE4D21-8986-4C51-B35B-27A37E9C9E4B}" presName="comp" presStyleCnt="0"/>
      <dgm:spPr/>
    </dgm:pt>
    <dgm:pt modelId="{A9E7F9B2-81A4-4833-8ADA-C7062EE4015C}" type="pres">
      <dgm:prSet presAssocID="{D7BE4D21-8986-4C51-B35B-27A37E9C9E4B}" presName="box" presStyleLbl="node1" presStyleIdx="3" presStyleCnt="5"/>
      <dgm:spPr/>
      <dgm:t>
        <a:bodyPr/>
        <a:lstStyle/>
        <a:p>
          <a:endParaRPr lang="lv-LV"/>
        </a:p>
      </dgm:t>
    </dgm:pt>
    <dgm:pt modelId="{AF6F28D8-A6AE-4F47-8E16-649CE10D2969}" type="pres">
      <dgm:prSet presAssocID="{D7BE4D21-8986-4C51-B35B-27A37E9C9E4B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lv-LV"/>
        </a:p>
      </dgm:t>
    </dgm:pt>
    <dgm:pt modelId="{C723265A-6FB1-40B0-B349-F963F14A0AE7}" type="pres">
      <dgm:prSet presAssocID="{D7BE4D21-8986-4C51-B35B-27A37E9C9E4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820558AE-2CA4-4977-8F35-9E914F351FFE}" type="pres">
      <dgm:prSet presAssocID="{11D97D17-590B-431B-9FCB-09D795853EF9}" presName="spacer" presStyleCnt="0"/>
      <dgm:spPr/>
    </dgm:pt>
    <dgm:pt modelId="{A2260E3E-389F-4479-B7B9-D489C3EC4E9F}" type="pres">
      <dgm:prSet presAssocID="{B367C114-93CD-4A5E-973D-B50670022B3F}" presName="comp" presStyleCnt="0"/>
      <dgm:spPr/>
    </dgm:pt>
    <dgm:pt modelId="{A6E7BBF4-142F-48AA-B01B-8348012EC9D0}" type="pres">
      <dgm:prSet presAssocID="{B367C114-93CD-4A5E-973D-B50670022B3F}" presName="box" presStyleLbl="node1" presStyleIdx="4" presStyleCnt="5"/>
      <dgm:spPr/>
      <dgm:t>
        <a:bodyPr/>
        <a:lstStyle/>
        <a:p>
          <a:endParaRPr lang="lv-LV"/>
        </a:p>
      </dgm:t>
    </dgm:pt>
    <dgm:pt modelId="{536E5B2A-9926-4E4C-9189-D8D099324D0E}" type="pres">
      <dgm:prSet presAssocID="{B367C114-93CD-4A5E-973D-B50670022B3F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6000" b="-46000"/>
          </a:stretch>
        </a:blipFill>
      </dgm:spPr>
      <dgm:t>
        <a:bodyPr/>
        <a:lstStyle/>
        <a:p>
          <a:endParaRPr lang="lv-LV"/>
        </a:p>
      </dgm:t>
    </dgm:pt>
    <dgm:pt modelId="{EDA2809A-AC05-4B1B-828F-467AB1425593}" type="pres">
      <dgm:prSet presAssocID="{B367C114-93CD-4A5E-973D-B50670022B3F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0A8DE496-AA7B-4B62-833D-21547DCCB650}" type="presOf" srcId="{B367C114-93CD-4A5E-973D-B50670022B3F}" destId="{EDA2809A-AC05-4B1B-828F-467AB1425593}" srcOrd="1" destOrd="0" presId="urn:microsoft.com/office/officeart/2005/8/layout/vList4#3"/>
    <dgm:cxn modelId="{9D86F27A-0A5B-4712-9787-67D68098105E}" type="presOf" srcId="{4009301B-C323-4DBE-9242-F246043DEA08}" destId="{CC88A19C-F4E8-4BA9-BFC2-4DB147968CBF}" srcOrd="1" destOrd="0" presId="urn:microsoft.com/office/officeart/2005/8/layout/vList4#3"/>
    <dgm:cxn modelId="{BCF9F597-5E95-4D3A-98C8-61813F0DB915}" srcId="{8A656DAA-8126-4799-B225-16E38EB4EC16}" destId="{C6EC05CC-CCFA-4815-B36E-1E5B41643789}" srcOrd="2" destOrd="0" parTransId="{B40A97DE-56DF-45D1-9406-BBE8E54EECCA}" sibTransId="{36A851F0-2648-4C18-8719-5305CFDB411C}"/>
    <dgm:cxn modelId="{42D71A6D-E1EF-4564-8E66-873F7BB9576C}" type="presOf" srcId="{D7BE4D21-8986-4C51-B35B-27A37E9C9E4B}" destId="{C723265A-6FB1-40B0-B349-F963F14A0AE7}" srcOrd="1" destOrd="0" presId="urn:microsoft.com/office/officeart/2005/8/layout/vList4#3"/>
    <dgm:cxn modelId="{68988BA2-982E-4E80-902F-EA69BB6B31AC}" type="presOf" srcId="{56241A3F-1BEA-47C5-8958-87CD86B55012}" destId="{393A1CB2-9CC3-490D-9B51-E422EE623282}" srcOrd="1" destOrd="0" presId="urn:microsoft.com/office/officeart/2005/8/layout/vList4#3"/>
    <dgm:cxn modelId="{1B288C28-8E7D-4219-96DC-2858524839BE}" type="presOf" srcId="{C6EC05CC-CCFA-4815-B36E-1E5B41643789}" destId="{C7B12E06-D538-4C22-837E-F16DC9E71FF6}" srcOrd="0" destOrd="0" presId="urn:microsoft.com/office/officeart/2005/8/layout/vList4#3"/>
    <dgm:cxn modelId="{CEC1C7E7-7EB0-4429-A296-25E67F815204}" type="presOf" srcId="{D7BE4D21-8986-4C51-B35B-27A37E9C9E4B}" destId="{A9E7F9B2-81A4-4833-8ADA-C7062EE4015C}" srcOrd="0" destOrd="0" presId="urn:microsoft.com/office/officeart/2005/8/layout/vList4#3"/>
    <dgm:cxn modelId="{4A513394-8F90-43BE-91EE-E2F593E7735D}" type="presOf" srcId="{8A656DAA-8126-4799-B225-16E38EB4EC16}" destId="{534F9976-F580-4936-803A-508E3DF63C10}" srcOrd="0" destOrd="0" presId="urn:microsoft.com/office/officeart/2005/8/layout/vList4#3"/>
    <dgm:cxn modelId="{4D49DCEB-182E-45B5-81A7-10498C943193}" type="presOf" srcId="{B367C114-93CD-4A5E-973D-B50670022B3F}" destId="{A6E7BBF4-142F-48AA-B01B-8348012EC9D0}" srcOrd="0" destOrd="0" presId="urn:microsoft.com/office/officeart/2005/8/layout/vList4#3"/>
    <dgm:cxn modelId="{DF801411-C413-436B-8073-844C76970D6F}" srcId="{8A656DAA-8126-4799-B225-16E38EB4EC16}" destId="{56241A3F-1BEA-47C5-8958-87CD86B55012}" srcOrd="0" destOrd="0" parTransId="{14117FE7-FD40-4EAC-A61B-64280E45D3CD}" sibTransId="{8CACD6DD-8BE6-440C-850B-04361E1DAD41}"/>
    <dgm:cxn modelId="{5732D2B8-08CA-498B-8732-1EB62A95702C}" type="presOf" srcId="{4009301B-C323-4DBE-9242-F246043DEA08}" destId="{19B89768-B07D-410F-B2AB-932C45D9754E}" srcOrd="0" destOrd="0" presId="urn:microsoft.com/office/officeart/2005/8/layout/vList4#3"/>
    <dgm:cxn modelId="{5087ADF8-C5C3-417F-8C1C-C5999EC39597}" type="presOf" srcId="{56241A3F-1BEA-47C5-8958-87CD86B55012}" destId="{4DF763AE-A4DD-4D50-9C46-6B90D7427094}" srcOrd="0" destOrd="0" presId="urn:microsoft.com/office/officeart/2005/8/layout/vList4#3"/>
    <dgm:cxn modelId="{6E839220-9AC1-422A-B26D-39AAEE287956}" srcId="{8A656DAA-8126-4799-B225-16E38EB4EC16}" destId="{D7BE4D21-8986-4C51-B35B-27A37E9C9E4B}" srcOrd="3" destOrd="0" parTransId="{3FD973E5-84BC-4807-BEDA-35851D1B18CA}" sibTransId="{11D97D17-590B-431B-9FCB-09D795853EF9}"/>
    <dgm:cxn modelId="{EFAF2A3F-6692-4F0A-9A53-DF750DC07E63}" srcId="{8A656DAA-8126-4799-B225-16E38EB4EC16}" destId="{4009301B-C323-4DBE-9242-F246043DEA08}" srcOrd="1" destOrd="0" parTransId="{B98520EC-4CC2-4784-A6F9-260D7A57BB15}" sibTransId="{8E3340A7-17BE-4220-A0D3-50496B5456CF}"/>
    <dgm:cxn modelId="{17C2505D-94BE-424D-9CFD-17F88DE23351}" srcId="{8A656DAA-8126-4799-B225-16E38EB4EC16}" destId="{B367C114-93CD-4A5E-973D-B50670022B3F}" srcOrd="4" destOrd="0" parTransId="{5DA21A46-6B5B-45B2-A585-3146D617784A}" sibTransId="{0E225D48-3AA6-4788-A858-40E9FDDE5444}"/>
    <dgm:cxn modelId="{0FCA47F9-2FB5-42B9-B287-E29EC2CF260A}" type="presOf" srcId="{C6EC05CC-CCFA-4815-B36E-1E5B41643789}" destId="{1A698B81-CF39-46C4-B478-46D50C16D243}" srcOrd="1" destOrd="0" presId="urn:microsoft.com/office/officeart/2005/8/layout/vList4#3"/>
    <dgm:cxn modelId="{3AA8096B-0A4B-4897-8AC3-261AAED69F07}" type="presParOf" srcId="{534F9976-F580-4936-803A-508E3DF63C10}" destId="{D68A7A40-3A94-4933-B175-3EF5A172CB38}" srcOrd="0" destOrd="0" presId="urn:microsoft.com/office/officeart/2005/8/layout/vList4#3"/>
    <dgm:cxn modelId="{AA05D905-57A4-45FB-99B6-7C8908DBCF6F}" type="presParOf" srcId="{D68A7A40-3A94-4933-B175-3EF5A172CB38}" destId="{4DF763AE-A4DD-4D50-9C46-6B90D7427094}" srcOrd="0" destOrd="0" presId="urn:microsoft.com/office/officeart/2005/8/layout/vList4#3"/>
    <dgm:cxn modelId="{631DD023-9A2B-4099-B9CA-D53D8E6AC099}" type="presParOf" srcId="{D68A7A40-3A94-4933-B175-3EF5A172CB38}" destId="{831A5517-636D-4C50-8569-F0B4687F12A6}" srcOrd="1" destOrd="0" presId="urn:microsoft.com/office/officeart/2005/8/layout/vList4#3"/>
    <dgm:cxn modelId="{89156173-7443-453A-A103-7602C0631A17}" type="presParOf" srcId="{D68A7A40-3A94-4933-B175-3EF5A172CB38}" destId="{393A1CB2-9CC3-490D-9B51-E422EE623282}" srcOrd="2" destOrd="0" presId="urn:microsoft.com/office/officeart/2005/8/layout/vList4#3"/>
    <dgm:cxn modelId="{1CFF9BE4-7388-4C59-87C1-7B72B87492B0}" type="presParOf" srcId="{534F9976-F580-4936-803A-508E3DF63C10}" destId="{91CF6DF9-B1E7-4E5F-80D5-56B99238C144}" srcOrd="1" destOrd="0" presId="urn:microsoft.com/office/officeart/2005/8/layout/vList4#3"/>
    <dgm:cxn modelId="{6C190086-89C4-45E9-93D4-6EBC2770159F}" type="presParOf" srcId="{534F9976-F580-4936-803A-508E3DF63C10}" destId="{33ED6A50-AC91-478B-8094-6478D39D59CA}" srcOrd="2" destOrd="0" presId="urn:microsoft.com/office/officeart/2005/8/layout/vList4#3"/>
    <dgm:cxn modelId="{2ACE2CD6-C43D-48D5-AC9D-E9A8B8CE7630}" type="presParOf" srcId="{33ED6A50-AC91-478B-8094-6478D39D59CA}" destId="{19B89768-B07D-410F-B2AB-932C45D9754E}" srcOrd="0" destOrd="0" presId="urn:microsoft.com/office/officeart/2005/8/layout/vList4#3"/>
    <dgm:cxn modelId="{F2343226-239C-4E8E-BED3-C80CE3B8B3B6}" type="presParOf" srcId="{33ED6A50-AC91-478B-8094-6478D39D59CA}" destId="{B7760547-AB35-430E-B082-DCFBA708425D}" srcOrd="1" destOrd="0" presId="urn:microsoft.com/office/officeart/2005/8/layout/vList4#3"/>
    <dgm:cxn modelId="{11549D49-E5BF-4B9A-9579-AFDC98FE4721}" type="presParOf" srcId="{33ED6A50-AC91-478B-8094-6478D39D59CA}" destId="{CC88A19C-F4E8-4BA9-BFC2-4DB147968CBF}" srcOrd="2" destOrd="0" presId="urn:microsoft.com/office/officeart/2005/8/layout/vList4#3"/>
    <dgm:cxn modelId="{1B36028E-4644-419E-9068-15736EF6D84B}" type="presParOf" srcId="{534F9976-F580-4936-803A-508E3DF63C10}" destId="{B6BA42E8-B97B-440B-BAE3-3221C9B115DC}" srcOrd="3" destOrd="0" presId="urn:microsoft.com/office/officeart/2005/8/layout/vList4#3"/>
    <dgm:cxn modelId="{9A91E0FB-4E87-41CF-B092-3504B513E43F}" type="presParOf" srcId="{534F9976-F580-4936-803A-508E3DF63C10}" destId="{9931AB04-E485-4F0C-90BB-68EFC77E8E8A}" srcOrd="4" destOrd="0" presId="urn:microsoft.com/office/officeart/2005/8/layout/vList4#3"/>
    <dgm:cxn modelId="{84331021-8205-4D14-B128-1FB7E3AB23D7}" type="presParOf" srcId="{9931AB04-E485-4F0C-90BB-68EFC77E8E8A}" destId="{C7B12E06-D538-4C22-837E-F16DC9E71FF6}" srcOrd="0" destOrd="0" presId="urn:microsoft.com/office/officeart/2005/8/layout/vList4#3"/>
    <dgm:cxn modelId="{2D86E353-9A6C-47B9-933B-6749022C280B}" type="presParOf" srcId="{9931AB04-E485-4F0C-90BB-68EFC77E8E8A}" destId="{B67519CB-AFF5-4BD7-B9E8-F2013ED34994}" srcOrd="1" destOrd="0" presId="urn:microsoft.com/office/officeart/2005/8/layout/vList4#3"/>
    <dgm:cxn modelId="{D9D42386-A31F-487D-8924-9449FCA91D55}" type="presParOf" srcId="{9931AB04-E485-4F0C-90BB-68EFC77E8E8A}" destId="{1A698B81-CF39-46C4-B478-46D50C16D243}" srcOrd="2" destOrd="0" presId="urn:microsoft.com/office/officeart/2005/8/layout/vList4#3"/>
    <dgm:cxn modelId="{13212242-CCAD-4FE8-83C3-36780FB93BFC}" type="presParOf" srcId="{534F9976-F580-4936-803A-508E3DF63C10}" destId="{B4B8B4AF-071F-4110-9845-49BC190F3C8B}" srcOrd="5" destOrd="0" presId="urn:microsoft.com/office/officeart/2005/8/layout/vList4#3"/>
    <dgm:cxn modelId="{E62700CB-5ACF-43F6-8911-3F6914253F48}" type="presParOf" srcId="{534F9976-F580-4936-803A-508E3DF63C10}" destId="{589EDB5B-5AD1-4F39-AE8E-8005E62A04FC}" srcOrd="6" destOrd="0" presId="urn:microsoft.com/office/officeart/2005/8/layout/vList4#3"/>
    <dgm:cxn modelId="{ECAFB9F8-68F1-4433-BE30-2D6CF5CA6EC6}" type="presParOf" srcId="{589EDB5B-5AD1-4F39-AE8E-8005E62A04FC}" destId="{A9E7F9B2-81A4-4833-8ADA-C7062EE4015C}" srcOrd="0" destOrd="0" presId="urn:microsoft.com/office/officeart/2005/8/layout/vList4#3"/>
    <dgm:cxn modelId="{5C9426F0-2E7C-4560-9CA2-A99BF44091B3}" type="presParOf" srcId="{589EDB5B-5AD1-4F39-AE8E-8005E62A04FC}" destId="{AF6F28D8-A6AE-4F47-8E16-649CE10D2969}" srcOrd="1" destOrd="0" presId="urn:microsoft.com/office/officeart/2005/8/layout/vList4#3"/>
    <dgm:cxn modelId="{DFAB98FC-98E0-4AD8-8385-2E7E5C5F2010}" type="presParOf" srcId="{589EDB5B-5AD1-4F39-AE8E-8005E62A04FC}" destId="{C723265A-6FB1-40B0-B349-F963F14A0AE7}" srcOrd="2" destOrd="0" presId="urn:microsoft.com/office/officeart/2005/8/layout/vList4#3"/>
    <dgm:cxn modelId="{8003DAEF-BDE8-4591-97D3-6F12313D0AF1}" type="presParOf" srcId="{534F9976-F580-4936-803A-508E3DF63C10}" destId="{820558AE-2CA4-4977-8F35-9E914F351FFE}" srcOrd="7" destOrd="0" presId="urn:microsoft.com/office/officeart/2005/8/layout/vList4#3"/>
    <dgm:cxn modelId="{A710FBB8-B14E-438C-A887-BC56ECC4F8FE}" type="presParOf" srcId="{534F9976-F580-4936-803A-508E3DF63C10}" destId="{A2260E3E-389F-4479-B7B9-D489C3EC4E9F}" srcOrd="8" destOrd="0" presId="urn:microsoft.com/office/officeart/2005/8/layout/vList4#3"/>
    <dgm:cxn modelId="{5BE4D7C9-493D-4E0E-997B-29F42A015940}" type="presParOf" srcId="{A2260E3E-389F-4479-B7B9-D489C3EC4E9F}" destId="{A6E7BBF4-142F-48AA-B01B-8348012EC9D0}" srcOrd="0" destOrd="0" presId="urn:microsoft.com/office/officeart/2005/8/layout/vList4#3"/>
    <dgm:cxn modelId="{DECF8AD5-BDBB-40F4-8FFF-DC5C15D4F996}" type="presParOf" srcId="{A2260E3E-389F-4479-B7B9-D489C3EC4E9F}" destId="{536E5B2A-9926-4E4C-9189-D8D099324D0E}" srcOrd="1" destOrd="0" presId="urn:microsoft.com/office/officeart/2005/8/layout/vList4#3"/>
    <dgm:cxn modelId="{CBB8DD6C-C3F0-4353-B940-5446EAC2B71A}" type="presParOf" srcId="{A2260E3E-389F-4479-B7B9-D489C3EC4E9F}" destId="{EDA2809A-AC05-4B1B-828F-467AB1425593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656DAA-8126-4799-B225-16E38EB4EC16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56241A3F-1BEA-47C5-8958-87CD86B55012}">
      <dgm:prSet phldrT="[Teksts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 Психоэмоциональное здоровье</a:t>
          </a:r>
          <a:endParaRPr lang="en-GB" sz="2000" b="1" dirty="0" smtClean="0">
            <a:solidFill>
              <a:schemeClr val="tx1"/>
            </a:solidFill>
          </a:endParaRPr>
        </a:p>
        <a:p>
          <a:r>
            <a:rPr kumimoji="0" lang="ru-RU" sz="1600" b="0" i="0" u="none" strike="noStrike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 </a:t>
          </a:r>
          <a:r>
            <a:rPr kumimoji="0" lang="ru-RU" sz="1800" b="0" i="0" u="none" strike="noStrike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charset="0"/>
            </a:rPr>
            <a:t>Публичные лекции и мероприятия</a:t>
          </a:r>
          <a:endParaRPr lang="lv-LV" sz="1800" dirty="0">
            <a:latin typeface="+mn-lt"/>
          </a:endParaRPr>
        </a:p>
      </dgm:t>
    </dgm:pt>
    <dgm:pt modelId="{14117FE7-FD40-4EAC-A61B-64280E45D3CD}" type="parTrans" cxnId="{DF801411-C413-436B-8073-844C76970D6F}">
      <dgm:prSet/>
      <dgm:spPr/>
      <dgm:t>
        <a:bodyPr/>
        <a:lstStyle/>
        <a:p>
          <a:endParaRPr lang="lv-LV"/>
        </a:p>
      </dgm:t>
    </dgm:pt>
    <dgm:pt modelId="{8CACD6DD-8BE6-440C-850B-04361E1DAD41}" type="sibTrans" cxnId="{DF801411-C413-436B-8073-844C76970D6F}">
      <dgm:prSet/>
      <dgm:spPr/>
      <dgm:t>
        <a:bodyPr/>
        <a:lstStyle/>
        <a:p>
          <a:endParaRPr lang="lv-LV"/>
        </a:p>
      </dgm:t>
    </dgm:pt>
    <dgm:pt modelId="{4009301B-C323-4DBE-9242-F246043DEA08}">
      <dgm:prSet phldrT="[Teksts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</a:rPr>
            <a:t>Профилактика инфекционных заболеваний</a:t>
          </a:r>
          <a:endParaRPr lang="en-GB" sz="2000" b="1" dirty="0" smtClean="0">
            <a:solidFill>
              <a:prstClr val="black"/>
            </a:solidFill>
          </a:endParaRPr>
        </a:p>
        <a:p>
          <a:r>
            <a:rPr lang="ru-RU" sz="1600" b="1" dirty="0" smtClean="0">
              <a:solidFill>
                <a:prstClr val="black"/>
              </a:solidFill>
            </a:rPr>
            <a:t> </a:t>
          </a:r>
          <a:r>
            <a:rPr lang="ru-RU" sz="1800" b="0" dirty="0" smtClean="0">
              <a:solidFill>
                <a:prstClr val="black"/>
              </a:solidFill>
            </a:rPr>
            <a:t>Программа по снижению вреда (профилактика ВИЧ / СПИДа, гепатита, тренинги, акции, информационные материалы / брошюры</a:t>
          </a:r>
          <a:endParaRPr lang="en-GB" sz="1800" b="0" dirty="0"/>
        </a:p>
      </dgm:t>
    </dgm:pt>
    <dgm:pt modelId="{B98520EC-4CC2-4784-A6F9-260D7A57BB15}" type="parTrans" cxnId="{EFAF2A3F-6692-4F0A-9A53-DF750DC07E63}">
      <dgm:prSet/>
      <dgm:spPr/>
      <dgm:t>
        <a:bodyPr/>
        <a:lstStyle/>
        <a:p>
          <a:endParaRPr lang="lv-LV"/>
        </a:p>
      </dgm:t>
    </dgm:pt>
    <dgm:pt modelId="{8E3340A7-17BE-4220-A0D3-50496B5456CF}" type="sibTrans" cxnId="{EFAF2A3F-6692-4F0A-9A53-DF750DC07E63}">
      <dgm:prSet/>
      <dgm:spPr/>
      <dgm:t>
        <a:bodyPr/>
        <a:lstStyle/>
        <a:p>
          <a:endParaRPr lang="lv-LV"/>
        </a:p>
      </dgm:t>
    </dgm:pt>
    <dgm:pt modelId="{B367C114-93CD-4A5E-973D-B50670022B3F}">
      <dgm:prSet phldrT="[Teksts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</a:rPr>
            <a:t> </a:t>
          </a:r>
          <a:r>
            <a:rPr lang="ru-RU" sz="1800" b="1" dirty="0" smtClean="0">
              <a:solidFill>
                <a:prstClr val="black"/>
              </a:solidFill>
            </a:rPr>
            <a:t>Национальное и международное сотрудничество</a:t>
          </a:r>
          <a:endParaRPr lang="en-GB" sz="1800" b="1" dirty="0" smtClean="0">
            <a:solidFill>
              <a:prstClr val="black"/>
            </a:solidFill>
          </a:endParaRPr>
        </a:p>
        <a:p>
          <a:r>
            <a:rPr lang="ru-RU" sz="1600" b="0" dirty="0" smtClean="0">
              <a:solidFill>
                <a:prstClr val="black"/>
              </a:solidFill>
            </a:rPr>
            <a:t>Принимаем участие в 4 Сетях (Национальная сеть здоровых самоуправлений Латвии; (ВОЗ)  Европейская сеть Здоровые города; EuroHealthNet; ECAD (Европейские города против наркотиков)</a:t>
          </a:r>
          <a:endParaRPr lang="lv-LV" sz="1600" dirty="0"/>
        </a:p>
      </dgm:t>
    </dgm:pt>
    <dgm:pt modelId="{5DA21A46-6B5B-45B2-A585-3146D617784A}" type="parTrans" cxnId="{17C2505D-94BE-424D-9CFD-17F88DE23351}">
      <dgm:prSet/>
      <dgm:spPr/>
      <dgm:t>
        <a:bodyPr/>
        <a:lstStyle/>
        <a:p>
          <a:endParaRPr lang="lv-LV"/>
        </a:p>
      </dgm:t>
    </dgm:pt>
    <dgm:pt modelId="{0E225D48-3AA6-4788-A858-40E9FDDE5444}" type="sibTrans" cxnId="{17C2505D-94BE-424D-9CFD-17F88DE23351}">
      <dgm:prSet/>
      <dgm:spPr/>
      <dgm:t>
        <a:bodyPr/>
        <a:lstStyle/>
        <a:p>
          <a:endParaRPr lang="lv-LV"/>
        </a:p>
      </dgm:t>
    </dgm:pt>
    <dgm:pt modelId="{C6EC05CC-CCFA-4815-B36E-1E5B41643789}">
      <dgm:prSet phldrT="[Teksts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prstClr val="black"/>
              </a:solidFill>
            </a:rPr>
            <a:t>Профилактика зависимостей</a:t>
          </a:r>
          <a:endParaRPr lang="en-GB" sz="1800" b="1" dirty="0" smtClean="0">
            <a:solidFill>
              <a:prstClr val="black"/>
            </a:solidFill>
          </a:endParaRPr>
        </a:p>
        <a:p>
          <a:r>
            <a:rPr kumimoji="0" lang="en-GB" sz="1600" b="0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charset="0"/>
            </a:rPr>
            <a:t>~</a:t>
          </a:r>
          <a:r>
            <a:rPr kumimoji="0" lang="ru-RU" sz="1600" b="0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Arial" charset="0"/>
            </a:rPr>
            <a:t>650</a:t>
          </a:r>
          <a:r>
            <a:rPr kumimoji="0" lang="en-GB" sz="1600" b="0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Arial" charset="0"/>
            </a:rPr>
            <a:t> </a:t>
          </a:r>
          <a:r>
            <a:rPr kumimoji="0" lang="ru-RU" sz="1600" b="0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Arial" charset="0"/>
            </a:rPr>
            <a:t>занятий в  год (с участием 7000 школьников);</a:t>
          </a:r>
          <a:endParaRPr kumimoji="0" lang="lv-LV" sz="1600" b="0" i="0" u="none" strike="noStrike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+mn-lt"/>
            <a:cs typeface="Arial" charset="0"/>
          </a:endParaRPr>
        </a:p>
        <a:p>
          <a:r>
            <a:rPr kumimoji="0" lang="ru-RU" sz="1600" b="0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Arial" charset="0"/>
            </a:rPr>
            <a:t>~ 26 учебных семинаров в год (приняли участие 350 специалистов);</a:t>
          </a:r>
          <a:endParaRPr kumimoji="0" lang="lv-LV" sz="1600" b="0" i="0" u="none" strike="noStrike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+mn-lt"/>
            <a:cs typeface="Arial" charset="0"/>
          </a:endParaRPr>
        </a:p>
        <a:p>
          <a:r>
            <a:rPr kumimoji="0" lang="ru-RU" sz="1600" b="0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Arial" charset="0"/>
            </a:rPr>
            <a:t>Лекции на родительских собраниях в школах, лекции для людей предпенсионного возраста . Группы поддержки для созависимых </a:t>
          </a:r>
          <a:endParaRPr lang="en-GB" sz="1600" b="0" dirty="0" smtClean="0">
            <a:latin typeface="+mn-lt"/>
          </a:endParaRPr>
        </a:p>
      </dgm:t>
    </dgm:pt>
    <dgm:pt modelId="{B40A97DE-56DF-45D1-9406-BBE8E54EECCA}" type="parTrans" cxnId="{BCF9F597-5E95-4D3A-98C8-61813F0DB915}">
      <dgm:prSet/>
      <dgm:spPr/>
      <dgm:t>
        <a:bodyPr/>
        <a:lstStyle/>
        <a:p>
          <a:endParaRPr lang="lv-LV"/>
        </a:p>
      </dgm:t>
    </dgm:pt>
    <dgm:pt modelId="{36A851F0-2648-4C18-8719-5305CFDB411C}" type="sibTrans" cxnId="{BCF9F597-5E95-4D3A-98C8-61813F0DB915}">
      <dgm:prSet/>
      <dgm:spPr/>
      <dgm:t>
        <a:bodyPr/>
        <a:lstStyle/>
        <a:p>
          <a:endParaRPr lang="lv-LV"/>
        </a:p>
      </dgm:t>
    </dgm:pt>
    <dgm:pt modelId="{D7BE4D21-8986-4C51-B35B-27A37E9C9E4B}">
      <dgm:prSet phldrT="[Teksts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</a:rPr>
            <a:t>Общественные мероприяния</a:t>
          </a:r>
        </a:p>
        <a:p>
          <a:r>
            <a:rPr kumimoji="0" lang="ru-RU" sz="1600" b="0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rPr>
            <a:t>Каждый год принимаем участие по крайней мере в 5 различных мероприятиях (Всемирный день здоровья, Всемирный день без табака, Всемирный день борьбы с туберкулезом, Всемирный день сердца) и др.</a:t>
          </a:r>
          <a:endParaRPr lang="en-GB" sz="1600" b="0" dirty="0" smtClean="0">
            <a:latin typeface="+mn-lt"/>
          </a:endParaRPr>
        </a:p>
      </dgm:t>
    </dgm:pt>
    <dgm:pt modelId="{3FD973E5-84BC-4807-BEDA-35851D1B18CA}" type="parTrans" cxnId="{6E839220-9AC1-422A-B26D-39AAEE287956}">
      <dgm:prSet/>
      <dgm:spPr/>
      <dgm:t>
        <a:bodyPr/>
        <a:lstStyle/>
        <a:p>
          <a:endParaRPr lang="lv-LV"/>
        </a:p>
      </dgm:t>
    </dgm:pt>
    <dgm:pt modelId="{11D97D17-590B-431B-9FCB-09D795853EF9}" type="sibTrans" cxnId="{6E839220-9AC1-422A-B26D-39AAEE287956}">
      <dgm:prSet/>
      <dgm:spPr/>
      <dgm:t>
        <a:bodyPr/>
        <a:lstStyle/>
        <a:p>
          <a:endParaRPr lang="lv-LV"/>
        </a:p>
      </dgm:t>
    </dgm:pt>
    <dgm:pt modelId="{534F9976-F580-4936-803A-508E3DF63C10}" type="pres">
      <dgm:prSet presAssocID="{8A656DAA-8126-4799-B225-16E38EB4EC1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D68A7A40-3A94-4933-B175-3EF5A172CB38}" type="pres">
      <dgm:prSet presAssocID="{56241A3F-1BEA-47C5-8958-87CD86B55012}" presName="comp" presStyleCnt="0"/>
      <dgm:spPr/>
    </dgm:pt>
    <dgm:pt modelId="{4DF763AE-A4DD-4D50-9C46-6B90D7427094}" type="pres">
      <dgm:prSet presAssocID="{56241A3F-1BEA-47C5-8958-87CD86B55012}" presName="box" presStyleLbl="node1" presStyleIdx="0" presStyleCnt="5" custScaleY="79320" custLinFactNeighborY="-17699"/>
      <dgm:spPr/>
      <dgm:t>
        <a:bodyPr/>
        <a:lstStyle/>
        <a:p>
          <a:endParaRPr lang="lv-LV"/>
        </a:p>
      </dgm:t>
    </dgm:pt>
    <dgm:pt modelId="{831A5517-636D-4C50-8569-F0B4687F12A6}" type="pres">
      <dgm:prSet presAssocID="{56241A3F-1BEA-47C5-8958-87CD86B55012}" presName="img" presStyleLbl="fgImgPlace1" presStyleIdx="0" presStyleCnt="5" custScaleX="83753" custScaleY="83663" custLinFactNeighborX="257" custLinFactNeighborY="-16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lv-LV"/>
        </a:p>
      </dgm:t>
    </dgm:pt>
    <dgm:pt modelId="{393A1CB2-9CC3-490D-9B51-E422EE623282}" type="pres">
      <dgm:prSet presAssocID="{56241A3F-1BEA-47C5-8958-87CD86B5501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91CF6DF9-B1E7-4E5F-80D5-56B99238C144}" type="pres">
      <dgm:prSet presAssocID="{8CACD6DD-8BE6-440C-850B-04361E1DAD41}" presName="spacer" presStyleCnt="0"/>
      <dgm:spPr/>
    </dgm:pt>
    <dgm:pt modelId="{33ED6A50-AC91-478B-8094-6478D39D59CA}" type="pres">
      <dgm:prSet presAssocID="{4009301B-C323-4DBE-9242-F246043DEA08}" presName="comp" presStyleCnt="0"/>
      <dgm:spPr/>
    </dgm:pt>
    <dgm:pt modelId="{19B89768-B07D-410F-B2AB-932C45D9754E}" type="pres">
      <dgm:prSet presAssocID="{4009301B-C323-4DBE-9242-F246043DEA08}" presName="box" presStyleLbl="node1" presStyleIdx="1" presStyleCnt="5" custScaleY="78582"/>
      <dgm:spPr/>
      <dgm:t>
        <a:bodyPr/>
        <a:lstStyle/>
        <a:p>
          <a:endParaRPr lang="lv-LV"/>
        </a:p>
      </dgm:t>
    </dgm:pt>
    <dgm:pt modelId="{B7760547-AB35-430E-B082-DCFBA708425D}" type="pres">
      <dgm:prSet presAssocID="{4009301B-C323-4DBE-9242-F246043DEA08}" presName="img" presStyleLbl="fgImgPlace1" presStyleIdx="1" presStyleCnt="5" custScaleX="79172" custScaleY="7891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lv-LV"/>
        </a:p>
      </dgm:t>
    </dgm:pt>
    <dgm:pt modelId="{CC88A19C-F4E8-4BA9-BFC2-4DB147968CBF}" type="pres">
      <dgm:prSet presAssocID="{4009301B-C323-4DBE-9242-F246043DEA08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B6BA42E8-B97B-440B-BAE3-3221C9B115DC}" type="pres">
      <dgm:prSet presAssocID="{8E3340A7-17BE-4220-A0D3-50496B5456CF}" presName="spacer" presStyleCnt="0"/>
      <dgm:spPr/>
    </dgm:pt>
    <dgm:pt modelId="{9931AB04-E485-4F0C-90BB-68EFC77E8E8A}" type="pres">
      <dgm:prSet presAssocID="{C6EC05CC-CCFA-4815-B36E-1E5B41643789}" presName="comp" presStyleCnt="0"/>
      <dgm:spPr/>
    </dgm:pt>
    <dgm:pt modelId="{C7B12E06-D538-4C22-837E-F16DC9E71FF6}" type="pres">
      <dgm:prSet presAssocID="{C6EC05CC-CCFA-4815-B36E-1E5B41643789}" presName="box" presStyleLbl="node1" presStyleIdx="2" presStyleCnt="5" custScaleY="95855" custLinFactNeighborX="-1696" custLinFactNeighborY="748"/>
      <dgm:spPr/>
      <dgm:t>
        <a:bodyPr/>
        <a:lstStyle/>
        <a:p>
          <a:endParaRPr lang="lv-LV"/>
        </a:p>
      </dgm:t>
    </dgm:pt>
    <dgm:pt modelId="{B67519CB-AFF5-4BD7-B9E8-F2013ED34994}" type="pres">
      <dgm:prSet presAssocID="{C6EC05CC-CCFA-4815-B36E-1E5B41643789}" presName="img" presStyleLbl="fgImgPlace1" presStyleIdx="2" presStyleCnt="5" custScaleX="79229" custScaleY="7922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lv-LV"/>
        </a:p>
      </dgm:t>
    </dgm:pt>
    <dgm:pt modelId="{1A698B81-CF39-46C4-B478-46D50C16D243}" type="pres">
      <dgm:prSet presAssocID="{C6EC05CC-CCFA-4815-B36E-1E5B4164378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B4B8B4AF-071F-4110-9845-49BC190F3C8B}" type="pres">
      <dgm:prSet presAssocID="{36A851F0-2648-4C18-8719-5305CFDB411C}" presName="spacer" presStyleCnt="0"/>
      <dgm:spPr/>
    </dgm:pt>
    <dgm:pt modelId="{589EDB5B-5AD1-4F39-AE8E-8005E62A04FC}" type="pres">
      <dgm:prSet presAssocID="{D7BE4D21-8986-4C51-B35B-27A37E9C9E4B}" presName="comp" presStyleCnt="0"/>
      <dgm:spPr/>
    </dgm:pt>
    <dgm:pt modelId="{A9E7F9B2-81A4-4833-8ADA-C7062EE4015C}" type="pres">
      <dgm:prSet presAssocID="{D7BE4D21-8986-4C51-B35B-27A37E9C9E4B}" presName="box" presStyleLbl="node1" presStyleIdx="3" presStyleCnt="5" custScaleY="91502"/>
      <dgm:spPr/>
      <dgm:t>
        <a:bodyPr/>
        <a:lstStyle/>
        <a:p>
          <a:endParaRPr lang="lv-LV"/>
        </a:p>
      </dgm:t>
    </dgm:pt>
    <dgm:pt modelId="{AF6F28D8-A6AE-4F47-8E16-649CE10D2969}" type="pres">
      <dgm:prSet presAssocID="{D7BE4D21-8986-4C51-B35B-27A37E9C9E4B}" presName="img" presStyleLbl="fgImgPlace1" presStyleIdx="3" presStyleCnt="5" custScaleX="82507" custScaleY="8111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lv-LV"/>
        </a:p>
      </dgm:t>
    </dgm:pt>
    <dgm:pt modelId="{C723265A-6FB1-40B0-B349-F963F14A0AE7}" type="pres">
      <dgm:prSet presAssocID="{D7BE4D21-8986-4C51-B35B-27A37E9C9E4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820558AE-2CA4-4977-8F35-9E914F351FFE}" type="pres">
      <dgm:prSet presAssocID="{11D97D17-590B-431B-9FCB-09D795853EF9}" presName="spacer" presStyleCnt="0"/>
      <dgm:spPr/>
    </dgm:pt>
    <dgm:pt modelId="{A2260E3E-389F-4479-B7B9-D489C3EC4E9F}" type="pres">
      <dgm:prSet presAssocID="{B367C114-93CD-4A5E-973D-B50670022B3F}" presName="comp" presStyleCnt="0"/>
      <dgm:spPr/>
    </dgm:pt>
    <dgm:pt modelId="{A6E7BBF4-142F-48AA-B01B-8348012EC9D0}" type="pres">
      <dgm:prSet presAssocID="{B367C114-93CD-4A5E-973D-B50670022B3F}" presName="box" presStyleLbl="node1" presStyleIdx="4" presStyleCnt="5" custScaleY="75293" custLinFactNeighborY="190"/>
      <dgm:spPr/>
      <dgm:t>
        <a:bodyPr/>
        <a:lstStyle/>
        <a:p>
          <a:endParaRPr lang="lv-LV"/>
        </a:p>
      </dgm:t>
    </dgm:pt>
    <dgm:pt modelId="{536E5B2A-9926-4E4C-9189-D8D099324D0E}" type="pres">
      <dgm:prSet presAssocID="{B367C114-93CD-4A5E-973D-B50670022B3F}" presName="img" presStyleLbl="fgImgPlace1" presStyleIdx="4" presStyleCnt="5" custScaleX="80337" custScaleY="7950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lv-LV"/>
        </a:p>
      </dgm:t>
    </dgm:pt>
    <dgm:pt modelId="{EDA2809A-AC05-4B1B-828F-467AB1425593}" type="pres">
      <dgm:prSet presAssocID="{B367C114-93CD-4A5E-973D-B50670022B3F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055E1143-CDBE-4225-85FF-27B69403E3CD}" type="presOf" srcId="{C6EC05CC-CCFA-4815-B36E-1E5B41643789}" destId="{C7B12E06-D538-4C22-837E-F16DC9E71FF6}" srcOrd="0" destOrd="0" presId="urn:microsoft.com/office/officeart/2005/8/layout/vList4#4"/>
    <dgm:cxn modelId="{BCF9F597-5E95-4D3A-98C8-61813F0DB915}" srcId="{8A656DAA-8126-4799-B225-16E38EB4EC16}" destId="{C6EC05CC-CCFA-4815-B36E-1E5B41643789}" srcOrd="2" destOrd="0" parTransId="{B40A97DE-56DF-45D1-9406-BBE8E54EECCA}" sibTransId="{36A851F0-2648-4C18-8719-5305CFDB411C}"/>
    <dgm:cxn modelId="{256D2CD7-FFF6-4B50-BEE1-DD14DA2D8266}" type="presOf" srcId="{B367C114-93CD-4A5E-973D-B50670022B3F}" destId="{EDA2809A-AC05-4B1B-828F-467AB1425593}" srcOrd="1" destOrd="0" presId="urn:microsoft.com/office/officeart/2005/8/layout/vList4#4"/>
    <dgm:cxn modelId="{92FF57AE-12B4-4542-B6DC-9D51842C21BD}" type="presOf" srcId="{B367C114-93CD-4A5E-973D-B50670022B3F}" destId="{A6E7BBF4-142F-48AA-B01B-8348012EC9D0}" srcOrd="0" destOrd="0" presId="urn:microsoft.com/office/officeart/2005/8/layout/vList4#4"/>
    <dgm:cxn modelId="{392817F9-C38E-497E-BD46-8CCA84385AA5}" type="presOf" srcId="{56241A3F-1BEA-47C5-8958-87CD86B55012}" destId="{393A1CB2-9CC3-490D-9B51-E422EE623282}" srcOrd="1" destOrd="0" presId="urn:microsoft.com/office/officeart/2005/8/layout/vList4#4"/>
    <dgm:cxn modelId="{DF801411-C413-436B-8073-844C76970D6F}" srcId="{8A656DAA-8126-4799-B225-16E38EB4EC16}" destId="{56241A3F-1BEA-47C5-8958-87CD86B55012}" srcOrd="0" destOrd="0" parTransId="{14117FE7-FD40-4EAC-A61B-64280E45D3CD}" sibTransId="{8CACD6DD-8BE6-440C-850B-04361E1DAD41}"/>
    <dgm:cxn modelId="{9F53C790-7454-46CB-83D9-F9066B532C74}" type="presOf" srcId="{4009301B-C323-4DBE-9242-F246043DEA08}" destId="{CC88A19C-F4E8-4BA9-BFC2-4DB147968CBF}" srcOrd="1" destOrd="0" presId="urn:microsoft.com/office/officeart/2005/8/layout/vList4#4"/>
    <dgm:cxn modelId="{82B10F41-5641-48F9-975C-633462B9FEB5}" type="presOf" srcId="{8A656DAA-8126-4799-B225-16E38EB4EC16}" destId="{534F9976-F580-4936-803A-508E3DF63C10}" srcOrd="0" destOrd="0" presId="urn:microsoft.com/office/officeart/2005/8/layout/vList4#4"/>
    <dgm:cxn modelId="{205F32DD-C997-4112-84B0-75C0F32684E9}" type="presOf" srcId="{D7BE4D21-8986-4C51-B35B-27A37E9C9E4B}" destId="{A9E7F9B2-81A4-4833-8ADA-C7062EE4015C}" srcOrd="0" destOrd="0" presId="urn:microsoft.com/office/officeart/2005/8/layout/vList4#4"/>
    <dgm:cxn modelId="{0F59AF82-322E-4539-AA8F-12A927E3B86E}" type="presOf" srcId="{C6EC05CC-CCFA-4815-B36E-1E5B41643789}" destId="{1A698B81-CF39-46C4-B478-46D50C16D243}" srcOrd="1" destOrd="0" presId="urn:microsoft.com/office/officeart/2005/8/layout/vList4#4"/>
    <dgm:cxn modelId="{E6B7E055-0FA7-45AD-A880-00D995565B76}" type="presOf" srcId="{4009301B-C323-4DBE-9242-F246043DEA08}" destId="{19B89768-B07D-410F-B2AB-932C45D9754E}" srcOrd="0" destOrd="0" presId="urn:microsoft.com/office/officeart/2005/8/layout/vList4#4"/>
    <dgm:cxn modelId="{6E839220-9AC1-422A-B26D-39AAEE287956}" srcId="{8A656DAA-8126-4799-B225-16E38EB4EC16}" destId="{D7BE4D21-8986-4C51-B35B-27A37E9C9E4B}" srcOrd="3" destOrd="0" parTransId="{3FD973E5-84BC-4807-BEDA-35851D1B18CA}" sibTransId="{11D97D17-590B-431B-9FCB-09D795853EF9}"/>
    <dgm:cxn modelId="{D0D948EF-EF6F-4461-9FF4-A2259F7A542B}" type="presOf" srcId="{D7BE4D21-8986-4C51-B35B-27A37E9C9E4B}" destId="{C723265A-6FB1-40B0-B349-F963F14A0AE7}" srcOrd="1" destOrd="0" presId="urn:microsoft.com/office/officeart/2005/8/layout/vList4#4"/>
    <dgm:cxn modelId="{EFAF2A3F-6692-4F0A-9A53-DF750DC07E63}" srcId="{8A656DAA-8126-4799-B225-16E38EB4EC16}" destId="{4009301B-C323-4DBE-9242-F246043DEA08}" srcOrd="1" destOrd="0" parTransId="{B98520EC-4CC2-4784-A6F9-260D7A57BB15}" sibTransId="{8E3340A7-17BE-4220-A0D3-50496B5456CF}"/>
    <dgm:cxn modelId="{DB055233-5E04-430B-97C0-6A2508636C2A}" type="presOf" srcId="{56241A3F-1BEA-47C5-8958-87CD86B55012}" destId="{4DF763AE-A4DD-4D50-9C46-6B90D7427094}" srcOrd="0" destOrd="0" presId="urn:microsoft.com/office/officeart/2005/8/layout/vList4#4"/>
    <dgm:cxn modelId="{17C2505D-94BE-424D-9CFD-17F88DE23351}" srcId="{8A656DAA-8126-4799-B225-16E38EB4EC16}" destId="{B367C114-93CD-4A5E-973D-B50670022B3F}" srcOrd="4" destOrd="0" parTransId="{5DA21A46-6B5B-45B2-A585-3146D617784A}" sibTransId="{0E225D48-3AA6-4788-A858-40E9FDDE5444}"/>
    <dgm:cxn modelId="{8B9B2B0F-ABFA-4429-A886-9CFDF3CE0F41}" type="presParOf" srcId="{534F9976-F580-4936-803A-508E3DF63C10}" destId="{D68A7A40-3A94-4933-B175-3EF5A172CB38}" srcOrd="0" destOrd="0" presId="urn:microsoft.com/office/officeart/2005/8/layout/vList4#4"/>
    <dgm:cxn modelId="{F12825DB-0735-40C9-8B5E-DF97F8A01077}" type="presParOf" srcId="{D68A7A40-3A94-4933-B175-3EF5A172CB38}" destId="{4DF763AE-A4DD-4D50-9C46-6B90D7427094}" srcOrd="0" destOrd="0" presId="urn:microsoft.com/office/officeart/2005/8/layout/vList4#4"/>
    <dgm:cxn modelId="{32A43BDD-F8DC-4A32-A17F-B29335B4C842}" type="presParOf" srcId="{D68A7A40-3A94-4933-B175-3EF5A172CB38}" destId="{831A5517-636D-4C50-8569-F0B4687F12A6}" srcOrd="1" destOrd="0" presId="urn:microsoft.com/office/officeart/2005/8/layout/vList4#4"/>
    <dgm:cxn modelId="{FB7D0BF7-EC9E-4D96-981A-659218EDA03F}" type="presParOf" srcId="{D68A7A40-3A94-4933-B175-3EF5A172CB38}" destId="{393A1CB2-9CC3-490D-9B51-E422EE623282}" srcOrd="2" destOrd="0" presId="urn:microsoft.com/office/officeart/2005/8/layout/vList4#4"/>
    <dgm:cxn modelId="{A045F979-9FA6-48CE-8C76-94B42A95BC65}" type="presParOf" srcId="{534F9976-F580-4936-803A-508E3DF63C10}" destId="{91CF6DF9-B1E7-4E5F-80D5-56B99238C144}" srcOrd="1" destOrd="0" presId="urn:microsoft.com/office/officeart/2005/8/layout/vList4#4"/>
    <dgm:cxn modelId="{4B591E5C-0640-4D2D-A406-1954E535835E}" type="presParOf" srcId="{534F9976-F580-4936-803A-508E3DF63C10}" destId="{33ED6A50-AC91-478B-8094-6478D39D59CA}" srcOrd="2" destOrd="0" presId="urn:microsoft.com/office/officeart/2005/8/layout/vList4#4"/>
    <dgm:cxn modelId="{7AFDAE22-3CFF-4CF6-BD6A-2232239E4A3B}" type="presParOf" srcId="{33ED6A50-AC91-478B-8094-6478D39D59CA}" destId="{19B89768-B07D-410F-B2AB-932C45D9754E}" srcOrd="0" destOrd="0" presId="urn:microsoft.com/office/officeart/2005/8/layout/vList4#4"/>
    <dgm:cxn modelId="{D30F1E78-040B-437C-8CF0-D743008BD6BF}" type="presParOf" srcId="{33ED6A50-AC91-478B-8094-6478D39D59CA}" destId="{B7760547-AB35-430E-B082-DCFBA708425D}" srcOrd="1" destOrd="0" presId="urn:microsoft.com/office/officeart/2005/8/layout/vList4#4"/>
    <dgm:cxn modelId="{E1A529C1-9D80-4418-A5AF-510590FE8E00}" type="presParOf" srcId="{33ED6A50-AC91-478B-8094-6478D39D59CA}" destId="{CC88A19C-F4E8-4BA9-BFC2-4DB147968CBF}" srcOrd="2" destOrd="0" presId="urn:microsoft.com/office/officeart/2005/8/layout/vList4#4"/>
    <dgm:cxn modelId="{72C58305-1213-4C3B-B908-744FB95B4612}" type="presParOf" srcId="{534F9976-F580-4936-803A-508E3DF63C10}" destId="{B6BA42E8-B97B-440B-BAE3-3221C9B115DC}" srcOrd="3" destOrd="0" presId="urn:microsoft.com/office/officeart/2005/8/layout/vList4#4"/>
    <dgm:cxn modelId="{3D367710-B362-46A0-AF2C-85CB28129205}" type="presParOf" srcId="{534F9976-F580-4936-803A-508E3DF63C10}" destId="{9931AB04-E485-4F0C-90BB-68EFC77E8E8A}" srcOrd="4" destOrd="0" presId="urn:microsoft.com/office/officeart/2005/8/layout/vList4#4"/>
    <dgm:cxn modelId="{F3601338-ACC7-4833-AC18-32B742103AE6}" type="presParOf" srcId="{9931AB04-E485-4F0C-90BB-68EFC77E8E8A}" destId="{C7B12E06-D538-4C22-837E-F16DC9E71FF6}" srcOrd="0" destOrd="0" presId="urn:microsoft.com/office/officeart/2005/8/layout/vList4#4"/>
    <dgm:cxn modelId="{614762B9-8B44-43B9-B290-D5897EF94C66}" type="presParOf" srcId="{9931AB04-E485-4F0C-90BB-68EFC77E8E8A}" destId="{B67519CB-AFF5-4BD7-B9E8-F2013ED34994}" srcOrd="1" destOrd="0" presId="urn:microsoft.com/office/officeart/2005/8/layout/vList4#4"/>
    <dgm:cxn modelId="{D05E857D-6C48-4EB8-BE2A-F31511803722}" type="presParOf" srcId="{9931AB04-E485-4F0C-90BB-68EFC77E8E8A}" destId="{1A698B81-CF39-46C4-B478-46D50C16D243}" srcOrd="2" destOrd="0" presId="urn:microsoft.com/office/officeart/2005/8/layout/vList4#4"/>
    <dgm:cxn modelId="{478DE9E9-7BBE-4217-A293-33BEFD93D825}" type="presParOf" srcId="{534F9976-F580-4936-803A-508E3DF63C10}" destId="{B4B8B4AF-071F-4110-9845-49BC190F3C8B}" srcOrd="5" destOrd="0" presId="urn:microsoft.com/office/officeart/2005/8/layout/vList4#4"/>
    <dgm:cxn modelId="{D182BC21-568E-4EEB-BA2F-BAA4AC05AF6C}" type="presParOf" srcId="{534F9976-F580-4936-803A-508E3DF63C10}" destId="{589EDB5B-5AD1-4F39-AE8E-8005E62A04FC}" srcOrd="6" destOrd="0" presId="urn:microsoft.com/office/officeart/2005/8/layout/vList4#4"/>
    <dgm:cxn modelId="{533F7C9D-F420-42D4-A2F2-C3C26EC7B128}" type="presParOf" srcId="{589EDB5B-5AD1-4F39-AE8E-8005E62A04FC}" destId="{A9E7F9B2-81A4-4833-8ADA-C7062EE4015C}" srcOrd="0" destOrd="0" presId="urn:microsoft.com/office/officeart/2005/8/layout/vList4#4"/>
    <dgm:cxn modelId="{AF85118F-0127-469B-A48C-E3E60C494DD7}" type="presParOf" srcId="{589EDB5B-5AD1-4F39-AE8E-8005E62A04FC}" destId="{AF6F28D8-A6AE-4F47-8E16-649CE10D2969}" srcOrd="1" destOrd="0" presId="urn:microsoft.com/office/officeart/2005/8/layout/vList4#4"/>
    <dgm:cxn modelId="{56CCC91C-A922-49B3-A62C-B895164ECAE8}" type="presParOf" srcId="{589EDB5B-5AD1-4F39-AE8E-8005E62A04FC}" destId="{C723265A-6FB1-40B0-B349-F963F14A0AE7}" srcOrd="2" destOrd="0" presId="urn:microsoft.com/office/officeart/2005/8/layout/vList4#4"/>
    <dgm:cxn modelId="{B4318B7B-2514-4F27-A9F5-6137FC3D5288}" type="presParOf" srcId="{534F9976-F580-4936-803A-508E3DF63C10}" destId="{820558AE-2CA4-4977-8F35-9E914F351FFE}" srcOrd="7" destOrd="0" presId="urn:microsoft.com/office/officeart/2005/8/layout/vList4#4"/>
    <dgm:cxn modelId="{25A17062-BBB6-4154-A37E-5B17394D1030}" type="presParOf" srcId="{534F9976-F580-4936-803A-508E3DF63C10}" destId="{A2260E3E-389F-4479-B7B9-D489C3EC4E9F}" srcOrd="8" destOrd="0" presId="urn:microsoft.com/office/officeart/2005/8/layout/vList4#4"/>
    <dgm:cxn modelId="{B8FC3718-97F1-4868-90A5-C128B5DD0CE1}" type="presParOf" srcId="{A2260E3E-389F-4479-B7B9-D489C3EC4E9F}" destId="{A6E7BBF4-142F-48AA-B01B-8348012EC9D0}" srcOrd="0" destOrd="0" presId="urn:microsoft.com/office/officeart/2005/8/layout/vList4#4"/>
    <dgm:cxn modelId="{37043EED-AA3A-4F37-A840-E571B69E6094}" type="presParOf" srcId="{A2260E3E-389F-4479-B7B9-D489C3EC4E9F}" destId="{536E5B2A-9926-4E4C-9189-D8D099324D0E}" srcOrd="1" destOrd="0" presId="urn:microsoft.com/office/officeart/2005/8/layout/vList4#4"/>
    <dgm:cxn modelId="{83E92CA6-E893-434B-98A3-D16AEAB51580}" type="presParOf" srcId="{A2260E3E-389F-4479-B7B9-D489C3EC4E9F}" destId="{EDA2809A-AC05-4B1B-828F-467AB1425593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763AE-A4DD-4D50-9C46-6B90D7427094}">
      <dsp:nvSpPr>
        <dsp:cNvPr id="0" name=""/>
        <dsp:cNvSpPr/>
      </dsp:nvSpPr>
      <dsp:spPr>
        <a:xfrm>
          <a:off x="0" y="0"/>
          <a:ext cx="8424936" cy="110603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prstClr val="black"/>
              </a:solidFill>
            </a:rPr>
            <a:t>Family health/ </a:t>
          </a:r>
          <a:r>
            <a:rPr lang="lv-LV" sz="2000" b="1" kern="1200" dirty="0" smtClean="0">
              <a:solidFill>
                <a:prstClr val="black"/>
              </a:solidFill>
            </a:rPr>
            <a:t>s</a:t>
          </a:r>
          <a:r>
            <a:rPr lang="en-GB" sz="2000" b="1" kern="1200" dirty="0" err="1" smtClean="0">
              <a:solidFill>
                <a:prstClr val="black"/>
              </a:solidFill>
            </a:rPr>
            <a:t>trengthening</a:t>
          </a:r>
          <a:r>
            <a:rPr lang="en-GB" sz="2000" b="1" kern="1200" dirty="0" smtClean="0">
              <a:solidFill>
                <a:prstClr val="black"/>
              </a:solidFill>
            </a:rPr>
            <a:t> the role of the family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 charset="0"/>
            </a:rPr>
            <a:t>Support groups and lectures for parents (12 Agreements)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795590" y="0"/>
        <a:ext cx="6629345" cy="1106033"/>
      </dsp:txXfrm>
    </dsp:sp>
    <dsp:sp modelId="{831A5517-636D-4C50-8569-F0B4687F12A6}">
      <dsp:nvSpPr>
        <dsp:cNvPr id="0" name=""/>
        <dsp:cNvSpPr/>
      </dsp:nvSpPr>
      <dsp:spPr>
        <a:xfrm>
          <a:off x="144016" y="144014"/>
          <a:ext cx="1684987" cy="8848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89768-B07D-410F-B2AB-932C45D9754E}">
      <dsp:nvSpPr>
        <dsp:cNvPr id="0" name=""/>
        <dsp:cNvSpPr/>
      </dsp:nvSpPr>
      <dsp:spPr>
        <a:xfrm>
          <a:off x="0" y="1216636"/>
          <a:ext cx="8424936" cy="110603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prstClr val="black"/>
              </a:solidFill>
            </a:rPr>
            <a:t>Reproductive health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Lectures at schools and informative brochures (2 Agreements)</a:t>
          </a:r>
          <a:endParaRPr lang="en-GB" sz="1600" kern="1200" dirty="0"/>
        </a:p>
      </dsp:txBody>
      <dsp:txXfrm>
        <a:off x="1795590" y="1216636"/>
        <a:ext cx="6629345" cy="1106033"/>
      </dsp:txXfrm>
    </dsp:sp>
    <dsp:sp modelId="{B7760547-AB35-430E-B082-DCFBA708425D}">
      <dsp:nvSpPr>
        <dsp:cNvPr id="0" name=""/>
        <dsp:cNvSpPr/>
      </dsp:nvSpPr>
      <dsp:spPr>
        <a:xfrm>
          <a:off x="110603" y="1327239"/>
          <a:ext cx="1684987" cy="8848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12E06-D538-4C22-837E-F16DC9E71FF6}">
      <dsp:nvSpPr>
        <dsp:cNvPr id="0" name=""/>
        <dsp:cNvSpPr/>
      </dsp:nvSpPr>
      <dsp:spPr>
        <a:xfrm>
          <a:off x="0" y="2433272"/>
          <a:ext cx="8424936" cy="110603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prstClr val="black"/>
              </a:solidFill>
            </a:rPr>
            <a:t>Healthy diet and physical activities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GB" sz="1500" b="0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Nordic walking, training at the outdoor fitness equipment</a:t>
          </a:r>
          <a:r>
            <a:rPr kumimoji="0" lang="en-GB" sz="15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,s</a:t>
          </a:r>
          <a:r>
            <a:rPr kumimoji="0" lang="en-GB" sz="1500" b="0" i="0" u="none" strike="noStrike" kern="1200" cap="none" spc="0" normalizeH="0" baseline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eminars</a:t>
          </a:r>
          <a:r>
            <a:rPr kumimoji="0" lang="en-GB" sz="1500" b="0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 for sedentary workers regarding healthy diet and physical activities, lectures and classes regarding healthy and economical food</a:t>
          </a:r>
          <a:r>
            <a:rPr kumimoji="0" lang="en-GB" sz="15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, e</a:t>
          </a:r>
          <a:r>
            <a:rPr kumimoji="0" lang="en-GB" sz="1500" b="0" i="0" u="none" strike="noStrike" kern="1200" cap="none" spc="0" normalizeH="0" baseline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nvironmental</a:t>
          </a:r>
          <a:r>
            <a:rPr kumimoji="0" lang="lv-LV" sz="1500" b="0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 </a:t>
          </a:r>
          <a:r>
            <a:rPr kumimoji="0" lang="en-GB" sz="1500" b="0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object</a:t>
          </a:r>
          <a:r>
            <a:rPr kumimoji="0" lang="en-GB" sz="15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 (9 Agreements)</a:t>
          </a:r>
          <a:endParaRPr lang="en-GB" sz="1500" kern="1200" dirty="0"/>
        </a:p>
      </dsp:txBody>
      <dsp:txXfrm>
        <a:off x="1795590" y="2433272"/>
        <a:ext cx="6629345" cy="1106033"/>
      </dsp:txXfrm>
    </dsp:sp>
    <dsp:sp modelId="{B67519CB-AFF5-4BD7-B9E8-F2013ED34994}">
      <dsp:nvSpPr>
        <dsp:cNvPr id="0" name=""/>
        <dsp:cNvSpPr/>
      </dsp:nvSpPr>
      <dsp:spPr>
        <a:xfrm>
          <a:off x="110603" y="2543875"/>
          <a:ext cx="1684987" cy="8848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7F9B2-81A4-4833-8ADA-C7062EE4015C}">
      <dsp:nvSpPr>
        <dsp:cNvPr id="0" name=""/>
        <dsp:cNvSpPr/>
      </dsp:nvSpPr>
      <dsp:spPr>
        <a:xfrm>
          <a:off x="0" y="3649909"/>
          <a:ext cx="8424936" cy="110603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prstClr val="black"/>
              </a:solidFill>
            </a:rPr>
            <a:t>Safety/ injury prevention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1"/>
              </a:solidFill>
              <a:latin typeface="Arial"/>
              <a:cs typeface="Arial" charset="0"/>
            </a:rPr>
            <a:t>Informative campaign, lectures (</a:t>
          </a:r>
          <a:r>
            <a:rPr lang="en-GB" sz="1600" b="0" kern="1200" dirty="0" smtClean="0">
              <a:solidFill>
                <a:schemeClr val="tx1"/>
              </a:solidFill>
              <a:latin typeface="Arial"/>
              <a:cs typeface="Arial" charset="0"/>
            </a:rPr>
            <a:t>2 Agreements</a:t>
          </a:r>
          <a:r>
            <a:rPr lang="en-GB" sz="1600" kern="1200" dirty="0" smtClean="0">
              <a:solidFill>
                <a:schemeClr val="tx1"/>
              </a:solidFill>
              <a:latin typeface="Arial"/>
              <a:cs typeface="Arial" charset="0"/>
            </a:rPr>
            <a:t>), posters, brochures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795590" y="3649909"/>
        <a:ext cx="6629345" cy="1106033"/>
      </dsp:txXfrm>
    </dsp:sp>
    <dsp:sp modelId="{AF6F28D8-A6AE-4F47-8E16-649CE10D2969}">
      <dsp:nvSpPr>
        <dsp:cNvPr id="0" name=""/>
        <dsp:cNvSpPr/>
      </dsp:nvSpPr>
      <dsp:spPr>
        <a:xfrm>
          <a:off x="110603" y="3760512"/>
          <a:ext cx="1684987" cy="8848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7BBF4-142F-48AA-B01B-8348012EC9D0}">
      <dsp:nvSpPr>
        <dsp:cNvPr id="0" name=""/>
        <dsp:cNvSpPr/>
      </dsp:nvSpPr>
      <dsp:spPr>
        <a:xfrm>
          <a:off x="0" y="4866545"/>
          <a:ext cx="8424936" cy="110603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prstClr val="black"/>
              </a:solidFill>
            </a:rPr>
            <a:t>Oral health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1"/>
              </a:solidFill>
              <a:latin typeface="Arial"/>
              <a:cs typeface="Arial" charset="0"/>
            </a:rPr>
            <a:t>Programme for preschool-aged children teachers  and lectures for seniors (</a:t>
          </a:r>
          <a:r>
            <a:rPr lang="en-GB" sz="1600" b="0" kern="1200" dirty="0" smtClean="0">
              <a:solidFill>
                <a:schemeClr val="tx1"/>
              </a:solidFill>
              <a:latin typeface="Arial"/>
              <a:cs typeface="Arial" charset="0"/>
            </a:rPr>
            <a:t>2</a:t>
          </a:r>
          <a:r>
            <a:rPr lang="en-GB" sz="1600" kern="1200" dirty="0" smtClean="0">
              <a:solidFill>
                <a:schemeClr val="tx1"/>
              </a:solidFill>
              <a:latin typeface="Arial"/>
              <a:cs typeface="Arial" charset="0"/>
            </a:rPr>
            <a:t> Agreements)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795590" y="4866545"/>
        <a:ext cx="6629345" cy="1106033"/>
      </dsp:txXfrm>
    </dsp:sp>
    <dsp:sp modelId="{536E5B2A-9926-4E4C-9189-D8D099324D0E}">
      <dsp:nvSpPr>
        <dsp:cNvPr id="0" name=""/>
        <dsp:cNvSpPr/>
      </dsp:nvSpPr>
      <dsp:spPr>
        <a:xfrm>
          <a:off x="110603" y="4977148"/>
          <a:ext cx="1684987" cy="8848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763AE-A4DD-4D50-9C46-6B90D7427094}">
      <dsp:nvSpPr>
        <dsp:cNvPr id="0" name=""/>
        <dsp:cNvSpPr/>
      </dsp:nvSpPr>
      <dsp:spPr>
        <a:xfrm>
          <a:off x="0" y="0"/>
          <a:ext cx="8424936" cy="116464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tx1"/>
              </a:solidFill>
            </a:rPr>
            <a:t>Mental health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Public lectures and campaigns (4 Agreements</a:t>
          </a:r>
          <a:r>
            <a:rPr kumimoji="0" lang="lv-LV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)</a:t>
          </a:r>
          <a:endParaRPr lang="lv-LV" sz="1600" kern="1200" dirty="0"/>
        </a:p>
      </dsp:txBody>
      <dsp:txXfrm>
        <a:off x="1831816" y="0"/>
        <a:ext cx="6593119" cy="1164646"/>
      </dsp:txXfrm>
    </dsp:sp>
    <dsp:sp modelId="{831A5517-636D-4C50-8569-F0B4687F12A6}">
      <dsp:nvSpPr>
        <dsp:cNvPr id="0" name=""/>
        <dsp:cNvSpPr/>
      </dsp:nvSpPr>
      <dsp:spPr>
        <a:xfrm>
          <a:off x="288039" y="72010"/>
          <a:ext cx="1411227" cy="9827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89768-B07D-410F-B2AB-932C45D9754E}">
      <dsp:nvSpPr>
        <dsp:cNvPr id="0" name=""/>
        <dsp:cNvSpPr/>
      </dsp:nvSpPr>
      <dsp:spPr>
        <a:xfrm>
          <a:off x="0" y="1311474"/>
          <a:ext cx="8424936" cy="115381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prstClr val="black"/>
              </a:solidFill>
            </a:rPr>
            <a:t>Prevention of communicable diseases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Harm reduction programme (prevention for HIV/AIDS, Hepatitis, trainings, campaigns, informative materials/brochures (2 Agreements)</a:t>
          </a:r>
          <a:endParaRPr lang="en-GB" sz="1600" b="0" kern="1200" dirty="0"/>
        </a:p>
      </dsp:txBody>
      <dsp:txXfrm>
        <a:off x="1831816" y="1311474"/>
        <a:ext cx="6593119" cy="1153810"/>
      </dsp:txXfrm>
    </dsp:sp>
    <dsp:sp modelId="{B7760547-AB35-430E-B082-DCFBA708425D}">
      <dsp:nvSpPr>
        <dsp:cNvPr id="0" name=""/>
        <dsp:cNvSpPr/>
      </dsp:nvSpPr>
      <dsp:spPr>
        <a:xfrm>
          <a:off x="322303" y="1424894"/>
          <a:ext cx="1334038" cy="9269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12E06-D538-4C22-837E-F16DC9E71FF6}">
      <dsp:nvSpPr>
        <dsp:cNvPr id="0" name=""/>
        <dsp:cNvSpPr/>
      </dsp:nvSpPr>
      <dsp:spPr>
        <a:xfrm>
          <a:off x="0" y="2612113"/>
          <a:ext cx="8424936" cy="140742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>
              <a:solidFill>
                <a:prstClr val="black"/>
              </a:solidFill>
            </a:rPr>
            <a:t>Addiction prevention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charset="0"/>
            </a:rPr>
            <a:t>~</a:t>
          </a:r>
          <a:r>
            <a:rPr kumimoji="0" lang="en-GB" sz="1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charset="0"/>
            </a:rPr>
            <a:t> </a:t>
          </a: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 charset="0"/>
            </a:rPr>
            <a:t>650 discussions annually (attended by </a:t>
          </a: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7000 pupils);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~ 26 training seminars annually (</a:t>
          </a: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 charset="0"/>
            </a:rPr>
            <a:t>attended by </a:t>
          </a: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350 specialists);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</a:rPr>
            <a:t>Lectures in parents meetings at schools, lectures for pre-retirement aged inhabitants (7 Agreements); management of co-addicted groups</a:t>
          </a:r>
          <a:endParaRPr lang="en-GB" sz="1600" b="1" kern="1200" dirty="0" smtClean="0"/>
        </a:p>
      </dsp:txBody>
      <dsp:txXfrm>
        <a:off x="1831816" y="2612113"/>
        <a:ext cx="6593119" cy="1407427"/>
      </dsp:txXfrm>
    </dsp:sp>
    <dsp:sp modelId="{B67519CB-AFF5-4BD7-B9E8-F2013ED34994}">
      <dsp:nvSpPr>
        <dsp:cNvPr id="0" name=""/>
        <dsp:cNvSpPr/>
      </dsp:nvSpPr>
      <dsp:spPr>
        <a:xfrm>
          <a:off x="321823" y="2850509"/>
          <a:ext cx="1334998" cy="9306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7F9B2-81A4-4833-8ADA-C7062EE4015C}">
      <dsp:nvSpPr>
        <dsp:cNvPr id="0" name=""/>
        <dsp:cNvSpPr/>
      </dsp:nvSpPr>
      <dsp:spPr>
        <a:xfrm>
          <a:off x="0" y="4166370"/>
          <a:ext cx="8424936" cy="105801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prstClr val="black"/>
              </a:solidFill>
            </a:rPr>
            <a:t>Public events</a:t>
          </a:r>
          <a:endParaRPr kumimoji="0" lang="en-GB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rPr>
            <a:t>Every year taking part in at least 5 different events (</a:t>
          </a:r>
          <a:r>
            <a:rPr lang="en-GB" sz="1600" kern="1200" dirty="0" smtClean="0">
              <a:solidFill>
                <a:schemeClr val="tx1"/>
              </a:solidFill>
            </a:rPr>
            <a:t>World Health Day; World No Tobacco Day; World Tuberculosis Day, World Heart Day</a:t>
          </a: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rPr>
            <a:t>) and others</a:t>
          </a:r>
          <a:endParaRPr lang="en-GB" sz="1600" b="0" kern="1200" dirty="0" smtClean="0"/>
        </a:p>
      </dsp:txBody>
      <dsp:txXfrm>
        <a:off x="1831816" y="4166370"/>
        <a:ext cx="6593119" cy="1058019"/>
      </dsp:txXfrm>
    </dsp:sp>
    <dsp:sp modelId="{AF6F28D8-A6AE-4F47-8E16-649CE10D2969}">
      <dsp:nvSpPr>
        <dsp:cNvPr id="0" name=""/>
        <dsp:cNvSpPr/>
      </dsp:nvSpPr>
      <dsp:spPr>
        <a:xfrm>
          <a:off x="294206" y="4218979"/>
          <a:ext cx="1390232" cy="9528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7BBF4-142F-48AA-B01B-8348012EC9D0}">
      <dsp:nvSpPr>
        <dsp:cNvPr id="0" name=""/>
        <dsp:cNvSpPr/>
      </dsp:nvSpPr>
      <dsp:spPr>
        <a:xfrm>
          <a:off x="0" y="5375201"/>
          <a:ext cx="8424936" cy="110551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prstClr val="black"/>
              </a:solidFill>
            </a:rPr>
            <a:t>National and international collaboration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rPr>
            <a:t>Taking part in 4 Networks (</a:t>
          </a:r>
          <a:r>
            <a:rPr lang="en-GB" sz="1600" kern="1200" dirty="0" smtClean="0">
              <a:solidFill>
                <a:schemeClr val="tx1"/>
              </a:solidFill>
            </a:rPr>
            <a:t>National healthy municipalities network; WHO Healthy Cities network; </a:t>
          </a:r>
          <a:r>
            <a:rPr lang="en-GB" sz="1600" kern="1200" dirty="0" err="1" smtClean="0">
              <a:solidFill>
                <a:schemeClr val="tx1"/>
              </a:solidFill>
            </a:rPr>
            <a:t>EuroHealthNet</a:t>
          </a:r>
          <a:r>
            <a:rPr lang="en-GB" sz="1600" kern="1200" dirty="0" smtClean="0">
              <a:solidFill>
                <a:schemeClr val="tx1"/>
              </a:solidFill>
            </a:rPr>
            <a:t>; ECAD (Europe cities against drugs</a:t>
          </a:r>
          <a:r>
            <a:rPr lang="en-US" sz="1600" kern="1200" dirty="0" smtClean="0">
              <a:solidFill>
                <a:schemeClr val="tx1"/>
              </a:solidFill>
            </a:rPr>
            <a:t>)</a:t>
          </a:r>
          <a:endParaRPr lang="lv-LV" sz="1600" kern="1200" dirty="0"/>
        </a:p>
      </dsp:txBody>
      <dsp:txXfrm>
        <a:off x="1831816" y="5375201"/>
        <a:ext cx="6593119" cy="1105518"/>
      </dsp:txXfrm>
    </dsp:sp>
    <dsp:sp modelId="{536E5B2A-9926-4E4C-9189-D8D099324D0E}">
      <dsp:nvSpPr>
        <dsp:cNvPr id="0" name=""/>
        <dsp:cNvSpPr/>
      </dsp:nvSpPr>
      <dsp:spPr>
        <a:xfrm>
          <a:off x="312488" y="5457008"/>
          <a:ext cx="1353668" cy="9339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4C8D3-D05D-4C83-BD81-EE50E890F6C7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555EF-109A-4AE2-99F5-CCA812E090B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80630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555EF-109A-4AE2-99F5-CCA812E090B4}" type="slidenum">
              <a:rPr lang="lv-LV" smtClean="0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154028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555EF-109A-4AE2-99F5-CCA812E090B4}" type="slidenum">
              <a:rPr lang="lv-LV" smtClean="0"/>
              <a:pPr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154028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555EF-109A-4AE2-99F5-CCA812E090B4}" type="slidenum">
              <a:rPr lang="lv-LV" smtClean="0"/>
              <a:pPr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154028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555EF-109A-4AE2-99F5-CCA812E090B4}" type="slidenum">
              <a:rPr lang="lv-LV" smtClean="0"/>
              <a:pPr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15402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555EF-109A-4AE2-99F5-CCA812E090B4}" type="slidenum">
              <a:rPr lang="lv-LV" smtClean="0"/>
              <a:pPr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154028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555EF-109A-4AE2-99F5-CCA812E090B4}" type="slidenum">
              <a:rPr lang="lv-LV" smtClean="0"/>
              <a:pPr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154028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555EF-109A-4AE2-99F5-CCA812E090B4}" type="slidenum">
              <a:rPr lang="lv-LV" smtClean="0"/>
              <a:pPr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15402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16518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59746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049855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E5B6F"/>
                </a:solidFill>
              </a:defRPr>
            </a:lvl1pPr>
          </a:lstStyle>
          <a:p>
            <a:pPr>
              <a:defRPr/>
            </a:pPr>
            <a:r>
              <a:rPr lang="lv-LV"/>
              <a:t>Konference"Veselība visās jomās Rīgas attīstībai" 19.12.12.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E5B6F"/>
                </a:solidFill>
              </a:defRPr>
            </a:lvl1pPr>
          </a:lstStyle>
          <a:p>
            <a:pPr>
              <a:defRPr/>
            </a:pPr>
            <a:fld id="{A58BB31B-8298-4C46-BA4C-0E520D5439BF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E5B6F"/>
                </a:solidFill>
              </a:defRPr>
            </a:lvl1pPr>
          </a:lstStyle>
          <a:p>
            <a:pPr>
              <a:defRPr/>
            </a:pPr>
            <a:fld id="{4356B665-13F6-45BD-8B61-39D5FBF79E02}" type="datetime1">
              <a:rPr lang="lv-LV"/>
              <a:pPr>
                <a:defRPr/>
              </a:pPr>
              <a:t>2015.10.11.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4147402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3043-0A44-4734-BA54-31EC4E521042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3682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5940-1D52-4DFD-A522-AC43A9704211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6545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580A-BC69-40CD-ADB5-28BCA0C0C017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38105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445E0-E17C-403E-9134-4907D2A2C388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7738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ED6-685C-43F4-B53C-B7D3ABF26F0B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428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98B1-6AFC-4D40-9E83-235F7C6F929D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6817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76710-C02D-4A81-AF3C-1EBB31DE8CBE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0227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131274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36BC-35A1-4F92-968D-67835451B941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3393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A2ED-BEE8-4F6E-B910-27063582C856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3921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CA4FC-6474-49C3-86CF-8C41EC5C7AFD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0565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F4EC-527B-4813-B8F4-5C2013224682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4474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96E54-954B-4E5C-94DE-7FC69FEE3BED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661543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Rediģēt šablona 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EDD5C-081B-4A60-BC81-EEAF91C37D9D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845102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107950" y="228600"/>
            <a:ext cx="8928100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107950" y="4059238"/>
            <a:ext cx="8928100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D83D4-EE33-46F3-A1DC-D723825B05FD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4702282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3A958-0FC6-435E-94B4-48694AC5370B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283949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5D189-FFE0-4F77-86AC-A5B6A7C834E6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434770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69AF0-2ADD-4EF2-AA7C-6E2AE4BAE4CA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61166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501596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FA48F-8517-41E0-9F63-427CC40D92B9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019338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93EF5-DE7D-4CA6-B382-76FC43798948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439751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lv-LV" noProof="0" smtClean="0"/>
              <a:t>Noklikšķiniet uz attēla ikonas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3648D-8711-4C9A-93ED-8F1028ECBE97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124203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0DDD8-6DBF-442D-A6CD-0237DC547E4C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581434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184BA-44A7-4CA0-8FAC-6151A1109E3C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79068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Virsraksts, teksts un dia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1143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iagrammas vietturis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lv-LV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7E44A-FA09-4A11-92E4-35B89D64A0B3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707743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Virsraksts, te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1143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D66B5-6F98-4B64-9F53-7BD7009C9EC8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6558584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Virsraksts un dia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1143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iagrammas vietturis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lv-LV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B22C-5FA1-4AC1-9ADF-B8FDC34C8FDB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613653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Virsraksts un tab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1143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abulas vietturis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lv-LV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1DCB-AECF-4E11-AF0C-B1F74BDDC38A}" type="slidenum">
              <a:rPr lang="lv-LV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09318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087678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10345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076685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029177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78983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1207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55476-441B-47D4-BDFA-EE8254804053}" type="datetimeFigureOut">
              <a:rPr lang="lv-LV" smtClean="0"/>
              <a:pPr/>
              <a:t>2015.10.11.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FD26E-50C7-496D-BBB5-58924E5E9C9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419097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A9DF6-B1DD-4E16-92CC-6F55B0ABF8C3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2015.10.11.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1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random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103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lv-LV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 smtClean="0"/>
              <a:t>Rediģēt šablona virsraksta stilu</a:t>
            </a:r>
            <a:endParaRPr lang="en-US" altLang="lv-LV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554063-9B69-49F0-A993-8DA79EBD182E}" type="slidenum">
              <a:rPr lang="lv-LV">
                <a:solidFill>
                  <a:srgbClr val="073E87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 smtClean="0"/>
              <a:t>Rediģēt šablona teksta stilus</a:t>
            </a:r>
          </a:p>
          <a:p>
            <a:pPr lvl="1"/>
            <a:r>
              <a:rPr lang="lv-LV" altLang="lv-LV" smtClean="0"/>
              <a:t>Otrais līmenis</a:t>
            </a:r>
          </a:p>
          <a:p>
            <a:pPr lvl="2"/>
            <a:r>
              <a:rPr lang="lv-LV" altLang="lv-LV" smtClean="0"/>
              <a:t>Trešais līmenis</a:t>
            </a:r>
          </a:p>
          <a:p>
            <a:pPr lvl="3"/>
            <a:r>
              <a:rPr lang="lv-LV" altLang="lv-LV" smtClean="0"/>
              <a:t>Ceturtais līmenis</a:t>
            </a:r>
          </a:p>
          <a:p>
            <a:pPr lvl="4"/>
            <a:r>
              <a:rPr lang="lv-LV" altLang="lv-LV" smtClean="0"/>
              <a:t>Piektais līmenis</a:t>
            </a:r>
            <a:endParaRPr lang="en-US" altLang="lv-LV" smtClean="0"/>
          </a:p>
        </p:txBody>
      </p:sp>
      <p:sp>
        <p:nvSpPr>
          <p:cNvPr id="1033" name="Line 8"/>
          <p:cNvSpPr>
            <a:spLocks noChangeShapeType="1"/>
          </p:cNvSpPr>
          <p:nvPr userDrawn="1"/>
        </p:nvSpPr>
        <p:spPr bwMode="auto">
          <a:xfrm>
            <a:off x="250825" y="1484313"/>
            <a:ext cx="8713788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57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35.xml"/><Relationship Id="rId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Users\lvitola15\AppData\Local\Microsoft\Windows\Temporary Internet Files\Content.Outlook\CLBOL0RF\abo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4579327"/>
            <a:ext cx="27527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C:\Users\lvitola15\Desktop\Darba lietas\PROJEKTI\Veseligo pilsetu tikls\Veseliga pilseta_logo\healthycitieslogo-copy.jpg"/>
          <p:cNvPicPr>
            <a:picLocks noChangeAspect="1" noChangeArrowheads="1"/>
          </p:cNvPicPr>
          <p:nvPr/>
        </p:nvPicPr>
        <p:blipFill>
          <a:blip r:embed="rId3"/>
          <a:srcRect b="1875"/>
          <a:stretch>
            <a:fillRect/>
          </a:stretch>
        </p:blipFill>
        <p:spPr bwMode="auto">
          <a:xfrm>
            <a:off x="4932039" y="4491696"/>
            <a:ext cx="201612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556792"/>
            <a:ext cx="5904656" cy="214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2005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Shēma 30"/>
          <p:cNvGraphicFramePr/>
          <p:nvPr>
            <p:extLst>
              <p:ext uri="{D42A27DB-BD31-4B8C-83A1-F6EECF244321}">
                <p14:modId xmlns:p14="http://schemas.microsoft.com/office/powerpoint/2010/main" xmlns="" val="3288705352"/>
              </p:ext>
            </p:extLst>
          </p:nvPr>
        </p:nvGraphicFramePr>
        <p:xfrm>
          <a:off x="395536" y="476672"/>
          <a:ext cx="842493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/>
              <a:pPr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55760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Shēma 30"/>
          <p:cNvGraphicFramePr/>
          <p:nvPr>
            <p:extLst>
              <p:ext uri="{D42A27DB-BD31-4B8C-83A1-F6EECF244321}">
                <p14:modId xmlns:p14="http://schemas.microsoft.com/office/powerpoint/2010/main" xmlns="" val="3739634016"/>
              </p:ext>
            </p:extLst>
          </p:nvPr>
        </p:nvGraphicFramePr>
        <p:xfrm>
          <a:off x="428596" y="214290"/>
          <a:ext cx="8424936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/>
              <a:pPr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18285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642937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Популяризация  здорового образа жизни в Риге</a:t>
            </a:r>
            <a:endParaRPr lang="lv-LV" sz="3600" dirty="0" smtClean="0"/>
          </a:p>
        </p:txBody>
      </p:sp>
      <p:grpSp>
        <p:nvGrpSpPr>
          <p:cNvPr id="51" name="Grupa 50"/>
          <p:cNvGrpSpPr/>
          <p:nvPr/>
        </p:nvGrpSpPr>
        <p:grpSpPr>
          <a:xfrm>
            <a:off x="263345" y="1052736"/>
            <a:ext cx="2488486" cy="933166"/>
            <a:chOff x="106999" y="772585"/>
            <a:chExt cx="1921511" cy="951901"/>
          </a:xfrm>
          <a:solidFill>
            <a:schemeClr val="bg2"/>
          </a:solidFill>
        </p:grpSpPr>
        <p:sp>
          <p:nvSpPr>
            <p:cNvPr id="52" name="Taisnstūris ar noapaļotiem stūriem 51"/>
            <p:cNvSpPr/>
            <p:nvPr/>
          </p:nvSpPr>
          <p:spPr>
            <a:xfrm>
              <a:off x="106999" y="772585"/>
              <a:ext cx="1921511" cy="951901"/>
            </a:xfrm>
            <a:prstGeom prst="roundRect">
              <a:avLst/>
            </a:prstGeom>
            <a:grpFill/>
            <a:ln w="3175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53" name="Taisnstūris 52"/>
            <p:cNvSpPr/>
            <p:nvPr/>
          </p:nvSpPr>
          <p:spPr>
            <a:xfrm>
              <a:off x="153467" y="819053"/>
              <a:ext cx="1828575" cy="858965"/>
            </a:xfrm>
            <a:prstGeom prst="rect">
              <a:avLst/>
            </a:prstGeom>
            <a:grpFill/>
            <a:ln w="31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 smtClean="0">
                  <a:solidFill>
                    <a:prstClr val="black"/>
                  </a:solidFill>
                </a:rPr>
                <a:t>Учебные семинары, которые проводят специалисты Департамента благосостояния</a:t>
              </a:r>
              <a:endParaRPr lang="en-GB" sz="15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upa 53"/>
          <p:cNvGrpSpPr/>
          <p:nvPr/>
        </p:nvGrpSpPr>
        <p:grpSpPr>
          <a:xfrm>
            <a:off x="2843808" y="1045226"/>
            <a:ext cx="3015683" cy="948184"/>
            <a:chOff x="2143181" y="772585"/>
            <a:chExt cx="3404094" cy="917670"/>
          </a:xfrm>
          <a:solidFill>
            <a:schemeClr val="bg2"/>
          </a:solidFill>
        </p:grpSpPr>
        <p:sp>
          <p:nvSpPr>
            <p:cNvPr id="55" name="Taisnstūris ar noapaļotiem stūriem 54"/>
            <p:cNvSpPr/>
            <p:nvPr/>
          </p:nvSpPr>
          <p:spPr>
            <a:xfrm>
              <a:off x="2143181" y="772585"/>
              <a:ext cx="3404094" cy="917670"/>
            </a:xfrm>
            <a:prstGeom prst="roundRect">
              <a:avLst/>
            </a:prstGeom>
            <a:grpFill/>
            <a:ln w="3175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56" name="Taisnstūris 55"/>
            <p:cNvSpPr/>
            <p:nvPr/>
          </p:nvSpPr>
          <p:spPr>
            <a:xfrm>
              <a:off x="2187978" y="817382"/>
              <a:ext cx="3314499" cy="828076"/>
            </a:xfrm>
            <a:prstGeom prst="rect">
              <a:avLst/>
            </a:prstGeom>
            <a:grpFill/>
            <a:ln w="31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 smtClean="0">
                  <a:solidFill>
                    <a:prstClr val="black"/>
                  </a:solidFill>
                </a:rPr>
                <a:t>Дискуссии в школах и летних лагерях  проводимые специалистами Департамента благосостояния</a:t>
              </a:r>
              <a:endParaRPr lang="en-GB" sz="15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8" name="Taisnstūris ar noapaļotiem stūriem 57"/>
          <p:cNvSpPr/>
          <p:nvPr/>
        </p:nvSpPr>
        <p:spPr>
          <a:xfrm>
            <a:off x="5940152" y="1037718"/>
            <a:ext cx="3056370" cy="948184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 Общественные организации</a:t>
            </a:r>
            <a:endParaRPr lang="lv-LV" sz="1500" b="1" dirty="0" smtClean="0">
              <a:solidFill>
                <a:schemeClr val="tx1"/>
              </a:solidFill>
            </a:endParaRPr>
          </a:p>
          <a:p>
            <a:pPr algn="ctr"/>
            <a:r>
              <a:rPr lang="lv-LV" sz="1500" b="1" dirty="0" smtClean="0">
                <a:solidFill>
                  <a:schemeClr val="tx1"/>
                </a:solidFill>
              </a:rPr>
              <a:t>(</a:t>
            </a:r>
            <a:r>
              <a:rPr lang="ru-RU" sz="1500" b="1" dirty="0" smtClean="0">
                <a:solidFill>
                  <a:schemeClr val="tx1"/>
                </a:solidFill>
              </a:rPr>
              <a:t>в результате конкурсов</a:t>
            </a:r>
            <a:r>
              <a:rPr lang="lv-LV" sz="1500" b="1" dirty="0" smtClean="0">
                <a:solidFill>
                  <a:schemeClr val="tx1"/>
                </a:solidFill>
              </a:rPr>
              <a:t>) </a:t>
            </a:r>
            <a:endParaRPr lang="lv-LV" sz="1500" b="1" dirty="0">
              <a:solidFill>
                <a:schemeClr val="tx1"/>
              </a:solidFill>
            </a:endParaRPr>
          </a:p>
        </p:txBody>
      </p:sp>
      <p:grpSp>
        <p:nvGrpSpPr>
          <p:cNvPr id="61" name="Grupa 60"/>
          <p:cNvGrpSpPr/>
          <p:nvPr/>
        </p:nvGrpSpPr>
        <p:grpSpPr>
          <a:xfrm>
            <a:off x="282778" y="2029170"/>
            <a:ext cx="2125710" cy="779298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2" name="Taisnstūris ar noapaļotiem stūriem 61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Taisnstūris 62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Учителя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Grupa 63"/>
          <p:cNvGrpSpPr/>
          <p:nvPr/>
        </p:nvGrpSpPr>
        <p:grpSpPr>
          <a:xfrm>
            <a:off x="263346" y="2854931"/>
            <a:ext cx="2107943" cy="779298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5" name="Taisnstūris ar noapaļotiem stūriem 64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aisnstūris 65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Школьный медицинский персонал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7" name="Grupa 66"/>
          <p:cNvGrpSpPr/>
          <p:nvPr/>
        </p:nvGrpSpPr>
        <p:grpSpPr>
          <a:xfrm>
            <a:off x="263345" y="3671464"/>
            <a:ext cx="2107943" cy="843150"/>
            <a:chOff x="72009" y="1872206"/>
            <a:chExt cx="1921511" cy="84315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8" name="Taisnstūris ar noapaļotiem stūriem 67"/>
            <p:cNvSpPr/>
            <p:nvPr/>
          </p:nvSpPr>
          <p:spPr>
            <a:xfrm>
              <a:off x="72009" y="1872206"/>
              <a:ext cx="1921511" cy="84315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Taisnstūris 68"/>
            <p:cNvSpPr/>
            <p:nvPr/>
          </p:nvSpPr>
          <p:spPr>
            <a:xfrm>
              <a:off x="113168" y="1913365"/>
              <a:ext cx="1839193" cy="7608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Социальные работники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0" name="Grupa 69"/>
          <p:cNvGrpSpPr/>
          <p:nvPr/>
        </p:nvGrpSpPr>
        <p:grpSpPr>
          <a:xfrm>
            <a:off x="263346" y="4562557"/>
            <a:ext cx="2107941" cy="779298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1" name="Taisnstūris ar noapaļotiem stūriem 70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Taisnstūris 71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Психологи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3" name="Grupa 72"/>
          <p:cNvGrpSpPr/>
          <p:nvPr/>
        </p:nvGrpSpPr>
        <p:grpSpPr>
          <a:xfrm>
            <a:off x="2843808" y="2029170"/>
            <a:ext cx="3015683" cy="779298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4" name="Taisnstūris ar noapaļotiem stūriem 73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Taisnstūris 74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Родители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6" name="Grupa 75"/>
          <p:cNvGrpSpPr/>
          <p:nvPr/>
        </p:nvGrpSpPr>
        <p:grpSpPr>
          <a:xfrm>
            <a:off x="2843808" y="2860176"/>
            <a:ext cx="3015683" cy="779298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7" name="Taisnstūris ar noapaļotiem stūriem 76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Taisnstūris 77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Ученики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9" name="Grupa 78"/>
          <p:cNvGrpSpPr/>
          <p:nvPr/>
        </p:nvGrpSpPr>
        <p:grpSpPr>
          <a:xfrm>
            <a:off x="6072198" y="2024385"/>
            <a:ext cx="2874958" cy="779298"/>
            <a:chOff x="108112" y="1849843"/>
            <a:chExt cx="1931923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0" name="Taisnstūris ar noapaļotiem stūriem 79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Taisnstūris 80"/>
            <p:cNvSpPr/>
            <p:nvPr/>
          </p:nvSpPr>
          <p:spPr>
            <a:xfrm>
              <a:off x="108112" y="1897136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Публичные лекции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6092836" y="2846510"/>
            <a:ext cx="2832565" cy="741256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3" name="Taisnstūris ar noapaļotiem stūriem 82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Taisnstūris 83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Групповые занятия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5" name="Grupa 84"/>
          <p:cNvGrpSpPr/>
          <p:nvPr/>
        </p:nvGrpSpPr>
        <p:grpSpPr>
          <a:xfrm>
            <a:off x="6101140" y="3635279"/>
            <a:ext cx="2832567" cy="741256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6" name="Taisnstūris ar noapaļotiem stūriem 85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Taisnstūris 86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Лекции в школах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Grupa 88"/>
          <p:cNvGrpSpPr/>
          <p:nvPr/>
        </p:nvGrpSpPr>
        <p:grpSpPr>
          <a:xfrm>
            <a:off x="6110712" y="4422455"/>
            <a:ext cx="2837711" cy="741256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90" name="Taisnstūris ar noapaļotiem stūriem 89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1" name="Taisnstūris 90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Практические занятия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upa 91"/>
          <p:cNvGrpSpPr/>
          <p:nvPr/>
        </p:nvGrpSpPr>
        <p:grpSpPr>
          <a:xfrm>
            <a:off x="6128353" y="5220140"/>
            <a:ext cx="2837711" cy="806572"/>
            <a:chOff x="118524" y="1849843"/>
            <a:chExt cx="1921511" cy="84796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93" name="Taisnstūris ar noapaļotiem stūriem 92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4" name="Taisnstūris 93"/>
            <p:cNvSpPr/>
            <p:nvPr/>
          </p:nvSpPr>
          <p:spPr>
            <a:xfrm>
              <a:off x="128873" y="199459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Физические занятия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5" name="Grupa 94"/>
          <p:cNvGrpSpPr/>
          <p:nvPr/>
        </p:nvGrpSpPr>
        <p:grpSpPr>
          <a:xfrm>
            <a:off x="6119681" y="6022429"/>
            <a:ext cx="2837712" cy="779298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96" name="Taisnstūris ar noapaļotiem stūriem 95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7" name="Taisnstūris 96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Информативные материаллы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98" name="Attēls 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3370" y="3799622"/>
            <a:ext cx="3574950" cy="26812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xmlns="" val="34775158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642937"/>
          </a:xfrm>
        </p:spPr>
        <p:txBody>
          <a:bodyPr/>
          <a:lstStyle/>
          <a:p>
            <a:pPr eaLnBrk="1" hangingPunct="1"/>
            <a:r>
              <a:rPr lang="ru-RU" dirty="0" smtClean="0"/>
              <a:t>Здравоохранение в Риге</a:t>
            </a:r>
            <a:endParaRPr lang="lv-LV" dirty="0" smtClean="0"/>
          </a:p>
        </p:txBody>
      </p:sp>
      <p:grpSp>
        <p:nvGrpSpPr>
          <p:cNvPr id="51" name="Grupa 50"/>
          <p:cNvGrpSpPr/>
          <p:nvPr/>
        </p:nvGrpSpPr>
        <p:grpSpPr>
          <a:xfrm>
            <a:off x="263345" y="1052736"/>
            <a:ext cx="2488486" cy="933166"/>
            <a:chOff x="106999" y="772585"/>
            <a:chExt cx="1921511" cy="951901"/>
          </a:xfrm>
          <a:solidFill>
            <a:schemeClr val="bg2"/>
          </a:solidFill>
        </p:grpSpPr>
        <p:sp>
          <p:nvSpPr>
            <p:cNvPr id="52" name="Taisnstūris ar noapaļotiem stūriem 51"/>
            <p:cNvSpPr/>
            <p:nvPr/>
          </p:nvSpPr>
          <p:spPr>
            <a:xfrm>
              <a:off x="106999" y="772585"/>
              <a:ext cx="1921511" cy="951901"/>
            </a:xfrm>
            <a:prstGeom prst="roundRect">
              <a:avLst/>
            </a:prstGeom>
            <a:grpFill/>
            <a:ln w="3175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53" name="Taisnstūris 52"/>
            <p:cNvSpPr/>
            <p:nvPr/>
          </p:nvSpPr>
          <p:spPr>
            <a:xfrm>
              <a:off x="153467" y="819053"/>
              <a:ext cx="1828575" cy="858965"/>
            </a:xfrm>
            <a:prstGeom prst="rect">
              <a:avLst/>
            </a:prstGeom>
            <a:grpFill/>
            <a:ln w="31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prstClr val="black"/>
                  </a:solidFill>
                </a:rPr>
                <a:t>Доступность здравоохранения</a:t>
              </a:r>
              <a:endParaRPr lang="en-GB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upa 53"/>
          <p:cNvGrpSpPr/>
          <p:nvPr/>
        </p:nvGrpSpPr>
        <p:grpSpPr>
          <a:xfrm>
            <a:off x="2843808" y="1045226"/>
            <a:ext cx="3015683" cy="948184"/>
            <a:chOff x="2143181" y="772585"/>
            <a:chExt cx="3404094" cy="917670"/>
          </a:xfrm>
          <a:solidFill>
            <a:schemeClr val="bg2"/>
          </a:solidFill>
        </p:grpSpPr>
        <p:sp>
          <p:nvSpPr>
            <p:cNvPr id="55" name="Taisnstūris ar noapaļotiem stūriem 54"/>
            <p:cNvSpPr/>
            <p:nvPr/>
          </p:nvSpPr>
          <p:spPr>
            <a:xfrm>
              <a:off x="2143181" y="772585"/>
              <a:ext cx="3404094" cy="917670"/>
            </a:xfrm>
            <a:prstGeom prst="roundRect">
              <a:avLst/>
            </a:prstGeom>
            <a:grpFill/>
            <a:ln w="3175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56" name="Taisnstūris 55"/>
            <p:cNvSpPr/>
            <p:nvPr/>
          </p:nvSpPr>
          <p:spPr>
            <a:xfrm>
              <a:off x="2187978" y="817382"/>
              <a:ext cx="3314499" cy="828076"/>
            </a:xfrm>
            <a:prstGeom prst="rect">
              <a:avLst/>
            </a:prstGeom>
            <a:grpFill/>
            <a:ln w="31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prstClr val="black"/>
                  </a:solidFill>
                </a:rPr>
                <a:t>Мониторинг соглашения</a:t>
              </a:r>
              <a:endParaRPr lang="en-GB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8" name="Taisnstūris ar noapaļotiem stūriem 57"/>
          <p:cNvSpPr/>
          <p:nvPr/>
        </p:nvSpPr>
        <p:spPr>
          <a:xfrm>
            <a:off x="5940152" y="1037718"/>
            <a:ext cx="3056370" cy="948184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Сотрудничество с специалистами  медицинских организаций</a:t>
            </a:r>
            <a:endParaRPr lang="lv-LV" b="1" dirty="0">
              <a:solidFill>
                <a:schemeClr val="tx1"/>
              </a:solidFill>
            </a:endParaRPr>
          </a:p>
        </p:txBody>
      </p:sp>
      <p:grpSp>
        <p:nvGrpSpPr>
          <p:cNvPr id="61" name="Grupa 60"/>
          <p:cNvGrpSpPr/>
          <p:nvPr/>
        </p:nvGrpSpPr>
        <p:grpSpPr>
          <a:xfrm>
            <a:off x="285720" y="2143116"/>
            <a:ext cx="2469053" cy="1357322"/>
            <a:chOff x="118524" y="1849843"/>
            <a:chExt cx="1921511" cy="850299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2" name="Taisnstūris ar noapaļotiem stūriem 61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Taisnstūris 62"/>
            <p:cNvSpPr/>
            <p:nvPr/>
          </p:nvSpPr>
          <p:spPr>
            <a:xfrm>
              <a:off x="156566" y="2180515"/>
              <a:ext cx="1845427" cy="5196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/>
                <a:t> </a:t>
              </a:r>
              <a:r>
                <a:rPr lang="ru-RU" dirty="0" smtClean="0">
                  <a:solidFill>
                    <a:schemeClr val="tx1"/>
                  </a:solidFill>
                </a:rPr>
                <a:t>Доступность также для людей с особыми потребностями (пандусами, информация и т.д</a:t>
              </a:r>
              <a:r>
                <a:rPr lang="ru-RU" dirty="0" smtClean="0"/>
                <a:t>.</a:t>
              </a:r>
              <a:endParaRPr lang="lv-LV" dirty="0" smtClean="0"/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3" name="Grupa 72"/>
          <p:cNvGrpSpPr/>
          <p:nvPr/>
        </p:nvGrpSpPr>
        <p:grpSpPr>
          <a:xfrm>
            <a:off x="2883494" y="2082233"/>
            <a:ext cx="3015683" cy="1039790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4" name="Taisnstūris ar noapaļotiem stūriem 73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Taisnstūris 74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Управление качеством услуг, оборудование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9" name="Grupa 78"/>
          <p:cNvGrpSpPr/>
          <p:nvPr/>
        </p:nvGrpSpPr>
        <p:grpSpPr>
          <a:xfrm>
            <a:off x="6041938" y="2082233"/>
            <a:ext cx="2859464" cy="1044575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0" name="Taisnstūris ar noapaļotiem stūriem 79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Taisnstūris 80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black"/>
                  </a:solidFill>
                </a:rPr>
                <a:t>Медицинский персонал</a:t>
              </a:r>
              <a:endParaRPr lang="en-GB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Grupa 46"/>
          <p:cNvGrpSpPr/>
          <p:nvPr/>
        </p:nvGrpSpPr>
        <p:grpSpPr>
          <a:xfrm>
            <a:off x="2857488" y="3286124"/>
            <a:ext cx="3015683" cy="933166"/>
            <a:chOff x="106999" y="772585"/>
            <a:chExt cx="1921511" cy="951901"/>
          </a:xfrm>
          <a:solidFill>
            <a:schemeClr val="bg2"/>
          </a:solidFill>
        </p:grpSpPr>
        <p:sp>
          <p:nvSpPr>
            <p:cNvPr id="48" name="Taisnstūris ar noapaļotiem stūriem 47"/>
            <p:cNvSpPr/>
            <p:nvPr/>
          </p:nvSpPr>
          <p:spPr>
            <a:xfrm>
              <a:off x="106999" y="772585"/>
              <a:ext cx="1921511" cy="951901"/>
            </a:xfrm>
            <a:prstGeom prst="roundRect">
              <a:avLst/>
            </a:prstGeom>
            <a:grpFill/>
            <a:ln w="3175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49" name="Taisnstūris 48"/>
            <p:cNvSpPr/>
            <p:nvPr/>
          </p:nvSpPr>
          <p:spPr>
            <a:xfrm>
              <a:off x="181465" y="789093"/>
              <a:ext cx="1828575" cy="858965"/>
            </a:xfrm>
            <a:prstGeom prst="rect">
              <a:avLst/>
            </a:prstGeom>
            <a:grpFill/>
            <a:ln w="31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prstClr val="black"/>
                  </a:solidFill>
                </a:rPr>
                <a:t>Организации</a:t>
              </a:r>
              <a:endParaRPr lang="en-GB"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Grupa 56"/>
          <p:cNvGrpSpPr/>
          <p:nvPr/>
        </p:nvGrpSpPr>
        <p:grpSpPr>
          <a:xfrm>
            <a:off x="61886" y="4282450"/>
            <a:ext cx="2258640" cy="1039789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9" name="Taisnstūris ar noapaļotiem stūriem 58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Taisnstūris 59"/>
            <p:cNvSpPr/>
            <p:nvPr/>
          </p:nvSpPr>
          <p:spPr>
            <a:xfrm>
              <a:off x="156566" y="1852696"/>
              <a:ext cx="1845427" cy="481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dirty="0" smtClean="0">
                <a:solidFill>
                  <a:prstClr val="black"/>
                </a:solidFill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black"/>
                  </a:solidFill>
                </a:rPr>
                <a:t>«Рижский центр здоровья»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sz="2000" b="1" dirty="0" smtClean="0">
                  <a:solidFill>
                    <a:prstClr val="black"/>
                  </a:solidFill>
                </a:rPr>
                <a:t> (6 </a:t>
              </a:r>
              <a:r>
                <a:rPr lang="ru-RU" sz="2000" b="1" dirty="0" smtClean="0">
                  <a:solidFill>
                    <a:prstClr val="black"/>
                  </a:solidFill>
                </a:rPr>
                <a:t>филиалов</a:t>
              </a:r>
              <a:r>
                <a:rPr lang="lv-LV" sz="2000" b="1" dirty="0" smtClean="0">
                  <a:solidFill>
                    <a:prstClr val="black"/>
                  </a:solidFill>
                </a:rPr>
                <a:t>)</a:t>
              </a:r>
              <a:endParaRPr lang="en-GB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8" name="Grupa 87"/>
          <p:cNvGrpSpPr/>
          <p:nvPr/>
        </p:nvGrpSpPr>
        <p:grpSpPr>
          <a:xfrm>
            <a:off x="2415252" y="4282453"/>
            <a:ext cx="2233273" cy="1039790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99" name="Taisnstūris ar noapaļotiem stūriem 98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0" name="Taisnstūris 99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black"/>
                  </a:solidFill>
                </a:rPr>
                <a:t>1-я Рижская больница</a:t>
              </a:r>
              <a:endParaRPr lang="en-GB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4" name="Grupa 103"/>
          <p:cNvGrpSpPr/>
          <p:nvPr/>
        </p:nvGrpSpPr>
        <p:grpSpPr>
          <a:xfrm>
            <a:off x="4719650" y="4294713"/>
            <a:ext cx="2148097" cy="1039790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05" name="Taisnstūris ar noapaļotiem stūriem 104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Taisnstūris 105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black"/>
                  </a:solidFill>
                </a:rPr>
                <a:t>2-я Рижская больница</a:t>
              </a:r>
              <a:endParaRPr lang="en-GB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Grupa 106"/>
          <p:cNvGrpSpPr/>
          <p:nvPr/>
        </p:nvGrpSpPr>
        <p:grpSpPr>
          <a:xfrm>
            <a:off x="6930288" y="4282453"/>
            <a:ext cx="2026121" cy="1039790"/>
            <a:chOff x="118524" y="1849843"/>
            <a:chExt cx="1921511" cy="77929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08" name="Taisnstūris ar noapaļotiem stūriem 107"/>
            <p:cNvSpPr/>
            <p:nvPr/>
          </p:nvSpPr>
          <p:spPr>
            <a:xfrm>
              <a:off x="118524" y="1849843"/>
              <a:ext cx="1921511" cy="77929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74129"/>
                <a:satOff val="7761"/>
                <a:lumOff val="-5392"/>
                <a:alphaOff val="0"/>
              </a:schemeClr>
            </a:fillRef>
            <a:effectRef idx="2">
              <a:schemeClr val="accent5">
                <a:hueOff val="-774129"/>
                <a:satOff val="7761"/>
                <a:lumOff val="-5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Taisnstūris 108"/>
            <p:cNvSpPr/>
            <p:nvPr/>
          </p:nvSpPr>
          <p:spPr>
            <a:xfrm>
              <a:off x="156566" y="1887885"/>
              <a:ext cx="1845427" cy="703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black"/>
                  </a:solidFill>
                </a:rPr>
                <a:t>Рижский родильный дом</a:t>
              </a:r>
              <a:endParaRPr lang="en-GB" sz="20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751525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642937"/>
          </a:xfrm>
        </p:spPr>
        <p:txBody>
          <a:bodyPr/>
          <a:lstStyle/>
          <a:p>
            <a:pPr eaLnBrk="1" hangingPunct="1"/>
            <a:r>
              <a:rPr lang="ru-RU" dirty="0" smtClean="0"/>
              <a:t>Здравоохранение в Риге</a:t>
            </a:r>
            <a:endParaRPr lang="en-GB" dirty="0" smtClean="0"/>
          </a:p>
        </p:txBody>
      </p:sp>
      <p:grpSp>
        <p:nvGrpSpPr>
          <p:cNvPr id="54" name="Grupa 53"/>
          <p:cNvGrpSpPr/>
          <p:nvPr/>
        </p:nvGrpSpPr>
        <p:grpSpPr>
          <a:xfrm>
            <a:off x="445834" y="1928801"/>
            <a:ext cx="3015683" cy="857256"/>
            <a:chOff x="2143181" y="749845"/>
            <a:chExt cx="3404094" cy="940410"/>
          </a:xfrm>
          <a:solidFill>
            <a:schemeClr val="bg2"/>
          </a:solidFill>
        </p:grpSpPr>
        <p:sp>
          <p:nvSpPr>
            <p:cNvPr id="55" name="Taisnstūris ar noapaļotiem stūriem 54"/>
            <p:cNvSpPr/>
            <p:nvPr/>
          </p:nvSpPr>
          <p:spPr>
            <a:xfrm>
              <a:off x="2143181" y="772585"/>
              <a:ext cx="3404094" cy="917670"/>
            </a:xfrm>
            <a:prstGeom prst="roundRect">
              <a:avLst/>
            </a:prstGeom>
            <a:grpFill/>
            <a:ln w="3175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56" name="Taisnstūris 55"/>
            <p:cNvSpPr/>
            <p:nvPr/>
          </p:nvSpPr>
          <p:spPr>
            <a:xfrm>
              <a:off x="2187978" y="749845"/>
              <a:ext cx="3314499" cy="940409"/>
            </a:xfrm>
            <a:prstGeom prst="rect">
              <a:avLst/>
            </a:prstGeom>
            <a:grpFill/>
            <a:ln w="31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dirty="0" smtClean="0">
                  <a:solidFill>
                    <a:schemeClr val="tx1"/>
                  </a:solidFill>
                </a:rPr>
                <a:t>DIA+LOGS –</a:t>
              </a:r>
              <a:r>
                <a:rPr lang="ru-RU" sz="1600" b="1" dirty="0" smtClean="0">
                  <a:solidFill>
                    <a:schemeClr val="tx1"/>
                  </a:solidFill>
                </a:rPr>
                <a:t>программа профилактики ВИЧ ( обмен шприцов, консультации специалистов)</a:t>
              </a:r>
              <a:endParaRPr lang="en-GB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Taisnstūris ar noapaļotiem stūriem 35"/>
          <p:cNvSpPr/>
          <p:nvPr/>
        </p:nvSpPr>
        <p:spPr>
          <a:xfrm>
            <a:off x="437704" y="3071810"/>
            <a:ext cx="3015683" cy="1285884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Комнаты здоровья Рижской думы. Здесь жители могут получить бесплатные консультации о влияющих на здоровье факторах.</a:t>
            </a:r>
          </a:p>
          <a:p>
            <a:r>
              <a:rPr lang="ru-RU" sz="1600" i="1" dirty="0" smtClean="0"/>
              <a:t>получить консультации о влияющих на здоровье факторах и мерах по улучшению здоровья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7" name="Taisnstūris ar noapaļotiem stūriem 36"/>
          <p:cNvSpPr/>
          <p:nvPr/>
        </p:nvSpPr>
        <p:spPr>
          <a:xfrm>
            <a:off x="500034" y="4572008"/>
            <a:ext cx="3015683" cy="1071570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Поддержка программы </a:t>
            </a:r>
            <a:r>
              <a:rPr lang="en-US" sz="1600" b="1" dirty="0" smtClean="0">
                <a:solidFill>
                  <a:schemeClr val="tx1"/>
                </a:solidFill>
              </a:rPr>
              <a:t>DOTS </a:t>
            </a:r>
            <a:r>
              <a:rPr lang="ru-RU" sz="1600" b="1" dirty="0" smtClean="0">
                <a:solidFill>
                  <a:schemeClr val="tx1"/>
                </a:solidFill>
              </a:rPr>
              <a:t>по борьбе с туберкулезом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( амбулаторный курс лечения) </a:t>
            </a:r>
            <a:endParaRPr lang="lv-LV" sz="1600" b="1" dirty="0">
              <a:solidFill>
                <a:schemeClr val="tx1"/>
              </a:solidFill>
            </a:endParaRPr>
          </a:p>
        </p:txBody>
      </p:sp>
      <p:sp>
        <p:nvSpPr>
          <p:cNvPr id="38" name="Taisnstūris ar noapaļotiem stūriem 37"/>
          <p:cNvSpPr/>
          <p:nvPr/>
        </p:nvSpPr>
        <p:spPr>
          <a:xfrm>
            <a:off x="492416" y="5857892"/>
            <a:ext cx="3015683" cy="571504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Поддержка доноров крови</a:t>
            </a:r>
            <a:endParaRPr lang="en-GB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1400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642937"/>
          </a:xfrm>
        </p:spPr>
        <p:txBody>
          <a:bodyPr/>
          <a:lstStyle/>
          <a:p>
            <a:pPr eaLnBrk="1" hangingPunct="1"/>
            <a:r>
              <a:rPr lang="ru-RU" dirty="0" smtClean="0"/>
              <a:t>Доступность информации</a:t>
            </a:r>
            <a:endParaRPr lang="lv-LV" dirty="0" smtClean="0"/>
          </a:p>
        </p:txBody>
      </p:sp>
      <p:pic>
        <p:nvPicPr>
          <p:cNvPr id="47" name="Attēls 46" descr="C:\Users\lvitola15\AppData\Local\Microsoft\Windows\Temporary Internet Files\Content.Word\rdld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12" y="1577771"/>
            <a:ext cx="3690134" cy="345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Attēls 47"/>
          <p:cNvPicPr/>
          <p:nvPr/>
        </p:nvPicPr>
        <p:blipFill rotWithShape="1">
          <a:blip r:embed="rId3"/>
          <a:srcRect l="17183" t="5435" r="17162" b="5145"/>
          <a:stretch/>
        </p:blipFill>
        <p:spPr bwMode="auto">
          <a:xfrm>
            <a:off x="4381737" y="1577771"/>
            <a:ext cx="4556990" cy="3473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pSp>
        <p:nvGrpSpPr>
          <p:cNvPr id="59" name="Grupa 58"/>
          <p:cNvGrpSpPr/>
          <p:nvPr/>
        </p:nvGrpSpPr>
        <p:grpSpPr>
          <a:xfrm>
            <a:off x="4572000" y="5072074"/>
            <a:ext cx="4572000" cy="790948"/>
            <a:chOff x="106999" y="772585"/>
            <a:chExt cx="1921511" cy="951901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0" name="Taisnstūris ar noapaļotiem stūriem 59"/>
            <p:cNvSpPr/>
            <p:nvPr/>
          </p:nvSpPr>
          <p:spPr>
            <a:xfrm>
              <a:off x="106999" y="772585"/>
              <a:ext cx="1921511" cy="951901"/>
            </a:xfrm>
            <a:prstGeom prst="roundRect">
              <a:avLst/>
            </a:prstGeom>
            <a:grpFill/>
            <a:ln w="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88" name="Taisnstūris 87"/>
            <p:cNvSpPr/>
            <p:nvPr/>
          </p:nvSpPr>
          <p:spPr>
            <a:xfrm>
              <a:off x="218448" y="893660"/>
              <a:ext cx="1763594" cy="629579"/>
            </a:xfrm>
            <a:prstGeom prst="rect">
              <a:avLst/>
            </a:prstGeom>
            <a:grpFill/>
            <a:ln w="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1" dirty="0" smtClean="0">
                <a:solidFill>
                  <a:schemeClr val="tx1"/>
                </a:solidFill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</a:rPr>
                <a:t>Здравоохранение; укрепление здоровья в Риге; возможность отправить вопрос, касающийся темы здоровья</a:t>
              </a:r>
              <a:endParaRPr lang="lv-LV" sz="1400" b="1" dirty="0" smtClean="0">
                <a:solidFill>
                  <a:schemeClr val="tx1"/>
                </a:solidFill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sz="1400" b="1" dirty="0" smtClean="0">
                  <a:solidFill>
                    <a:schemeClr val="tx1"/>
                  </a:solidFill>
                </a:rPr>
                <a:t> ( www.veseligsridzinieks.lv)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5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upa 102"/>
          <p:cNvGrpSpPr/>
          <p:nvPr/>
        </p:nvGrpSpPr>
        <p:grpSpPr>
          <a:xfrm>
            <a:off x="2357422" y="6072206"/>
            <a:ext cx="4556990" cy="648072"/>
            <a:chOff x="106999" y="772585"/>
            <a:chExt cx="1921511" cy="95190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4" name="Taisnstūris ar noapaļotiem stūriem 103"/>
            <p:cNvSpPr/>
            <p:nvPr/>
          </p:nvSpPr>
          <p:spPr>
            <a:xfrm>
              <a:off x="106999" y="772585"/>
              <a:ext cx="1921511" cy="951901"/>
            </a:xfrm>
            <a:prstGeom prst="roundRect">
              <a:avLst/>
            </a:prstGeom>
            <a:grpFill/>
            <a:ln w="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105" name="Taisnstūris 104"/>
            <p:cNvSpPr/>
            <p:nvPr/>
          </p:nvSpPr>
          <p:spPr>
            <a:xfrm>
              <a:off x="153467" y="819053"/>
              <a:ext cx="1828575" cy="858964"/>
            </a:xfrm>
            <a:prstGeom prst="rect">
              <a:avLst/>
            </a:prstGeom>
            <a:grpFill/>
            <a:ln w="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kern="1200" dirty="0" smtClean="0">
                  <a:solidFill>
                    <a:schemeClr val="tx1"/>
                  </a:solidFill>
                </a:rPr>
                <a:t>Социальные сети  </a:t>
              </a:r>
              <a:r>
                <a:rPr lang="lv-LV" sz="1500" b="1" kern="1200" dirty="0" smtClean="0">
                  <a:solidFill>
                    <a:schemeClr val="tx1"/>
                  </a:solidFill>
                </a:rPr>
                <a:t>(facebook)</a:t>
              </a:r>
              <a:endParaRPr lang="en-GB" sz="15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6" name="Grupa 105"/>
          <p:cNvGrpSpPr/>
          <p:nvPr/>
        </p:nvGrpSpPr>
        <p:grpSpPr>
          <a:xfrm>
            <a:off x="442864" y="5132518"/>
            <a:ext cx="3842083" cy="648072"/>
            <a:chOff x="106999" y="772585"/>
            <a:chExt cx="1921511" cy="951901"/>
          </a:xfrm>
          <a:solidFill>
            <a:schemeClr val="bg2">
              <a:lumMod val="75000"/>
            </a:schemeClr>
          </a:solidFill>
        </p:grpSpPr>
        <p:sp>
          <p:nvSpPr>
            <p:cNvPr id="107" name="Taisnstūris ar noapaļotiem stūriem 106"/>
            <p:cNvSpPr/>
            <p:nvPr/>
          </p:nvSpPr>
          <p:spPr>
            <a:xfrm>
              <a:off x="106999" y="772585"/>
              <a:ext cx="1921511" cy="951901"/>
            </a:xfrm>
            <a:prstGeom prst="roundRect">
              <a:avLst/>
            </a:prstGeom>
            <a:grpFill/>
            <a:ln w="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108" name="Taisnstūris 107"/>
            <p:cNvSpPr/>
            <p:nvPr/>
          </p:nvSpPr>
          <p:spPr>
            <a:xfrm>
              <a:off x="153467" y="819053"/>
              <a:ext cx="1828575" cy="858965"/>
            </a:xfrm>
            <a:prstGeom prst="rect">
              <a:avLst/>
            </a:prstGeom>
            <a:grpFill/>
            <a:ln w="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 smtClean="0">
                  <a:solidFill>
                    <a:schemeClr val="tx1"/>
                  </a:solidFill>
                </a:rPr>
                <a:t>Социальная поддержка, официальный сайт Департамента Благосостояния </a:t>
              </a:r>
              <a:endParaRPr lang="lv-LV" sz="1500" b="1" dirty="0" smtClean="0">
                <a:solidFill>
                  <a:schemeClr val="tx1"/>
                </a:solidFill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 smtClean="0">
                  <a:solidFill>
                    <a:schemeClr val="tx1"/>
                  </a:solidFill>
                </a:rPr>
                <a:t>( </a:t>
              </a:r>
              <a:r>
                <a:rPr lang="lv-LV" sz="1500" b="1" dirty="0" smtClean="0">
                  <a:solidFill>
                    <a:schemeClr val="tx1"/>
                  </a:solidFill>
                </a:rPr>
                <a:t>www.rdld.lv)</a:t>
              </a:r>
              <a:endParaRPr lang="en-GB" sz="15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200129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357166"/>
            <a:ext cx="8229600" cy="978467"/>
          </a:xfrm>
        </p:spPr>
        <p:txBody>
          <a:bodyPr/>
          <a:lstStyle/>
          <a:p>
            <a:pPr eaLnBrk="1" hangingPunct="1"/>
            <a:r>
              <a:rPr lang="ru-RU" sz="3000" dirty="0" smtClean="0"/>
              <a:t>Популяризация здорового образа жизни (Здоровое питание, физические нагрузки, психическое здоровье и т.д.)</a:t>
            </a:r>
            <a:endParaRPr lang="lv-LV" sz="3000" dirty="0" smtClean="0"/>
          </a:p>
        </p:txBody>
      </p:sp>
      <p:pic>
        <p:nvPicPr>
          <p:cNvPr id="14" name="Attēls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004004" cy="29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lvitola15\AppData\Local\Microsoft\Windows\Temporary Internet Files\Content.Outlook\CLBOL0RF\DSC006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6116" y="1484784"/>
            <a:ext cx="3312368" cy="220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Liva\Dokumenti\Pasakumi\2015\Neparastais Mezaparks\Facebook\Pavari\P5041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868" y="3497056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360173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642937"/>
          </a:xfrm>
        </p:spPr>
        <p:txBody>
          <a:bodyPr/>
          <a:lstStyle/>
          <a:p>
            <a:pPr eaLnBrk="1" hangingPunct="1"/>
            <a:r>
              <a:rPr lang="ru-RU" sz="4800" dirty="0" smtClean="0"/>
              <a:t>Здоровье ротовой полости</a:t>
            </a:r>
            <a:endParaRPr lang="lv-LV" sz="4800" dirty="0" smtClean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768" r="51463" b="11470"/>
          <a:stretch/>
        </p:blipFill>
        <p:spPr bwMode="auto">
          <a:xfrm>
            <a:off x="3437264" y="2492896"/>
            <a:ext cx="3054309" cy="271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ttēls 4"/>
          <p:cNvPicPr/>
          <p:nvPr/>
        </p:nvPicPr>
        <p:blipFill rotWithShape="1">
          <a:blip r:embed="rId3"/>
          <a:srcRect l="33598" t="17918" r="33526" b="12139"/>
          <a:stretch/>
        </p:blipFill>
        <p:spPr bwMode="auto">
          <a:xfrm>
            <a:off x="251520" y="2564904"/>
            <a:ext cx="3018978" cy="40142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Attēls 5"/>
          <p:cNvPicPr/>
          <p:nvPr/>
        </p:nvPicPr>
        <p:blipFill rotWithShape="1">
          <a:blip r:embed="rId4"/>
          <a:srcRect l="35405" t="67630" r="33887" b="21965"/>
          <a:stretch/>
        </p:blipFill>
        <p:spPr bwMode="auto">
          <a:xfrm>
            <a:off x="3346882" y="5423450"/>
            <a:ext cx="5457190" cy="1155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Attēls 6"/>
          <p:cNvPicPr/>
          <p:nvPr/>
        </p:nvPicPr>
        <p:blipFill rotWithShape="1">
          <a:blip r:embed="rId5"/>
          <a:srcRect l="35947" t="24855" r="33887" b="4046"/>
          <a:stretch/>
        </p:blipFill>
        <p:spPr bwMode="auto">
          <a:xfrm>
            <a:off x="6516216" y="1717823"/>
            <a:ext cx="2520280" cy="3420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550" y="1924965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Целевая аудитория</a:t>
            </a:r>
            <a:r>
              <a:rPr lang="lv-LV" dirty="0" smtClean="0"/>
              <a:t>: </a:t>
            </a:r>
            <a:r>
              <a:rPr lang="ru-RU" dirty="0" smtClean="0"/>
              <a:t>специалисты</a:t>
            </a:r>
            <a:r>
              <a:rPr lang="lv-LV" dirty="0" smtClean="0"/>
              <a:t>,</a:t>
            </a:r>
            <a:r>
              <a:rPr lang="ru-RU" dirty="0" smtClean="0"/>
              <a:t>родители</a:t>
            </a:r>
            <a:r>
              <a:rPr lang="lv-LV" dirty="0" smtClean="0"/>
              <a:t>,</a:t>
            </a:r>
            <a:r>
              <a:rPr lang="ru-RU" dirty="0" smtClean="0"/>
              <a:t> ученики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24927034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357166"/>
            <a:ext cx="8229600" cy="978467"/>
          </a:xfrm>
        </p:spPr>
        <p:txBody>
          <a:bodyPr/>
          <a:lstStyle/>
          <a:p>
            <a:pPr eaLnBrk="1" hangingPunct="1"/>
            <a:r>
              <a:rPr lang="ru-RU" sz="3000" dirty="0" smtClean="0"/>
              <a:t>Информационный объект в Риге на Центральном рынке</a:t>
            </a:r>
            <a:r>
              <a:rPr lang="lv-LV" sz="3000" dirty="0" smtClean="0"/>
              <a:t>:</a:t>
            </a:r>
            <a:br>
              <a:rPr lang="lv-LV" sz="3000" dirty="0" smtClean="0"/>
            </a:br>
            <a:r>
              <a:rPr lang="ru-RU" sz="3000" dirty="0" smtClean="0"/>
              <a:t>Пирамида здорового питания </a:t>
            </a:r>
            <a:endParaRPr lang="lv-LV" sz="3000" dirty="0" smtClean="0"/>
          </a:p>
        </p:txBody>
      </p:sp>
      <p:pic>
        <p:nvPicPr>
          <p:cNvPr id="10" name="Attēls 9" descr="C:\Liva\Dokumenti\IEPIRKUMI\2014\Uztura piramida\piramida bilde_saskanosana_03.12.2014.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0" t="1777" r="41155" b="23340"/>
          <a:stretch/>
        </p:blipFill>
        <p:spPr bwMode="auto">
          <a:xfrm>
            <a:off x="148920" y="2636912"/>
            <a:ext cx="3456384" cy="3241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 descr="http://www.veseligsridzinieks.lv/wp-content/uploads/2014/12/IMG_8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3549482" cy="23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ct.lv/lv/faili/2014/12/piramida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72816"/>
            <a:ext cx="3957356" cy="298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3484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229600" cy="1357322"/>
          </a:xfrm>
        </p:spPr>
        <p:txBody>
          <a:bodyPr/>
          <a:lstStyle/>
          <a:p>
            <a:pPr eaLnBrk="1" hangingPunct="1"/>
            <a:r>
              <a:rPr lang="ru-RU" sz="3600" dirty="0" smtClean="0">
                <a:latin typeface="+mn-lt"/>
              </a:rPr>
              <a:t>Физическая активность и профилактика травматизма</a:t>
            </a:r>
            <a:endParaRPr lang="lv-LV" sz="3600" dirty="0" smtClean="0">
              <a:latin typeface="+mn-lt"/>
            </a:endParaRPr>
          </a:p>
        </p:txBody>
      </p:sp>
      <p:pic>
        <p:nvPicPr>
          <p:cNvPr id="6" name="Satura vietturis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1520" y="2151972"/>
            <a:ext cx="2511270" cy="3570390"/>
          </a:xfrm>
        </p:spPr>
      </p:pic>
      <p:pic>
        <p:nvPicPr>
          <p:cNvPr id="2050" name="Picture 2" descr="IMG_82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92"/>
          <a:stretch>
            <a:fillRect/>
          </a:stretch>
        </p:blipFill>
        <p:spPr bwMode="auto">
          <a:xfrm>
            <a:off x="2571736" y="3500438"/>
            <a:ext cx="3599060" cy="202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1" name="Picture 3" descr="P826417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25"/>
          <a:stretch/>
        </p:blipFill>
        <p:spPr bwMode="auto">
          <a:xfrm>
            <a:off x="6038270" y="2571744"/>
            <a:ext cx="3114618" cy="205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2" name="Picture 4" descr="Andas seminars_2_20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07"/>
          <a:stretch>
            <a:fillRect/>
          </a:stretch>
        </p:blipFill>
        <p:spPr bwMode="auto">
          <a:xfrm>
            <a:off x="2895471" y="1305785"/>
            <a:ext cx="3552454" cy="167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32240" y="17728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Семинары</a:t>
            </a:r>
            <a:r>
              <a:rPr lang="lv-LV" b="1" dirty="0" smtClean="0"/>
              <a:t>, </a:t>
            </a:r>
            <a:r>
              <a:rPr lang="ru-RU" b="1" dirty="0" smtClean="0"/>
              <a:t>лекции</a:t>
            </a:r>
            <a:endParaRPr lang="lv-LV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857488" y="3071811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Гимнастика на свежем воздухе</a:t>
            </a:r>
            <a:endParaRPr lang="lv-LV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181550" y="5537697"/>
            <a:ext cx="181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Занятия для сениоров</a:t>
            </a:r>
            <a:endParaRPr lang="lv-LV" sz="1600" b="1" dirty="0"/>
          </a:p>
        </p:txBody>
      </p:sp>
      <p:pic>
        <p:nvPicPr>
          <p:cNvPr id="23" name="Attēls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3741" y="4857759"/>
            <a:ext cx="3218429" cy="183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643174" y="6320705"/>
            <a:ext cx="293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Нордическая ходьба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xmlns="" val="4478603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23528" y="714356"/>
            <a:ext cx="3250704" cy="300267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  <a:latin typeface="+mn-lt"/>
              </a:rPr>
              <a:t>Население Латвии на 2015 год </a:t>
            </a:r>
            <a:br>
              <a:rPr lang="ru-RU" sz="2200" dirty="0" smtClean="0">
                <a:solidFill>
                  <a:schemeClr val="tx1"/>
                </a:solidFill>
                <a:latin typeface="+mn-lt"/>
              </a:rPr>
            </a:br>
            <a:r>
              <a:rPr lang="ru-RU" sz="2200" dirty="0" smtClean="0">
                <a:latin typeface="+mn-lt"/>
              </a:rPr>
              <a:t>составляет</a:t>
            </a:r>
            <a:r>
              <a:rPr lang="lv-LV" sz="2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lv-LV" sz="2200" dirty="0" smtClean="0">
                <a:solidFill>
                  <a:schemeClr val="tx1"/>
                </a:solidFill>
                <a:latin typeface="+mn-lt"/>
              </a:rPr>
            </a:br>
            <a:r>
              <a:rPr lang="ru-RU" sz="2200" b="1" dirty="0" smtClean="0">
                <a:latin typeface="+mn-lt"/>
              </a:rPr>
              <a:t> 1 993 300  человек</a:t>
            </a:r>
            <a:r>
              <a:rPr lang="lv-LV" sz="2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lv-LV" sz="2200" dirty="0" smtClean="0">
                <a:solidFill>
                  <a:schemeClr val="tx1"/>
                </a:solidFill>
                <a:latin typeface="+mn-lt"/>
              </a:rPr>
            </a:br>
            <a:r>
              <a:rPr lang="lv-LV" sz="2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lv-LV" sz="2200" dirty="0" smtClean="0">
                <a:solidFill>
                  <a:schemeClr val="tx1"/>
                </a:solidFill>
                <a:latin typeface="+mn-lt"/>
              </a:rPr>
            </a:br>
            <a:r>
              <a:rPr lang="ru-RU" sz="2200" dirty="0" smtClean="0">
                <a:latin typeface="+mn-lt"/>
              </a:rPr>
              <a:t>В Риге проживает  почти </a:t>
            </a:r>
            <a:r>
              <a:rPr lang="ru-RU" sz="2200" b="1" dirty="0" smtClean="0">
                <a:latin typeface="+mn-lt"/>
              </a:rPr>
              <a:t>695 539 человек</a:t>
            </a:r>
            <a:r>
              <a:rPr lang="ru-RU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/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(</a:t>
            </a:r>
            <a:r>
              <a:rPr lang="ru-RU" sz="2200" dirty="0" smtClean="0">
                <a:latin typeface="+mn-lt"/>
              </a:rPr>
              <a:t> 385 009 женщин</a:t>
            </a:r>
            <a:r>
              <a:rPr lang="en-US" sz="2200" dirty="0" smtClean="0">
                <a:latin typeface="+mn-lt"/>
              </a:rPr>
              <a:t/>
            </a:r>
            <a:br>
              <a:rPr lang="en-US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 и </a:t>
            </a:r>
            <a:r>
              <a:rPr lang="en-US" sz="2200" dirty="0" smtClean="0">
                <a:latin typeface="+mn-lt"/>
              </a:rPr>
              <a:t/>
            </a:r>
            <a:br>
              <a:rPr lang="en-US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310 530 мужчин</a:t>
            </a:r>
            <a:r>
              <a:rPr lang="en-US" sz="2200" dirty="0" smtClean="0">
                <a:latin typeface="+mn-lt"/>
              </a:rPr>
              <a:t>)</a:t>
            </a:r>
            <a:r>
              <a:rPr lang="lv-LV" sz="2200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lv-LV" sz="2200" dirty="0" smtClean="0">
                <a:solidFill>
                  <a:srgbClr val="0070C0"/>
                </a:solidFill>
                <a:latin typeface="+mn-lt"/>
              </a:rPr>
            </a:br>
            <a:r>
              <a:rPr lang="lv-LV" sz="1800" dirty="0" smtClean="0">
                <a:solidFill>
                  <a:srgbClr val="0070C0"/>
                </a:solidFill>
              </a:rPr>
              <a:t/>
            </a:r>
            <a:br>
              <a:rPr lang="lv-LV" sz="1800" dirty="0" smtClean="0">
                <a:solidFill>
                  <a:srgbClr val="0070C0"/>
                </a:solidFill>
              </a:rPr>
            </a:br>
            <a:r>
              <a:rPr lang="lv-LV" sz="1800" dirty="0" smtClean="0"/>
              <a:t/>
            </a:r>
            <a:br>
              <a:rPr lang="lv-LV" sz="1800" dirty="0" smtClean="0"/>
            </a:br>
            <a:r>
              <a:rPr lang="lv-LV" sz="1800" dirty="0" smtClean="0"/>
              <a:t/>
            </a:r>
            <a:br>
              <a:rPr lang="lv-LV" sz="1800" dirty="0" smtClean="0"/>
            </a:br>
            <a:endParaRPr lang="lv-LV" sz="2000" dirty="0"/>
          </a:p>
        </p:txBody>
      </p:sp>
      <p:pic>
        <p:nvPicPr>
          <p:cNvPr id="8" name="Satura vietturis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76" b="840"/>
          <a:stretch/>
        </p:blipFill>
        <p:spPr>
          <a:xfrm>
            <a:off x="3635896" y="50552"/>
            <a:ext cx="5188508" cy="6625456"/>
          </a:xfrm>
        </p:spPr>
      </p:pic>
      <p:sp>
        <p:nvSpPr>
          <p:cNvPr id="4" name="Ovāls 3"/>
          <p:cNvSpPr/>
          <p:nvPr/>
        </p:nvSpPr>
        <p:spPr>
          <a:xfrm>
            <a:off x="7101168" y="2538515"/>
            <a:ext cx="792088" cy="504056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2857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642937"/>
          </a:xfrm>
        </p:spPr>
        <p:txBody>
          <a:bodyPr/>
          <a:lstStyle/>
          <a:p>
            <a:pPr eaLnBrk="1" hangingPunct="1"/>
            <a:r>
              <a:rPr lang="ru-RU" sz="3600" dirty="0" smtClean="0">
                <a:latin typeface="+mn-lt"/>
              </a:rPr>
              <a:t>Физическая активность и профилактика травматизма</a:t>
            </a:r>
            <a:endParaRPr lang="lv-LV" sz="3600" dirty="0" smtClean="0">
              <a:latin typeface="+mn-lt"/>
            </a:endParaRPr>
          </a:p>
        </p:txBody>
      </p:sp>
      <p:pic>
        <p:nvPicPr>
          <p:cNvPr id="14" name="Attēls 3" descr="IMG_8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1036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ttēls 11" descr="IMG_82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363" y="4149080"/>
            <a:ext cx="3834408" cy="255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ttēls 10" descr="IMG_82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48880"/>
            <a:ext cx="3328987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843648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642937"/>
          </a:xfrm>
        </p:spPr>
        <p:txBody>
          <a:bodyPr/>
          <a:lstStyle/>
          <a:p>
            <a:pPr eaLnBrk="1" hangingPunct="1"/>
            <a:r>
              <a:rPr lang="ru-RU" sz="4800" dirty="0" smtClean="0">
                <a:latin typeface="+mn-lt"/>
              </a:rPr>
              <a:t>Общественные мероприятия</a:t>
            </a:r>
            <a:endParaRPr lang="lv-LV" sz="4800" dirty="0" smtClean="0">
              <a:latin typeface="+mn-lt"/>
            </a:endParaRPr>
          </a:p>
        </p:txBody>
      </p:sp>
      <p:pic>
        <p:nvPicPr>
          <p:cNvPr id="6" name="Attēls 5" descr="Depresij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0925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atura vietturis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3857105" cy="288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Liva\Dokumenti\Pasakumi\2015\Neparastais Mezaparks\Facebook\Pavari\P5041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Liva\Dokumenti\Pasakumi\2015\Prettabakas diena_2015\27.05.2015\Facebook\P52720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69"/>
          <a:stretch/>
        </p:blipFill>
        <p:spPr bwMode="auto">
          <a:xfrm>
            <a:off x="5004048" y="4305325"/>
            <a:ext cx="284819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30902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642937"/>
          </a:xfrm>
        </p:spPr>
        <p:txBody>
          <a:bodyPr/>
          <a:lstStyle/>
          <a:p>
            <a:pPr eaLnBrk="1" hangingPunct="1"/>
            <a:r>
              <a:rPr lang="ru-RU" sz="4800" dirty="0" smtClean="0">
                <a:latin typeface="+mn-lt"/>
              </a:rPr>
              <a:t>Общественные мероприятия</a:t>
            </a:r>
            <a:endParaRPr lang="lv-LV" sz="4800" dirty="0" smtClean="0">
              <a:latin typeface="+mn-lt"/>
            </a:endParaRPr>
          </a:p>
        </p:txBody>
      </p:sp>
      <p:pic>
        <p:nvPicPr>
          <p:cNvPr id="8" name="Satura vietturis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07" y="1844824"/>
            <a:ext cx="3227342" cy="212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49947"/>
            <a:ext cx="3780630" cy="251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Liva\Dokumenti\Pasakumi\2015\Teva diena\Teva diena_Majas lapa\Teva diena_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21088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Liva\Dokumenti\Pasakumi\2015\Teva diena\Teva diena_Majas lapa\Teva diena_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111" y="198884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91544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veseligsridzinieks.lv/wp-content/uploads/2014/08/RV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63" y="258763"/>
            <a:ext cx="22352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http://www.veseligsridzinieks.lv/wp-content/uploads/2014/08/Recepsu-grama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2563"/>
            <a:ext cx="2481262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ttēls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18" t="11562" r="32803" b="13295"/>
          <a:stretch>
            <a:fillRect/>
          </a:stretch>
        </p:blipFill>
        <p:spPr bwMode="auto">
          <a:xfrm>
            <a:off x="6735763" y="12700"/>
            <a:ext cx="23018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veseligsridzinieks.lv/wp-content/uploads/2014/08/Maminas-dienasgrama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950" y="3716338"/>
            <a:ext cx="202088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veseligsridzinieks.lv/wp-content/uploads/2014/08/Zobini-vesel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294063"/>
            <a:ext cx="2727325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ttēls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02" t="13007" r="13837" b="8382"/>
          <a:stretch>
            <a:fillRect/>
          </a:stretch>
        </p:blipFill>
        <p:spPr bwMode="auto">
          <a:xfrm>
            <a:off x="5724525" y="3030538"/>
            <a:ext cx="2714625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3296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vitola15\Desktop\Darba lietas\IEPIRKUMI\Tipografija\Plakati\Bitite un gurkitis\Veseligs uztu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5425"/>
            <a:ext cx="24431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lvitola15\Desktop\Darba lietas\IEPIRKUMI\Tipografija\Plakati\Mutes veseliba\Pareiza uztura pulkstenis _PLAKATS A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58775"/>
            <a:ext cx="4510088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lvitola15\Desktop\Darba lietas\IEPIRKUMI\Tipografija\Plakati\Mutes veseliba\KaPareiziTiritZobus _PLAKATS A3_2 v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44925"/>
            <a:ext cx="426243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lvitola15\Desktop\Darba lietas\IEPIRKUMI\Tipografija\Plakati\Atkaribas\Nepiedalies sadas sacencib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232150"/>
            <a:ext cx="446405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4253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428604"/>
            <a:ext cx="8229600" cy="857257"/>
          </a:xfrm>
        </p:spPr>
        <p:txBody>
          <a:bodyPr/>
          <a:lstStyle/>
          <a:p>
            <a:pPr eaLnBrk="1" hangingPunct="1"/>
            <a:r>
              <a:rPr lang="ru-RU" sz="3000" dirty="0" smtClean="0"/>
              <a:t>Совет по здравоохранению Рижского самоуправления</a:t>
            </a:r>
            <a:endParaRPr lang="lv-LV" sz="3000" dirty="0" smtClean="0"/>
          </a:p>
        </p:txBody>
      </p:sp>
      <p:sp>
        <p:nvSpPr>
          <p:cNvPr id="5" name="Satura vietturis 1"/>
          <p:cNvSpPr>
            <a:spLocks noGrp="1"/>
          </p:cNvSpPr>
          <p:nvPr>
            <p:ph idx="1"/>
          </p:nvPr>
        </p:nvSpPr>
        <p:spPr>
          <a:xfrm>
            <a:off x="428596" y="1913511"/>
            <a:ext cx="8208912" cy="1586927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Совет по  здравоохранению города Риги был создан 22 мая 2012 года;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 В состав Совета по здравоохранению входят депутаты Рижской думы, представители всех отраслевых департаментов и отдельных агенств;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Одна из целей Совета здравоохранения является надзор за внедрением статегии, а также содействовать формированию и реализации политики здоровья общества Рижского самоуправления.</a:t>
            </a:r>
            <a:endParaRPr lang="en-US" sz="2000" dirty="0" smtClean="0"/>
          </a:p>
        </p:txBody>
      </p:sp>
      <p:pic>
        <p:nvPicPr>
          <p:cNvPr id="6" name="Attēl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298" y="4001682"/>
            <a:ext cx="4284476" cy="2856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650508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428604"/>
            <a:ext cx="8229600" cy="907029"/>
          </a:xfrm>
        </p:spPr>
        <p:txBody>
          <a:bodyPr/>
          <a:lstStyle/>
          <a:p>
            <a:pPr eaLnBrk="1" hangingPunct="1"/>
            <a:r>
              <a:rPr lang="ru-RU" altLang="en-US" sz="2800" b="1" dirty="0" smtClean="0">
                <a:latin typeface="+mn-lt"/>
                <a:cs typeface="Angsana New" pitchFamily="18" charset="-34"/>
              </a:rPr>
              <a:t>Межсекторальное сотрудничество в сфере здоровья общества Рижского самоупраления</a:t>
            </a:r>
            <a:endParaRPr lang="lv-LV" sz="2800" dirty="0" smtClean="0">
              <a:latin typeface="+mn-lt"/>
              <a:cs typeface="Angsana New" pitchFamily="18" charset="-34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Picture 2" descr="F:\2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034" y="1500174"/>
            <a:ext cx="8001056" cy="5143535"/>
          </a:xfrm>
          <a:noFill/>
        </p:spPr>
      </p:pic>
    </p:spTree>
    <p:extLst>
      <p:ext uri="{BB962C8B-B14F-4D97-AF65-F5344CB8AC3E}">
        <p14:creationId xmlns:p14="http://schemas.microsoft.com/office/powerpoint/2010/main" xmlns="" val="42127812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642937"/>
          </a:xfrm>
        </p:spPr>
        <p:txBody>
          <a:bodyPr/>
          <a:lstStyle/>
          <a:p>
            <a:pPr eaLnBrk="1" hangingPunct="1"/>
            <a:r>
              <a:rPr lang="ru-RU" sz="4800" dirty="0" smtClean="0"/>
              <a:t>БУДУЩЕЕ</a:t>
            </a:r>
            <a:endParaRPr lang="lv-LV" sz="4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793584" y="1988840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9A248"/>
                </a:solidFill>
              </a:rPr>
              <a:t>Здоровый рижанин в здоровой Риге и благосостояние во всех жизненных оторослях </a:t>
            </a:r>
            <a:endParaRPr lang="lv-LV" sz="3200" b="1" dirty="0">
              <a:solidFill>
                <a:srgbClr val="59A248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5943" y="2857496"/>
            <a:ext cx="1618057" cy="1493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P61322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65104"/>
            <a:ext cx="2933654" cy="235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42"/>
          <a:stretch/>
        </p:blipFill>
        <p:spPr bwMode="auto">
          <a:xfrm>
            <a:off x="4533602" y="4365104"/>
            <a:ext cx="3227230" cy="23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86222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tura viettur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Symbol" pitchFamily="18" charset="2"/>
              <a:buNone/>
              <a:defRPr/>
            </a:pPr>
            <a:endParaRPr lang="en-US" sz="20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lv-LV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lnSpc>
                <a:spcPct val="80000"/>
              </a:lnSpc>
              <a:buClr>
                <a:srgbClr val="D16349"/>
              </a:buClr>
              <a:buSzPct val="85000"/>
              <a:buNone/>
              <a:defRPr/>
            </a:pPr>
            <a:r>
              <a:rPr lang="lv-LV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lv-LV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Anna Auziņa</a:t>
            </a:r>
          </a:p>
          <a:p>
            <a:pPr marL="0" indent="0" algn="r">
              <a:lnSpc>
                <a:spcPct val="80000"/>
              </a:lnSpc>
              <a:buClr>
                <a:srgbClr val="D16349"/>
              </a:buClr>
              <a:buSzPct val="85000"/>
              <a:buNone/>
              <a:defRPr/>
            </a:pPr>
            <a:r>
              <a:rPr lang="lv-LV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RD Labklājības departamenta</a:t>
            </a:r>
          </a:p>
          <a:p>
            <a:pPr marL="0" indent="0" algn="r">
              <a:lnSpc>
                <a:spcPct val="80000"/>
              </a:lnSpc>
              <a:buClr>
                <a:srgbClr val="D16349"/>
              </a:buClr>
              <a:buSzPct val="85000"/>
              <a:buNone/>
              <a:defRPr/>
            </a:pPr>
            <a:r>
              <a:rPr lang="lv-LV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Sabiedrības veselības veicināšanas un profilakses nodaļas</a:t>
            </a:r>
          </a:p>
          <a:p>
            <a:pPr marL="0" indent="0" algn="r">
              <a:lnSpc>
                <a:spcPct val="80000"/>
              </a:lnSpc>
              <a:buClr>
                <a:srgbClr val="D16349"/>
              </a:buClr>
              <a:buSzPct val="85000"/>
              <a:buNone/>
              <a:defRPr/>
            </a:pPr>
            <a:r>
              <a:rPr lang="lv-LV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b="1" spc="250" dirty="0" err="1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alven</a:t>
            </a:r>
            <a:r>
              <a:rPr lang="lv-LV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ā</a:t>
            </a:r>
            <a:r>
              <a:rPr lang="en-US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250" dirty="0" err="1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speci</a:t>
            </a:r>
            <a:r>
              <a:rPr lang="lv-LV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ā</a:t>
            </a:r>
            <a:r>
              <a:rPr lang="en-US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list</a:t>
            </a:r>
            <a:r>
              <a:rPr lang="lv-LV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ē</a:t>
            </a:r>
          </a:p>
          <a:p>
            <a:pPr marL="0" indent="0" algn="r">
              <a:lnSpc>
                <a:spcPct val="80000"/>
              </a:lnSpc>
              <a:buClr>
                <a:srgbClr val="D16349"/>
              </a:buClr>
              <a:buSzPct val="85000"/>
              <a:buNone/>
              <a:defRPr/>
            </a:pPr>
            <a:r>
              <a:rPr lang="lv-LV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tālr. 67181860</a:t>
            </a:r>
          </a:p>
          <a:p>
            <a:pPr marL="0" indent="0" algn="r">
              <a:lnSpc>
                <a:spcPct val="80000"/>
              </a:lnSpc>
              <a:buClr>
                <a:srgbClr val="D16349"/>
              </a:buClr>
              <a:buSzPct val="85000"/>
              <a:buNone/>
              <a:defRPr/>
            </a:pPr>
            <a:r>
              <a:rPr lang="lv-LV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mob. tālr.: +371 26 59 84 71</a:t>
            </a:r>
          </a:p>
          <a:p>
            <a:pPr marL="0" indent="0" algn="r">
              <a:lnSpc>
                <a:spcPct val="80000"/>
              </a:lnSpc>
              <a:buClr>
                <a:srgbClr val="D16349"/>
              </a:buClr>
              <a:buSzPct val="85000"/>
              <a:buNone/>
              <a:defRPr/>
            </a:pPr>
            <a:r>
              <a:rPr lang="lv-LV" sz="2400" b="1" spc="250" dirty="0" smtClean="0">
                <a:solidFill>
                  <a:srgbClr val="646B86"/>
                </a:solidFill>
                <a:latin typeface="Times New Roman" pitchFamily="18" charset="0"/>
                <a:cs typeface="Times New Roman" pitchFamily="18" charset="0"/>
              </a:rPr>
              <a:t>e-pasts: anna.auzina@riga.lv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lv-LV" sz="2000" dirty="0" smtClean="0"/>
          </a:p>
          <a:p>
            <a:pPr marL="0" indent="0" algn="r">
              <a:buFont typeface="Symbol" pitchFamily="18" charset="2"/>
              <a:buNone/>
              <a:defRPr/>
            </a:pPr>
            <a:endParaRPr lang="lv-LV" sz="2400" dirty="0" smtClean="0"/>
          </a:p>
        </p:txBody>
      </p:sp>
      <p:sp>
        <p:nvSpPr>
          <p:cNvPr id="47106" name="Virsraksts 2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64360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2"/>
                </a:solidFill>
              </a:rPr>
              <a:t>Спасибо за внимание</a:t>
            </a:r>
            <a:r>
              <a:rPr lang="lv-LV" sz="4800" dirty="0" smtClean="0">
                <a:solidFill>
                  <a:schemeClr val="tx2"/>
                </a:solidFill>
              </a:rPr>
              <a:t>!</a:t>
            </a:r>
            <a:r>
              <a:rPr lang="ru-RU" sz="4800" dirty="0" smtClean="0">
                <a:solidFill>
                  <a:schemeClr val="tx2"/>
                </a:solidFill>
              </a:rPr>
              <a:t/>
            </a:r>
            <a:br>
              <a:rPr lang="ru-RU" sz="4800" dirty="0" smtClean="0">
                <a:solidFill>
                  <a:schemeClr val="tx2"/>
                </a:solidFill>
              </a:rPr>
            </a:br>
            <a:r>
              <a:rPr lang="ru-RU" sz="4800" dirty="0" smtClean="0">
                <a:solidFill>
                  <a:schemeClr val="tx2"/>
                </a:solidFill>
              </a:rPr>
              <a:t/>
            </a:r>
            <a:br>
              <a:rPr lang="ru-RU" sz="4800" dirty="0" smtClean="0">
                <a:solidFill>
                  <a:schemeClr val="tx2"/>
                </a:solidFill>
              </a:rPr>
            </a:br>
            <a:r>
              <a:rPr lang="lv-LV" sz="4200" dirty="0" smtClean="0"/>
              <a:t/>
            </a:r>
            <a:br>
              <a:rPr lang="lv-LV" sz="4200" dirty="0" smtClean="0"/>
            </a:br>
            <a:r>
              <a:rPr lang="ru-RU" sz="4000" dirty="0" smtClean="0">
                <a:solidFill>
                  <a:schemeClr val="tx2"/>
                </a:solidFill>
              </a:rPr>
              <a:t/>
            </a:r>
            <a:br>
              <a:rPr lang="ru-RU" sz="4000" dirty="0" smtClean="0">
                <a:solidFill>
                  <a:schemeClr val="tx2"/>
                </a:solidFill>
              </a:rPr>
            </a:br>
            <a:r>
              <a:rPr lang="ru-RU" sz="4000" dirty="0" smtClean="0">
                <a:solidFill>
                  <a:schemeClr val="tx2"/>
                </a:solidFill>
              </a:rPr>
              <a:t/>
            </a:r>
            <a:br>
              <a:rPr lang="ru-RU" sz="4000" dirty="0" smtClean="0">
                <a:solidFill>
                  <a:schemeClr val="tx2"/>
                </a:solidFill>
              </a:rPr>
            </a:br>
            <a:endParaRPr lang="lv-LV" sz="6700" dirty="0" smtClean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5943" y="5364096"/>
            <a:ext cx="1618057" cy="1493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8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Рига – здоровый город</a:t>
            </a:r>
            <a:endParaRPr lang="lv-LV" dirty="0"/>
          </a:p>
        </p:txBody>
      </p:sp>
      <p:sp>
        <p:nvSpPr>
          <p:cNvPr id="3" name="Rectangle 2"/>
          <p:cNvSpPr/>
          <p:nvPr/>
        </p:nvSpPr>
        <p:spPr>
          <a:xfrm>
            <a:off x="857224" y="928670"/>
            <a:ext cx="77153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lv-LV" dirty="0" smtClean="0">
                <a:cs typeface="Arial" charset="0"/>
              </a:rPr>
              <a:t>6 июня 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2014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 Всемирная</a:t>
            </a:r>
            <a:r>
              <a:rPr lang="en-US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организация</a:t>
            </a:r>
            <a:r>
              <a:rPr lang="en-US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здравоохранения,</a:t>
            </a:r>
            <a:r>
              <a:rPr lang="en-US" dirty="0" smtClean="0">
                <a:cs typeface="Arial" charset="0"/>
              </a:rPr>
              <a:t> </a:t>
            </a:r>
            <a:r>
              <a:rPr lang="ru-RU" dirty="0" smtClean="0">
                <a:cs typeface="Arial" charset="0"/>
              </a:rPr>
              <a:t> во </a:t>
            </a:r>
            <a:r>
              <a:rPr lang="lv-LV" dirty="0" smtClean="0">
                <a:cs typeface="Arial" charset="0"/>
              </a:rPr>
              <a:t>глава</a:t>
            </a:r>
            <a:r>
              <a:rPr lang="ru-RU" dirty="0" smtClean="0">
                <a:cs typeface="Arial" charset="0"/>
              </a:rPr>
              <a:t>е с </a:t>
            </a:r>
            <a:r>
              <a:rPr lang="lv-LV" dirty="0" smtClean="0">
                <a:cs typeface="Arial" charset="0"/>
              </a:rPr>
              <a:t>представител</a:t>
            </a:r>
            <a:r>
              <a:rPr lang="ru-RU" dirty="0" smtClean="0">
                <a:cs typeface="Arial" charset="0"/>
              </a:rPr>
              <a:t>ем ла</a:t>
            </a:r>
            <a:r>
              <a:rPr lang="lv-LV" dirty="0" smtClean="0">
                <a:cs typeface="Arial" charset="0"/>
              </a:rPr>
              <a:t>твийской </a:t>
            </a:r>
            <a:r>
              <a:rPr lang="ru-RU" dirty="0" smtClean="0">
                <a:cs typeface="Arial" charset="0"/>
              </a:rPr>
              <a:t> стороны Айгой Руране  вручила  меру города Риги  </a:t>
            </a:r>
            <a:r>
              <a:rPr lang="lv-LV" dirty="0" smtClean="0">
                <a:cs typeface="Arial" charset="0"/>
              </a:rPr>
              <a:t>Нил</a:t>
            </a:r>
            <a:r>
              <a:rPr lang="ru-RU" dirty="0" smtClean="0">
                <a:cs typeface="Arial" charset="0"/>
              </a:rPr>
              <a:t>у </a:t>
            </a:r>
            <a:r>
              <a:rPr lang="lv-LV" dirty="0" smtClean="0">
                <a:cs typeface="Arial" charset="0"/>
              </a:rPr>
              <a:t>Ушако</a:t>
            </a:r>
            <a:r>
              <a:rPr lang="ru-RU" dirty="0" smtClean="0">
                <a:cs typeface="Arial" charset="0"/>
              </a:rPr>
              <a:t>ва  </a:t>
            </a:r>
            <a:r>
              <a:rPr lang="lv-LV" dirty="0" smtClean="0">
                <a:cs typeface="Arial" charset="0"/>
              </a:rPr>
              <a:t>сертификат</a:t>
            </a:r>
            <a:r>
              <a:rPr lang="ru-RU" dirty="0" smtClean="0">
                <a:cs typeface="Arial" charset="0"/>
              </a:rPr>
              <a:t> на присоединение </a:t>
            </a:r>
            <a:r>
              <a:rPr lang="lv-LV" dirty="0" smtClean="0">
                <a:cs typeface="Arial" charset="0"/>
              </a:rPr>
              <a:t>Риг</a:t>
            </a:r>
            <a:r>
              <a:rPr lang="ru-RU" dirty="0" smtClean="0">
                <a:cs typeface="Arial" charset="0"/>
              </a:rPr>
              <a:t>и  к движению </a:t>
            </a:r>
            <a:r>
              <a:rPr lang="lv-LV" dirty="0" smtClean="0">
                <a:cs typeface="Arial" charset="0"/>
              </a:rPr>
              <a:t>Всемирн</a:t>
            </a:r>
            <a:r>
              <a:rPr lang="ru-RU" dirty="0" smtClean="0">
                <a:cs typeface="Arial" charset="0"/>
              </a:rPr>
              <a:t>ой </a:t>
            </a:r>
            <a:r>
              <a:rPr lang="lv-LV" dirty="0" smtClean="0">
                <a:cs typeface="Arial" charset="0"/>
              </a:rPr>
              <a:t>организаци</a:t>
            </a:r>
            <a:r>
              <a:rPr lang="ru-RU" dirty="0" smtClean="0">
                <a:cs typeface="Arial" charset="0"/>
              </a:rPr>
              <a:t>и </a:t>
            </a:r>
            <a:r>
              <a:rPr lang="lv-LV" dirty="0" smtClean="0">
                <a:cs typeface="Arial" charset="0"/>
              </a:rPr>
              <a:t>здравоохранения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европейских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стран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Здоровые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города.</a:t>
            </a:r>
          </a:p>
          <a:p>
            <a:pPr>
              <a:buFont typeface="Wingdings" pitchFamily="2" charset="2"/>
              <a:buNone/>
            </a:pPr>
            <a:r>
              <a:rPr lang="lv-LV" dirty="0" smtClean="0">
                <a:cs typeface="Arial" charset="0"/>
              </a:rPr>
              <a:t>Рига</a:t>
            </a:r>
            <a:r>
              <a:rPr lang="ru-RU" dirty="0" smtClean="0">
                <a:cs typeface="Arial" charset="0"/>
              </a:rPr>
              <a:t>, </a:t>
            </a:r>
            <a:r>
              <a:rPr lang="lv-LV" dirty="0" smtClean="0">
                <a:cs typeface="Arial" charset="0"/>
              </a:rPr>
              <a:t>является</a:t>
            </a:r>
            <a:r>
              <a:rPr lang="ru-RU" dirty="0" smtClean="0">
                <a:cs typeface="Arial" charset="0"/>
              </a:rPr>
              <a:t>  о</a:t>
            </a:r>
            <a:r>
              <a:rPr lang="lv-LV" dirty="0" smtClean="0">
                <a:cs typeface="Arial" charset="0"/>
              </a:rPr>
              <a:t>дним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из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четырех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городов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 ( Черепов</a:t>
            </a:r>
            <a:r>
              <a:rPr lang="ru-RU" dirty="0" smtClean="0">
                <a:cs typeface="Arial" charset="0"/>
              </a:rPr>
              <a:t>е</a:t>
            </a:r>
            <a:r>
              <a:rPr lang="lv-LV" dirty="0" smtClean="0">
                <a:cs typeface="Arial" charset="0"/>
              </a:rPr>
              <a:t>ц (Россия), Дрезден (Германия), Frederiksberg (Дания</a:t>
            </a:r>
            <a:r>
              <a:rPr lang="ru-RU" dirty="0" smtClean="0">
                <a:cs typeface="Arial" charset="0"/>
              </a:rPr>
              <a:t>). </a:t>
            </a:r>
            <a:r>
              <a:rPr lang="lv-LV" dirty="0" smtClean="0">
                <a:cs typeface="Arial" charset="0"/>
              </a:rPr>
              <a:t>В настоящее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время 80 европейских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городов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подали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заявки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на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эту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фазу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проекта.</a:t>
            </a:r>
          </a:p>
          <a:p>
            <a:pPr>
              <a:buFont typeface="Wingdings" pitchFamily="2" charset="2"/>
              <a:buNone/>
            </a:pPr>
            <a:r>
              <a:rPr lang="lv-LV" dirty="0" smtClean="0">
                <a:cs typeface="Arial" charset="0"/>
              </a:rPr>
              <a:t>Присоединившись к проекту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Здоровые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города ВОЗ, Рижско</a:t>
            </a:r>
            <a:r>
              <a:rPr lang="ru-RU" dirty="0" smtClean="0">
                <a:cs typeface="Arial" charset="0"/>
              </a:rPr>
              <a:t>е </a:t>
            </a:r>
            <a:r>
              <a:rPr lang="lv-LV" dirty="0" smtClean="0">
                <a:cs typeface="Arial" charset="0"/>
              </a:rPr>
              <a:t>самоуправлени</a:t>
            </a:r>
            <a:r>
              <a:rPr lang="ru-RU" dirty="0" smtClean="0">
                <a:cs typeface="Arial" charset="0"/>
              </a:rPr>
              <a:t>е подтверждает </a:t>
            </a:r>
            <a:r>
              <a:rPr lang="lv-LV" dirty="0" smtClean="0">
                <a:cs typeface="Arial" charset="0"/>
              </a:rPr>
              <a:t>, что</a:t>
            </a:r>
            <a:r>
              <a:rPr lang="ru-RU" dirty="0" smtClean="0">
                <a:cs typeface="Arial" charset="0"/>
              </a:rPr>
              <a:t> город </a:t>
            </a:r>
            <a:r>
              <a:rPr lang="lv-LV" dirty="0" smtClean="0">
                <a:cs typeface="Arial" charset="0"/>
              </a:rPr>
              <a:t>готов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участвовать в достижении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целей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укрепления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здоровья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населения, в сотрудничестве с Всемирной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организацие</a:t>
            </a:r>
            <a:r>
              <a:rPr lang="ru-RU" dirty="0" smtClean="0">
                <a:cs typeface="Arial" charset="0"/>
              </a:rPr>
              <a:t>й </a:t>
            </a:r>
            <a:r>
              <a:rPr lang="lv-LV" dirty="0" smtClean="0">
                <a:cs typeface="Arial" charset="0"/>
              </a:rPr>
              <a:t>здравоохранения</a:t>
            </a:r>
            <a:r>
              <a:rPr lang="ru-RU" dirty="0" smtClean="0">
                <a:cs typeface="Arial" charset="0"/>
              </a:rPr>
              <a:t>.</a:t>
            </a:r>
            <a:endParaRPr lang="lv-LV" dirty="0" smtClean="0"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lv-LV" dirty="0" smtClean="0">
                <a:cs typeface="Arial" charset="0"/>
              </a:rPr>
              <a:t>Города, участвующие в стадии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проекта VI, намерены: </a:t>
            </a:r>
            <a:endParaRPr lang="ru-RU" dirty="0" smtClean="0">
              <a:cs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lv-LV" dirty="0" smtClean="0">
                <a:cs typeface="Arial" charset="0"/>
              </a:rPr>
              <a:t> 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улучшить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здоровье</a:t>
            </a:r>
            <a:r>
              <a:rPr lang="ru-RU" dirty="0" smtClean="0">
                <a:cs typeface="Arial" charset="0"/>
              </a:rPr>
              <a:t>, </a:t>
            </a:r>
            <a:r>
              <a:rPr lang="lv-LV" dirty="0" smtClean="0">
                <a:cs typeface="Arial" charset="0"/>
              </a:rPr>
              <a:t>каждого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гражданина, и сокра</a:t>
            </a:r>
            <a:r>
              <a:rPr lang="ru-RU" dirty="0" smtClean="0">
                <a:cs typeface="Arial" charset="0"/>
              </a:rPr>
              <a:t>тить </a:t>
            </a:r>
            <a:r>
              <a:rPr lang="lv-LV" dirty="0" smtClean="0">
                <a:cs typeface="Arial" charset="0"/>
              </a:rPr>
              <a:t>неравенства в отношении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здоровья; </a:t>
            </a:r>
            <a:endParaRPr lang="ru-RU" dirty="0" smtClean="0">
              <a:cs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lv-LV" dirty="0" smtClean="0">
                <a:cs typeface="Arial" charset="0"/>
              </a:rPr>
              <a:t> улучшить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управление, реализацию "здоровья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во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всех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стратегиях" </a:t>
            </a:r>
            <a:r>
              <a:rPr lang="ru-RU" dirty="0" smtClean="0">
                <a:cs typeface="Arial" charset="0"/>
              </a:rPr>
              <a:t>. </a:t>
            </a:r>
            <a:r>
              <a:rPr lang="lv-LV" dirty="0" smtClean="0">
                <a:cs typeface="Arial" charset="0"/>
              </a:rPr>
              <a:t>Присоединившись к проекту, руководство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города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подтверждает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политическую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волю и предостав</a:t>
            </a:r>
            <a:r>
              <a:rPr lang="ru-RU" dirty="0" smtClean="0">
                <a:cs typeface="Arial" charset="0"/>
              </a:rPr>
              <a:t>ляет </a:t>
            </a:r>
            <a:r>
              <a:rPr lang="lv-LV" dirty="0" smtClean="0">
                <a:cs typeface="Arial" charset="0"/>
              </a:rPr>
              <a:t>доказательства о причастности</a:t>
            </a:r>
            <a:r>
              <a:rPr lang="ru-RU" dirty="0" smtClean="0">
                <a:cs typeface="Arial" charset="0"/>
              </a:rPr>
              <a:t> во </a:t>
            </a:r>
            <a:r>
              <a:rPr lang="lv-LV" dirty="0" smtClean="0">
                <a:cs typeface="Arial" charset="0"/>
              </a:rPr>
              <a:t>всех</a:t>
            </a:r>
            <a:r>
              <a:rPr lang="ru-RU" dirty="0" smtClean="0">
                <a:cs typeface="Arial" charset="0"/>
              </a:rPr>
              <a:t> </a:t>
            </a:r>
            <a:r>
              <a:rPr lang="lv-LV" dirty="0" smtClean="0">
                <a:cs typeface="Arial" charset="0"/>
              </a:rPr>
              <a:t>цел</a:t>
            </a:r>
            <a:r>
              <a:rPr lang="ru-RU" dirty="0" smtClean="0">
                <a:cs typeface="Arial" charset="0"/>
              </a:rPr>
              <a:t>ях </a:t>
            </a:r>
            <a:r>
              <a:rPr lang="lv-LV" dirty="0" smtClean="0">
                <a:cs typeface="Arial" charset="0"/>
              </a:rPr>
              <a:t>проекта</a:t>
            </a:r>
            <a:r>
              <a:rPr lang="ru-RU" dirty="0" smtClean="0">
                <a:cs typeface="Arial" charset="0"/>
              </a:rPr>
              <a:t>.</a:t>
            </a:r>
            <a:endParaRPr lang="lv-LV" dirty="0" smtClean="0">
              <a:cs typeface="Arial" charset="0"/>
            </a:endParaRPr>
          </a:p>
        </p:txBody>
      </p:sp>
      <p:pic>
        <p:nvPicPr>
          <p:cNvPr id="4" name="Picture 3" descr="C:\Users\lvitola15\Desktop\Darba lietas\PROJEKTI\Veseligo pilsetu tikls\Veseliga pilseta_logo\healthycitieslogo-copy.jpg"/>
          <p:cNvPicPr>
            <a:picLocks noChangeAspect="1" noChangeArrowheads="1"/>
          </p:cNvPicPr>
          <p:nvPr/>
        </p:nvPicPr>
        <p:blipFill>
          <a:blip r:embed="rId2" cstate="print"/>
          <a:srcRect b="1875"/>
          <a:stretch>
            <a:fillRect/>
          </a:stretch>
        </p:blipFill>
        <p:spPr bwMode="auto">
          <a:xfrm>
            <a:off x="8037582" y="214290"/>
            <a:ext cx="110641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kikule\AppData\Local\Microsoft\Windows\Temporary Internet Files\Content.Outlook\ATWSP0P3\Vivitai_sertifika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294" y="404664"/>
            <a:ext cx="87852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4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Virsraksts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1143000"/>
          </a:xfrm>
        </p:spPr>
        <p:txBody>
          <a:bodyPr/>
          <a:lstStyle/>
          <a:p>
            <a:pPr>
              <a:defRPr/>
            </a:pPr>
            <a:r>
              <a:rPr lang="ru-RU" altLang="lv-LV" sz="3200" dirty="0">
                <a:latin typeface="+mn-lt"/>
                <a:cs typeface="Times New Roman" pitchFamily="18" charset="0"/>
              </a:rPr>
              <a:t>Политическая и административная система Риги</a:t>
            </a:r>
            <a:endParaRPr lang="lv-LV" altLang="lv-LV" sz="3200" dirty="0" smtClean="0">
              <a:latin typeface="+mn-lt"/>
              <a:cs typeface="Times New Roman" pitchFamily="18" charset="0"/>
            </a:endParaRPr>
          </a:p>
        </p:txBody>
      </p:sp>
      <p:grpSp>
        <p:nvGrpSpPr>
          <p:cNvPr id="30729" name="Grupa 1"/>
          <p:cNvGrpSpPr>
            <a:grpSpLocks/>
          </p:cNvGrpSpPr>
          <p:nvPr/>
        </p:nvGrpSpPr>
        <p:grpSpPr bwMode="auto">
          <a:xfrm>
            <a:off x="721188" y="2107242"/>
            <a:ext cx="7632700" cy="4349822"/>
            <a:chOff x="826866" y="1634168"/>
            <a:chExt cx="7632700" cy="4064957"/>
          </a:xfrm>
        </p:grpSpPr>
        <p:sp>
          <p:nvSpPr>
            <p:cNvPr id="11" name="Rectangle 2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117378" y="1634168"/>
              <a:ext cx="6604000" cy="76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>
                  <a:solidFill>
                    <a:schemeClr val="bg1"/>
                  </a:solidFill>
                  <a:latin typeface="arial"/>
                </a:rPr>
                <a:t>Рижская дума (60 депутатов)</a:t>
              </a:r>
              <a:endParaRPr lang="lv-LV" sz="2400" dirty="0">
                <a:solidFill>
                  <a:schemeClr val="bg1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lv-LV" sz="2400" b="1" dirty="0">
                <a:solidFill>
                  <a:prstClr val="white"/>
                </a:solidFill>
                <a:cs typeface="Times New Roman" pitchFamily="18" charset="0"/>
              </a:endParaRPr>
            </a:p>
          </p:txBody>
        </p:sp>
        <p:sp>
          <p:nvSpPr>
            <p:cNvPr id="38923" name="Line 4"/>
            <p:cNvSpPr>
              <a:spLocks noChangeShapeType="1"/>
            </p:cNvSpPr>
            <p:nvPr/>
          </p:nvSpPr>
          <p:spPr bwMode="auto">
            <a:xfrm>
              <a:off x="4419378" y="2406294"/>
              <a:ext cx="0" cy="487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lv-LV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" name="Rectangl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217391" y="2925763"/>
              <a:ext cx="6604000" cy="76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Комитет социальной защиты </a:t>
              </a:r>
              <a:r>
                <a:rPr lang="ru-R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(16 депутатов)</a:t>
              </a:r>
              <a:endParaRPr lang="lv-LV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lv-LV" sz="2200" dirty="0">
                <a:solidFill>
                  <a:prstClr val="white"/>
                </a:solidFill>
                <a:cs typeface="Times New Roman" pitchFamily="18" charset="0"/>
              </a:endParaRPr>
            </a:p>
          </p:txBody>
        </p:sp>
        <p:sp>
          <p:nvSpPr>
            <p:cNvPr id="38925" name="Line 6"/>
            <p:cNvSpPr>
              <a:spLocks noChangeShapeType="1"/>
            </p:cNvSpPr>
            <p:nvPr/>
          </p:nvSpPr>
          <p:spPr bwMode="auto">
            <a:xfrm flipH="1">
              <a:off x="4401252" y="3687764"/>
              <a:ext cx="7938" cy="495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lv-LV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" name="Rectangle 7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099252" y="4392261"/>
              <a:ext cx="6604000" cy="10766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lv-LV" sz="24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Департамент благосостояния</a:t>
              </a:r>
              <a:r>
                <a:rPr lang="en-US" altLang="lv-LV" sz="24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(60</a:t>
              </a:r>
              <a:r>
                <a:rPr lang="ru-RU" altLang="lv-LV" sz="24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работников</a:t>
              </a:r>
              <a:r>
                <a:rPr lang="en-US" altLang="lv-LV" sz="24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lv-LV" altLang="lv-LV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lv-LV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27" name="Rectangle 10"/>
            <p:cNvSpPr>
              <a:spLocks noChangeArrowheads="1"/>
            </p:cNvSpPr>
            <p:nvPr/>
          </p:nvSpPr>
          <p:spPr bwMode="auto">
            <a:xfrm>
              <a:off x="5219478" y="5146675"/>
              <a:ext cx="2495550" cy="316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lv-LV" sz="1600" b="1" dirty="0" smtClean="0">
                  <a:solidFill>
                    <a:prstClr val="white"/>
                  </a:solidFill>
                  <a:latin typeface="Candara"/>
                  <a:cs typeface="Times New Roman" pitchFamily="18" charset="0"/>
                </a:rPr>
                <a:t>Социальное управление</a:t>
              </a:r>
              <a:endParaRPr lang="en-GB" altLang="lv-LV" sz="1600" b="1" dirty="0" smtClean="0">
                <a:solidFill>
                  <a:prstClr val="white"/>
                </a:solidFill>
                <a:latin typeface="Candara"/>
                <a:cs typeface="Times New Roman" pitchFamily="18" charset="0"/>
              </a:endParaRPr>
            </a:p>
          </p:txBody>
        </p:sp>
        <p:sp>
          <p:nvSpPr>
            <p:cNvPr id="38928" name="Rectangle 11"/>
            <p:cNvSpPr>
              <a:spLocks noChangeArrowheads="1"/>
            </p:cNvSpPr>
            <p:nvPr/>
          </p:nvSpPr>
          <p:spPr bwMode="auto">
            <a:xfrm>
              <a:off x="1296766" y="5130800"/>
              <a:ext cx="2924327" cy="316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lv-LV" sz="1600" b="1" dirty="0" smtClean="0">
                  <a:solidFill>
                    <a:prstClr val="white"/>
                  </a:solidFill>
                  <a:latin typeface="Candara"/>
                  <a:cs typeface="Times New Roman" pitchFamily="18" charset="0"/>
                </a:rPr>
                <a:t>Управление здравоохранения</a:t>
              </a:r>
              <a:endParaRPr lang="en-GB" altLang="lv-LV" sz="1600" b="1" dirty="0" smtClean="0">
                <a:solidFill>
                  <a:prstClr val="white"/>
                </a:solidFill>
                <a:latin typeface="Candara"/>
                <a:cs typeface="Times New Roman" pitchFamily="18" charset="0"/>
              </a:endParaRPr>
            </a:p>
          </p:txBody>
        </p:sp>
        <p:sp>
          <p:nvSpPr>
            <p:cNvPr id="38931" name="Line 111"/>
            <p:cNvSpPr>
              <a:spLocks noChangeShapeType="1"/>
            </p:cNvSpPr>
            <p:nvPr/>
          </p:nvSpPr>
          <p:spPr bwMode="auto">
            <a:xfrm>
              <a:off x="826866" y="5699125"/>
              <a:ext cx="7632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lv-LV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38916" name="Slaida numura vietturis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fld id="{6E8BF0AC-1985-4F3B-8085-9E97D7D780CA}" type="slidenum">
              <a:rPr lang="lv-LV" altLang="lv-LV" smtClean="0">
                <a:solidFill>
                  <a:srgbClr val="073E87"/>
                </a:solidFill>
                <a:latin typeface="Candara"/>
              </a:rPr>
              <a:pPr>
                <a:defRPr/>
              </a:pPr>
              <a:t>5</a:t>
            </a:fld>
            <a:endParaRPr lang="lv-LV" altLang="lv-LV" smtClean="0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5023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Virsraksts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1143000"/>
          </a:xfrm>
        </p:spPr>
        <p:txBody>
          <a:bodyPr/>
          <a:lstStyle/>
          <a:p>
            <a:pPr>
              <a:defRPr/>
            </a:pPr>
            <a:r>
              <a:rPr lang="ru-RU" altLang="lv-LV" sz="3200" dirty="0" smtClean="0">
                <a:latin typeface="+mn-lt"/>
                <a:cs typeface="Times New Roman" pitchFamily="18" charset="0"/>
              </a:rPr>
              <a:t>Бюджет</a:t>
            </a:r>
            <a:endParaRPr lang="lv-LV" altLang="lv-LV" sz="3200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38916" name="Slaida numura vietturis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fld id="{6E8BF0AC-1985-4F3B-8085-9E97D7D780CA}" type="slidenum">
              <a:rPr lang="lv-LV" altLang="lv-LV" smtClean="0">
                <a:solidFill>
                  <a:srgbClr val="073E87"/>
                </a:solidFill>
                <a:latin typeface="Candara"/>
              </a:rPr>
              <a:pPr>
                <a:defRPr/>
              </a:pPr>
              <a:t>6</a:t>
            </a:fld>
            <a:endParaRPr lang="lv-LV" altLang="lv-LV" smtClean="0">
              <a:solidFill>
                <a:srgbClr val="073E87"/>
              </a:solidFill>
              <a:latin typeface="Candara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445" y="1412776"/>
            <a:ext cx="7767637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38688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642937"/>
          </a:xfrm>
        </p:spPr>
        <p:txBody>
          <a:bodyPr/>
          <a:lstStyle/>
          <a:p>
            <a:pPr eaLnBrk="1" hangingPunct="1"/>
            <a:r>
              <a:rPr lang="ru-RU" sz="3000" dirty="0" smtClean="0">
                <a:latin typeface="+mn-lt"/>
              </a:rPr>
              <a:t>Роль местного правительства в продвижении общественного здоровья и профилактики заболеваний</a:t>
            </a:r>
            <a:endParaRPr lang="lv-LV" sz="3000" dirty="0" smtClean="0">
              <a:latin typeface="+mn-lt"/>
            </a:endParaRPr>
          </a:p>
        </p:txBody>
      </p:sp>
      <p:sp>
        <p:nvSpPr>
          <p:cNvPr id="12" name="Virsraksts 1"/>
          <p:cNvSpPr txBox="1">
            <a:spLocks/>
          </p:cNvSpPr>
          <p:nvPr/>
        </p:nvSpPr>
        <p:spPr bwMode="auto">
          <a:xfrm>
            <a:off x="467544" y="2271737"/>
            <a:ext cx="8229600" cy="310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endParaRPr lang="lv-LV" sz="3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034" y="2071678"/>
            <a:ext cx="83582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+mj-lt"/>
              </a:rPr>
              <a:t>В соответствии с Законом  местного самоуправления: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3200" i="1" dirty="0" smtClean="0"/>
              <a:t>«Обеспечить доступ  медицинской помощи, а также популяризация здорового образа жизни и спорта»</a:t>
            </a:r>
            <a:endParaRPr lang="lv-LV" sz="3200" i="1" dirty="0"/>
          </a:p>
        </p:txBody>
      </p:sp>
    </p:spTree>
    <p:extLst>
      <p:ext uri="{BB962C8B-B14F-4D97-AF65-F5344CB8AC3E}">
        <p14:creationId xmlns:p14="http://schemas.microsoft.com/office/powerpoint/2010/main" xmlns="" val="39621257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642937"/>
          </a:xfrm>
        </p:spPr>
        <p:txBody>
          <a:bodyPr/>
          <a:lstStyle/>
          <a:p>
            <a:pPr eaLnBrk="1" hangingPunct="1"/>
            <a:r>
              <a:rPr lang="ru-RU" sz="3600" dirty="0" smtClean="0">
                <a:latin typeface="+mn-lt"/>
              </a:rPr>
              <a:t>Документы планирования политики Риги</a:t>
            </a:r>
            <a:endParaRPr lang="lv-LV" sz="3600" dirty="0" smtClean="0">
              <a:latin typeface="+mn-lt"/>
            </a:endParaRPr>
          </a:p>
        </p:txBody>
      </p:sp>
      <p:sp>
        <p:nvSpPr>
          <p:cNvPr id="12" name="Virsraksts 1"/>
          <p:cNvSpPr txBox="1">
            <a:spLocks/>
          </p:cNvSpPr>
          <p:nvPr/>
        </p:nvSpPr>
        <p:spPr bwMode="auto">
          <a:xfrm>
            <a:off x="500034" y="642918"/>
            <a:ext cx="12001584" cy="564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lv-LV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lv-LV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lv-LV" sz="2000" dirty="0" smtClean="0">
              <a:solidFill>
                <a:schemeClr val="tx1"/>
              </a:solidFill>
            </a:endParaRPr>
          </a:p>
          <a:p>
            <a:r>
              <a:rPr lang="ru-RU" sz="2000" dirty="0" smtClean="0"/>
              <a:t>≪Здоровый рижанин – в (далее –</a:t>
            </a:r>
          </a:p>
        </p:txBody>
      </p:sp>
      <p:sp>
        <p:nvSpPr>
          <p:cNvPr id="4" name="Lejupvērstā bultiņa 3"/>
          <p:cNvSpPr/>
          <p:nvPr/>
        </p:nvSpPr>
        <p:spPr>
          <a:xfrm>
            <a:off x="4286248" y="5072074"/>
            <a:ext cx="864096" cy="7143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aisnstūris 1"/>
          <p:cNvSpPr/>
          <p:nvPr/>
        </p:nvSpPr>
        <p:spPr>
          <a:xfrm>
            <a:off x="416251" y="571501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/>
              <a:t>Главная цель стратегии нацелена на улучшение состояния здоровья жителей Риги и уменьшение числа преждевременных смертей </a:t>
            </a:r>
            <a:endParaRPr lang="en-US" sz="2000" b="1" u="sng" dirty="0"/>
          </a:p>
        </p:txBody>
      </p:sp>
      <p:sp>
        <p:nvSpPr>
          <p:cNvPr id="6" name="Rectangle 5"/>
          <p:cNvSpPr/>
          <p:nvPr/>
        </p:nvSpPr>
        <p:spPr>
          <a:xfrm>
            <a:off x="285720" y="1779687"/>
            <a:ext cx="885828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Долгосрочная стратегия развития Риги до 2025 года, нацелены на реализацию трех главных желаний или основных потребностей рижан: </a:t>
            </a:r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возможность получать доходы, содержать себя и свою семью;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возможность получать образование, развиваться, найти себя и ощутить свою принадлежность;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возможность жить в удобной, безопасной и здоровой среде. 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r>
              <a:rPr lang="ru-RU" sz="2000" dirty="0" smtClean="0">
                <a:cs typeface="Times New Roman" pitchFamily="18" charset="0"/>
              </a:rPr>
              <a:t>Рижское самоуправление в 2012 году утвердило стратегию в области здравоохранения общества Рижского самоуправления ≪Здоровый рижанин – в здоровой Риге≫ на период с 2012 по 2021 год . </a:t>
            </a:r>
          </a:p>
          <a:p>
            <a:r>
              <a:rPr lang="ru-RU" sz="2000" dirty="0" smtClean="0">
                <a:cs typeface="Times New Roman" pitchFamily="18" charset="0"/>
              </a:rPr>
              <a:t> </a:t>
            </a:r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16478627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hēma 6"/>
          <p:cNvGraphicFramePr/>
          <p:nvPr>
            <p:extLst>
              <p:ext uri="{D42A27DB-BD31-4B8C-83A1-F6EECF244321}">
                <p14:modId xmlns:p14="http://schemas.microsoft.com/office/powerpoint/2010/main" xmlns="" val="1959389239"/>
              </p:ext>
            </p:extLst>
          </p:nvPr>
        </p:nvGraphicFramePr>
        <p:xfrm>
          <a:off x="251520" y="188640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vāls 1"/>
          <p:cNvSpPr/>
          <p:nvPr/>
        </p:nvSpPr>
        <p:spPr>
          <a:xfrm>
            <a:off x="1380761" y="1949090"/>
            <a:ext cx="1466536" cy="149297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4726" y="2357430"/>
            <a:ext cx="122988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Массовые, публичные мероприятия</a:t>
            </a:r>
            <a:endParaRPr lang="en-GB" sz="1300" b="1" dirty="0">
              <a:solidFill>
                <a:prstClr val="black"/>
              </a:solidFill>
            </a:endParaRPr>
          </a:p>
        </p:txBody>
      </p:sp>
      <p:sp>
        <p:nvSpPr>
          <p:cNvPr id="6" name="Ovāls 5"/>
          <p:cNvSpPr/>
          <p:nvPr/>
        </p:nvSpPr>
        <p:spPr>
          <a:xfrm>
            <a:off x="2214546" y="571480"/>
            <a:ext cx="1466536" cy="149297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650" y="993737"/>
            <a:ext cx="158417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Национальное и международное сотрудничество</a:t>
            </a:r>
            <a:endParaRPr lang="en-GB" sz="1300" b="1" dirty="0">
              <a:solidFill>
                <a:prstClr val="black"/>
              </a:solidFill>
            </a:endParaRPr>
          </a:p>
        </p:txBody>
      </p:sp>
      <p:sp>
        <p:nvSpPr>
          <p:cNvPr id="9" name="Ovāls 8"/>
          <p:cNvSpPr/>
          <p:nvPr/>
        </p:nvSpPr>
        <p:spPr>
          <a:xfrm>
            <a:off x="3825611" y="190015"/>
            <a:ext cx="1466536" cy="149297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785794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Здоровая семья</a:t>
            </a:r>
            <a:endParaRPr lang="lv-LV" sz="1300" b="1" dirty="0">
              <a:solidFill>
                <a:prstClr val="black"/>
              </a:solidFill>
            </a:endParaRPr>
          </a:p>
        </p:txBody>
      </p:sp>
      <p:sp>
        <p:nvSpPr>
          <p:cNvPr id="11" name="Ovāls 10"/>
          <p:cNvSpPr/>
          <p:nvPr/>
        </p:nvSpPr>
        <p:spPr>
          <a:xfrm>
            <a:off x="5430173" y="561470"/>
            <a:ext cx="1466536" cy="149297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9999" y="1018523"/>
            <a:ext cx="1506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Репродуктивное здоровье</a:t>
            </a:r>
            <a:endParaRPr lang="en-GB" sz="1300" b="1" dirty="0">
              <a:solidFill>
                <a:prstClr val="black"/>
              </a:solidFill>
            </a:endParaRPr>
          </a:p>
        </p:txBody>
      </p:sp>
      <p:sp>
        <p:nvSpPr>
          <p:cNvPr id="13" name="Ovāls 12"/>
          <p:cNvSpPr/>
          <p:nvPr/>
        </p:nvSpPr>
        <p:spPr>
          <a:xfrm>
            <a:off x="6424034" y="1949090"/>
            <a:ext cx="1466536" cy="149297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3686" y="2285992"/>
            <a:ext cx="15068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Здоровое питание и физически активный здоровый образ жизни</a:t>
            </a:r>
            <a:endParaRPr lang="en-GB" sz="1300" b="1" dirty="0">
              <a:solidFill>
                <a:prstClr val="black"/>
              </a:solidFill>
            </a:endParaRPr>
          </a:p>
        </p:txBody>
      </p:sp>
      <p:sp>
        <p:nvSpPr>
          <p:cNvPr id="15" name="Ovāls 14"/>
          <p:cNvSpPr/>
          <p:nvPr/>
        </p:nvSpPr>
        <p:spPr>
          <a:xfrm>
            <a:off x="6465974" y="3558036"/>
            <a:ext cx="1466536" cy="149297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65974" y="3857629"/>
            <a:ext cx="14649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Безопсность, профилактика травматизма</a:t>
            </a:r>
            <a:endParaRPr lang="en-GB" sz="1300" b="1" dirty="0">
              <a:solidFill>
                <a:prstClr val="black"/>
              </a:solidFill>
            </a:endParaRPr>
          </a:p>
        </p:txBody>
      </p:sp>
      <p:sp>
        <p:nvSpPr>
          <p:cNvPr id="17" name="Ovāls 16"/>
          <p:cNvSpPr/>
          <p:nvPr/>
        </p:nvSpPr>
        <p:spPr>
          <a:xfrm>
            <a:off x="5929322" y="4966223"/>
            <a:ext cx="1500198" cy="149297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Гигиена ротовой полости</a:t>
            </a:r>
            <a:endParaRPr lang="lv-LV" sz="1300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0173" y="5517527"/>
            <a:ext cx="15068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300" b="1" dirty="0">
              <a:solidFill>
                <a:prstClr val="black"/>
              </a:solidFill>
            </a:endParaRPr>
          </a:p>
        </p:txBody>
      </p:sp>
      <p:sp>
        <p:nvSpPr>
          <p:cNvPr id="19" name="Ovāls 18"/>
          <p:cNvSpPr/>
          <p:nvPr/>
        </p:nvSpPr>
        <p:spPr>
          <a:xfrm>
            <a:off x="3929058" y="5312814"/>
            <a:ext cx="1428760" cy="125945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8826" y="5429264"/>
            <a:ext cx="15068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 Психоэмоциональное здоровье</a:t>
            </a:r>
            <a:endParaRPr lang="en-GB" sz="1300" b="1" dirty="0">
              <a:solidFill>
                <a:prstClr val="black"/>
              </a:solidFill>
            </a:endParaRPr>
          </a:p>
        </p:txBody>
      </p:sp>
      <p:sp>
        <p:nvSpPr>
          <p:cNvPr id="21" name="Ovāls 20"/>
          <p:cNvSpPr/>
          <p:nvPr/>
        </p:nvSpPr>
        <p:spPr>
          <a:xfrm>
            <a:off x="2267743" y="4869160"/>
            <a:ext cx="1466536" cy="149297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7743" y="5269396"/>
            <a:ext cx="15068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Профилактика инфекционных заболеваний</a:t>
            </a:r>
            <a:endParaRPr lang="en-GB" sz="1300" b="1" dirty="0">
              <a:solidFill>
                <a:prstClr val="black"/>
              </a:solidFill>
            </a:endParaRPr>
          </a:p>
        </p:txBody>
      </p:sp>
      <p:sp>
        <p:nvSpPr>
          <p:cNvPr id="23" name="Ovāls 22"/>
          <p:cNvSpPr/>
          <p:nvPr/>
        </p:nvSpPr>
        <p:spPr>
          <a:xfrm>
            <a:off x="1257867" y="3550312"/>
            <a:ext cx="1466536" cy="149297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37693" y="4050576"/>
            <a:ext cx="1506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Профилактика зависимостей</a:t>
            </a:r>
            <a:endParaRPr lang="en-GB" sz="13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3240" y="2000240"/>
            <a:ext cx="266429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u="sng" dirty="0" smtClean="0">
                <a:solidFill>
                  <a:prstClr val="black"/>
                </a:solidFill>
              </a:rPr>
              <a:t>Популяризация здорового образа жизни</a:t>
            </a:r>
            <a:r>
              <a:rPr lang="en-GB" sz="1700" b="1" u="sng" dirty="0" smtClean="0">
                <a:solidFill>
                  <a:prstClr val="black"/>
                </a:solidFill>
              </a:rPr>
              <a:t>:</a:t>
            </a:r>
          </a:p>
          <a:p>
            <a:pPr algn="ctr"/>
            <a:r>
              <a:rPr lang="ru-RU" sz="1700" dirty="0" smtClean="0">
                <a:solidFill>
                  <a:prstClr val="black"/>
                </a:solidFill>
              </a:rPr>
              <a:t>Процесс, позволяющий людям повысить контроль, а также улучшить свое здоровье</a:t>
            </a:r>
            <a:r>
              <a:rPr lang="en-GB" sz="1700" dirty="0" smtClean="0">
                <a:solidFill>
                  <a:prstClr val="black"/>
                </a:solidFill>
              </a:rPr>
              <a:t>(</a:t>
            </a:r>
            <a:r>
              <a:rPr lang="ru-RU" sz="1700" dirty="0" smtClean="0">
                <a:solidFill>
                  <a:prstClr val="black"/>
                </a:solidFill>
              </a:rPr>
              <a:t>ВОЗ</a:t>
            </a:r>
            <a:r>
              <a:rPr lang="en-GB" sz="1700" dirty="0" smtClean="0">
                <a:solidFill>
                  <a:prstClr val="black"/>
                </a:solidFill>
              </a:rPr>
              <a:t>)</a:t>
            </a:r>
            <a:endParaRPr lang="en-GB" sz="1700" b="1" dirty="0">
              <a:solidFill>
                <a:prstClr val="black"/>
              </a:solidFill>
            </a:endParaRPr>
          </a:p>
        </p:txBody>
      </p:sp>
      <p:pic>
        <p:nvPicPr>
          <p:cNvPr id="25" name="Attēls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2320" y="3937104"/>
            <a:ext cx="1266136" cy="1166000"/>
          </a:xfrm>
          <a:prstGeom prst="rect">
            <a:avLst/>
          </a:prstGeom>
        </p:spPr>
      </p:pic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6572C-3D46-4275-90A1-D8F9D440ED3E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50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iļņi">
  <a:themeElements>
    <a:clrScheme name="Viļņ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iļņ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ļņ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1020</Words>
  <Application>Microsoft Office PowerPoint</Application>
  <PresentationFormat>On-screen Show (4:3)</PresentationFormat>
  <Paragraphs>157</Paragraphs>
  <Slides>28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tēma</vt:lpstr>
      <vt:lpstr>3_Office tēma</vt:lpstr>
      <vt:lpstr>1_Viļņi</vt:lpstr>
      <vt:lpstr>Slide 1</vt:lpstr>
      <vt:lpstr> Население Латвии на 2015 год  составляет  1 993 300  человек  В Риге проживает  почти 695 539 человек  ( 385 009 женщин  и  310 530 мужчин)    </vt:lpstr>
      <vt:lpstr>Рига – здоровый город</vt:lpstr>
      <vt:lpstr>Slide 4</vt:lpstr>
      <vt:lpstr>Политическая и административная система Риги</vt:lpstr>
      <vt:lpstr>Бюджет</vt:lpstr>
      <vt:lpstr>Роль местного правительства в продвижении общественного здоровья и профилактики заболеваний</vt:lpstr>
      <vt:lpstr>Документы планирования политики Риги</vt:lpstr>
      <vt:lpstr>Slide 9</vt:lpstr>
      <vt:lpstr>Slide 10</vt:lpstr>
      <vt:lpstr>Slide 11</vt:lpstr>
      <vt:lpstr>Популяризация  здорового образа жизни в Риге</vt:lpstr>
      <vt:lpstr>Здравоохранение в Риге</vt:lpstr>
      <vt:lpstr>Здравоохранение в Риге</vt:lpstr>
      <vt:lpstr>Доступность информации</vt:lpstr>
      <vt:lpstr>Популяризация здорового образа жизни (Здоровое питание, физические нагрузки, психическое здоровье и т.д.)</vt:lpstr>
      <vt:lpstr>Здоровье ротовой полости</vt:lpstr>
      <vt:lpstr>Информационный объект в Риге на Центральном рынке: Пирамида здорового питания </vt:lpstr>
      <vt:lpstr>Физическая активность и профилактика травматизма</vt:lpstr>
      <vt:lpstr>Физическая активность и профилактика травматизма</vt:lpstr>
      <vt:lpstr>Общественные мероприятия</vt:lpstr>
      <vt:lpstr>Общественные мероприятия</vt:lpstr>
      <vt:lpstr>Slide 23</vt:lpstr>
      <vt:lpstr>Slide 24</vt:lpstr>
      <vt:lpstr>Совет по здравоохранению Рижского самоуправления</vt:lpstr>
      <vt:lpstr>Межсекторальное сотрудничество в сфере здоровья общества Рижского самоупраления</vt:lpstr>
      <vt:lpstr>БУДУЩЕЕ</vt:lpstr>
      <vt:lpstr>Спасибо за внимание!     </vt:lpstr>
    </vt:vector>
  </TitlesOfParts>
  <Company>Rīgas Dome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Vivita Ķīkule</dc:creator>
  <cp:lastModifiedBy>Anna</cp:lastModifiedBy>
  <cp:revision>113</cp:revision>
  <dcterms:created xsi:type="dcterms:W3CDTF">2015-09-14T13:16:52Z</dcterms:created>
  <dcterms:modified xsi:type="dcterms:W3CDTF">2015-10-11T18:24:11Z</dcterms:modified>
</cp:coreProperties>
</file>