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theme/themeOverride9.xml" ContentType="application/vnd.openxmlformats-officedocument.themeOverride+xml"/>
  <Override PartName="/ppt/charts/chart7.xml" ContentType="application/vnd.openxmlformats-officedocument.drawingml.chart+xml"/>
  <Override PartName="/ppt/theme/themeOverride10.xml" ContentType="application/vnd.openxmlformats-officedocument.themeOverride+xml"/>
  <Override PartName="/ppt/charts/chart8.xml" ContentType="application/vnd.openxmlformats-officedocument.drawingml.chart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theme/themeOverride13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theme/themeOverride16.xml" ContentType="application/vnd.openxmlformats-officedocument.themeOverride+xml"/>
  <Override PartName="/ppt/charts/chart12.xml" ContentType="application/vnd.openxmlformats-officedocument.drawingml.chart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6.xml" ContentType="application/vnd.openxmlformats-officedocument.presentationml.notesSlide+xml"/>
  <Override PartName="/ppt/charts/chart15.xml" ContentType="application/vnd.openxmlformats-officedocument.drawingml.chart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27.xml" ContentType="application/vnd.openxmlformats-officedocument.presentationml.notesSlide+xml"/>
  <Override PartName="/ppt/charts/chart16.xml" ContentType="application/vnd.openxmlformats-officedocument.drawingml.chart+xml"/>
  <Override PartName="/ppt/theme/themeOverride26.xml" ContentType="application/vnd.openxmlformats-officedocument.themeOverride+xml"/>
  <Override PartName="/ppt/charts/chart17.xml" ContentType="application/vnd.openxmlformats-officedocument.drawingml.chart+xml"/>
  <Override PartName="/ppt/theme/themeOverride27.xml" ContentType="application/vnd.openxmlformats-officedocument.themeOverride+xml"/>
  <Override PartName="/ppt/charts/chart18.xml" ContentType="application/vnd.openxmlformats-officedocument.drawingml.chart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theme/themeOverride30.xml" ContentType="application/vnd.openxmlformats-officedocument.themeOverride+xml"/>
  <Override PartName="/ppt/charts/chart20.xml" ContentType="application/vnd.openxmlformats-officedocument.drawingml.chart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29.xml" ContentType="application/vnd.openxmlformats-officedocument.presentationml.notesSlide+xml"/>
  <Override PartName="/ppt/charts/chart21.xml" ContentType="application/vnd.openxmlformats-officedocument.drawingml.chart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30.xml" ContentType="application/vnd.openxmlformats-officedocument.presentationml.notesSlide+xml"/>
  <Override PartName="/ppt/charts/chart22.xml" ContentType="application/vnd.openxmlformats-officedocument.drawingml.chart+xml"/>
  <Override PartName="/ppt/theme/themeOverride35.xml" ContentType="application/vnd.openxmlformats-officedocument.themeOverride+xml"/>
  <Override PartName="/ppt/charts/chart23.xml" ContentType="application/vnd.openxmlformats-officedocument.drawingml.chart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notesSlides/notesSlide32.xml" ContentType="application/vnd.openxmlformats-officedocument.presentationml.notesSlide+xml"/>
  <Override PartName="/ppt/charts/chart26.xml" ContentType="application/vnd.openxmlformats-officedocument.drawingml.chart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notesSlides/notesSlide33.xml" ContentType="application/vnd.openxmlformats-officedocument.presentationml.notesSlide+xml"/>
  <Override PartName="/ppt/charts/chart27.xml" ContentType="application/vnd.openxmlformats-officedocument.drawingml.chart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notesSlides/notesSlide34.xml" ContentType="application/vnd.openxmlformats-officedocument.presentationml.notesSlide+xml"/>
  <Override PartName="/ppt/charts/chart28.xml" ContentType="application/vnd.openxmlformats-officedocument.drawingml.chart+xml"/>
  <Override PartName="/ppt/theme/themeOverride44.xml" ContentType="application/vnd.openxmlformats-officedocument.themeOverride+xml"/>
  <Override PartName="/ppt/charts/chart29.xml" ContentType="application/vnd.openxmlformats-officedocument.drawingml.chart+xml"/>
  <Override PartName="/ppt/theme/themeOverride45.xml" ContentType="application/vnd.openxmlformats-officedocument.themeOverride+xml"/>
  <Override PartName="/ppt/charts/chart30.xml" ContentType="application/vnd.openxmlformats-officedocument.drawingml.chart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4360" r:id="rId2"/>
    <p:sldMasterId id="2147484361" r:id="rId3"/>
    <p:sldMasterId id="2147484362" r:id="rId4"/>
    <p:sldMasterId id="2147484363" r:id="rId5"/>
    <p:sldMasterId id="2147484364" r:id="rId6"/>
    <p:sldMasterId id="2147484365" r:id="rId7"/>
    <p:sldMasterId id="2147484366" r:id="rId8"/>
    <p:sldMasterId id="2147484367" r:id="rId9"/>
  </p:sldMasterIdLst>
  <p:notesMasterIdLst>
    <p:notesMasterId r:id="rId54"/>
  </p:notesMasterIdLst>
  <p:sldIdLst>
    <p:sldId id="553" r:id="rId10"/>
    <p:sldId id="554" r:id="rId11"/>
    <p:sldId id="678" r:id="rId12"/>
    <p:sldId id="619" r:id="rId13"/>
    <p:sldId id="620" r:id="rId14"/>
    <p:sldId id="624" r:id="rId15"/>
    <p:sldId id="607" r:id="rId16"/>
    <p:sldId id="556" r:id="rId17"/>
    <p:sldId id="558" r:id="rId18"/>
    <p:sldId id="672" r:id="rId19"/>
    <p:sldId id="671" r:id="rId20"/>
    <p:sldId id="601" r:id="rId21"/>
    <p:sldId id="666" r:id="rId22"/>
    <p:sldId id="668" r:id="rId23"/>
    <p:sldId id="674" r:id="rId24"/>
    <p:sldId id="670" r:id="rId25"/>
    <p:sldId id="648" r:id="rId26"/>
    <p:sldId id="628" r:id="rId27"/>
    <p:sldId id="630" r:id="rId28"/>
    <p:sldId id="680" r:id="rId29"/>
    <p:sldId id="656" r:id="rId30"/>
    <p:sldId id="683" r:id="rId31"/>
    <p:sldId id="633" r:id="rId32"/>
    <p:sldId id="595" r:id="rId33"/>
    <p:sldId id="637" r:id="rId34"/>
    <p:sldId id="638" r:id="rId35"/>
    <p:sldId id="641" r:id="rId36"/>
    <p:sldId id="639" r:id="rId37"/>
    <p:sldId id="682" r:id="rId38"/>
    <p:sldId id="635" r:id="rId39"/>
    <p:sldId id="609" r:id="rId40"/>
    <p:sldId id="660" r:id="rId41"/>
    <p:sldId id="662" r:id="rId42"/>
    <p:sldId id="527" r:id="rId43"/>
    <p:sldId id="684" r:id="rId44"/>
    <p:sldId id="653" r:id="rId45"/>
    <p:sldId id="654" r:id="rId46"/>
    <p:sldId id="655" r:id="rId47"/>
    <p:sldId id="659" r:id="rId48"/>
    <p:sldId id="681" r:id="rId49"/>
    <p:sldId id="664" r:id="rId50"/>
    <p:sldId id="612" r:id="rId51"/>
    <p:sldId id="614" r:id="rId52"/>
    <p:sldId id="613" r:id="rId53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558ED5"/>
    <a:srgbClr val="0099CC"/>
    <a:srgbClr val="0078A2"/>
    <a:srgbClr val="B9CDE4"/>
    <a:srgbClr val="D09A00"/>
    <a:srgbClr val="CC9900"/>
    <a:srgbClr val="7A2900"/>
    <a:srgbClr val="8773DB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43" autoAdjust="0"/>
  </p:normalViewPr>
  <p:slideViewPr>
    <p:cSldViewPr>
      <p:cViewPr varScale="1">
        <p:scale>
          <a:sx n="107" d="100"/>
          <a:sy n="107" d="100"/>
        </p:scale>
        <p:origin x="33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1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&#1054;&#1073;&#1088;&#1072;&#1073;&#1086;&#1090;&#1082;&#1072;.xlsx" TargetMode="External"/><Relationship Id="rId1" Type="http://schemas.openxmlformats.org/officeDocument/2006/relationships/themeOverride" Target="../theme/themeOverride16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17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19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2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2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2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2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2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3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4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3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33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&#1054;&#1073;&#1088;&#1072;&#1073;&#1086;&#1090;&#1082;&#1072;.xlsx" TargetMode="External"/><Relationship Id="rId1" Type="http://schemas.openxmlformats.org/officeDocument/2006/relationships/themeOverride" Target="../theme/themeOverride35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36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&#1054;&#1073;&#1088;&#1072;&#1073;&#1086;&#1090;&#1082;&#1072;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3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&#1054;&#1073;&#1088;&#1072;&#1073;&#1086;&#1090;&#1082;&#1072;.xlsx" TargetMode="External"/><Relationship Id="rId1" Type="http://schemas.openxmlformats.org/officeDocument/2006/relationships/themeOverride" Target="../theme/themeOverride40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42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44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4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4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7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9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10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(02)%20&#1054;&#1073;&#1088;&#1072;&#1073;&#1086;&#1090;&#1082;&#1072;.xlsx" TargetMode="External"/><Relationship Id="rId1" Type="http://schemas.openxmlformats.org/officeDocument/2006/relationships/themeOverride" Target="../theme/themeOverride1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62;&#1054;&#1044;\&#1054;&#1058;&#1063;&#1045;&#1058;\2015_07_31%20&#1050;&#1086;&#1085;&#1094;&#1077;&#1087;&#1094;&#1080;&#1103;%20&#1072;&#1085;&#1072;&#1083;&#1080;&#1079;&#1072;\015_08_03%20&#1054;&#1073;&#1088;&#1072;&#1073;&#1086;&#1090;&#1082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Общее!$B$4:$B$17</c:f>
              <c:strCache>
                <c:ptCount val="14"/>
                <c:pt idx="0">
                  <c:v>Балаково</c:v>
                </c:pt>
                <c:pt idx="1">
                  <c:v>Вологда</c:v>
                </c:pt>
                <c:pt idx="2">
                  <c:v>Димитровград</c:v>
                </c:pt>
                <c:pt idx="3">
                  <c:v>Ижевск</c:v>
                </c:pt>
                <c:pt idx="4">
                  <c:v>Невинномысск</c:v>
                </c:pt>
                <c:pt idx="5">
                  <c:v>Новосибирск</c:v>
                </c:pt>
                <c:pt idx="6">
                  <c:v>Петрозаводск</c:v>
                </c:pt>
                <c:pt idx="7">
                  <c:v>Псков</c:v>
                </c:pt>
                <c:pt idx="8">
                  <c:v>Санкт-Петербург</c:v>
                </c:pt>
                <c:pt idx="9">
                  <c:v>Ставрополь</c:v>
                </c:pt>
                <c:pt idx="10">
                  <c:v>Ступино</c:v>
                </c:pt>
                <c:pt idx="11">
                  <c:v>Ульяновск</c:v>
                </c:pt>
                <c:pt idx="12">
                  <c:v>Чебоксары</c:v>
                </c:pt>
                <c:pt idx="13">
                  <c:v>Череповец</c:v>
                </c:pt>
              </c:strCache>
            </c:strRef>
          </c:cat>
          <c:val>
            <c:numRef>
              <c:f>Общее!$D$4:$D$17</c:f>
              <c:numCache>
                <c:formatCode>0.0</c:formatCode>
                <c:ptCount val="14"/>
                <c:pt idx="0">
                  <c:v>7.3484069886947587</c:v>
                </c:pt>
                <c:pt idx="1">
                  <c:v>7.1942446043165456</c:v>
                </c:pt>
                <c:pt idx="2">
                  <c:v>8.335046248715317</c:v>
                </c:pt>
                <c:pt idx="3">
                  <c:v>11.40801644398767</c:v>
                </c:pt>
                <c:pt idx="4">
                  <c:v>6.6598150051387455</c:v>
                </c:pt>
                <c:pt idx="5">
                  <c:v>8.1294964028776988</c:v>
                </c:pt>
                <c:pt idx="6">
                  <c:v>7.1017471736896205</c:v>
                </c:pt>
                <c:pt idx="7">
                  <c:v>7.3175745118191147</c:v>
                </c:pt>
                <c:pt idx="8">
                  <c:v>6.4645426515930104</c:v>
                </c:pt>
                <c:pt idx="9">
                  <c:v>7.3689619732785205</c:v>
                </c:pt>
                <c:pt idx="10">
                  <c:v>6.1767728674203495</c:v>
                </c:pt>
                <c:pt idx="11">
                  <c:v>7.2867420349434742</c:v>
                </c:pt>
                <c:pt idx="12">
                  <c:v>6.0328879753340185</c:v>
                </c:pt>
                <c:pt idx="13">
                  <c:v>8.5817060637204534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596144"/>
        <c:axId val="345598104"/>
      </c:barChart>
      <c:catAx>
        <c:axId val="34559614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% респондентов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45598104"/>
        <c:crosses val="autoZero"/>
        <c:auto val="1"/>
        <c:lblAlgn val="ctr"/>
        <c:lblOffset val="100"/>
        <c:noMultiLvlLbl val="0"/>
      </c:catAx>
      <c:valAx>
        <c:axId val="345598104"/>
        <c:scaling>
          <c:orientation val="minMax"/>
        </c:scaling>
        <c:delete val="0"/>
        <c:axPos val="t"/>
        <c:majorGridlines/>
        <c:numFmt formatCode="0.0" sourceLinked="1"/>
        <c:majorTickMark val="out"/>
        <c:minorTickMark val="none"/>
        <c:tickLblPos val="nextTo"/>
        <c:crossAx val="345596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'Псков 09'!$B$717</c:f>
              <c:strCache>
                <c:ptCount val="1"/>
                <c:pt idx="0">
                  <c:v>Физически активная семья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'Псков 09'!$C$723:$H$723</c:f>
              <c:strCache>
                <c:ptCount val="6"/>
                <c:pt idx="0">
                  <c:v>мальчики 
11 лет</c:v>
                </c:pt>
                <c:pt idx="1">
                  <c:v>девочки 
11 лет</c:v>
                </c:pt>
                <c:pt idx="2">
                  <c:v>мальчики 
13 лет</c:v>
                </c:pt>
                <c:pt idx="3">
                  <c:v>девочки 
13 лет</c:v>
                </c:pt>
                <c:pt idx="4">
                  <c:v>мальчики 
15 лет</c:v>
                </c:pt>
                <c:pt idx="5">
                  <c:v>девочки 
15 лет</c:v>
                </c:pt>
              </c:strCache>
            </c:strRef>
          </c:cat>
          <c:val>
            <c:numRef>
              <c:f>'Псков 09'!$C$724:$H$724</c:f>
              <c:numCache>
                <c:formatCode>General</c:formatCode>
                <c:ptCount val="6"/>
                <c:pt idx="0" formatCode="0.0">
                  <c:v>9.5</c:v>
                </c:pt>
                <c:pt idx="1">
                  <c:v>5.3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'Псков 09'!$B$730</c:f>
              <c:strCache>
                <c:ptCount val="1"/>
                <c:pt idx="0">
                  <c:v>Физически неактивная семья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1335436382756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2365930599369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0304942166140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927444794952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7213459516298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89274447949527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'Псков 09'!$C$723:$H$723</c:f>
              <c:strCache>
                <c:ptCount val="6"/>
                <c:pt idx="0">
                  <c:v>мальчики 
11 лет</c:v>
                </c:pt>
                <c:pt idx="1">
                  <c:v>девочки 
11 лет</c:v>
                </c:pt>
                <c:pt idx="2">
                  <c:v>мальчики 
13 лет</c:v>
                </c:pt>
                <c:pt idx="3">
                  <c:v>девочки 
13 лет</c:v>
                </c:pt>
                <c:pt idx="4">
                  <c:v>мальчики 
15 лет</c:v>
                </c:pt>
                <c:pt idx="5">
                  <c:v>девочки 
15 лет</c:v>
                </c:pt>
              </c:strCache>
            </c:strRef>
          </c:cat>
          <c:val>
            <c:numRef>
              <c:f>'Псков 09'!$C$737:$H$737</c:f>
              <c:numCache>
                <c:formatCode>General</c:formatCode>
                <c:ptCount val="6"/>
                <c:pt idx="0">
                  <c:v>0</c:v>
                </c:pt>
                <c:pt idx="1">
                  <c:v>9.1</c:v>
                </c:pt>
                <c:pt idx="2">
                  <c:v>5.6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1280"/>
        <c:axId val="422470496"/>
        <c:axId val="0"/>
      </c:bar3DChart>
      <c:catAx>
        <c:axId val="42247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0496"/>
        <c:crosses val="autoZero"/>
        <c:auto val="1"/>
        <c:lblAlgn val="ctr"/>
        <c:lblOffset val="100"/>
        <c:noMultiLvlLbl val="0"/>
      </c:catAx>
      <c:valAx>
        <c:axId val="422470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4224712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>
                <a:solidFill>
                  <a:srgbClr val="0070C0"/>
                </a:solidFill>
              </a:rPr>
              <a:t>Здоровые города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5.5555555555555558E-3"/>
                  <c:y val="-3.2407407407407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(Новосибирск!$U$267,Новосибирск!$AC$267)</c:f>
              <c:strCache>
                <c:ptCount val="2"/>
                <c:pt idx="0">
                  <c:v>Физически активная семья; НЕ активная семья</c:v>
                </c:pt>
                <c:pt idx="1">
                  <c:v>Полная семья; Неполная семья</c:v>
                </c:pt>
              </c:strCache>
            </c:strRef>
          </c:cat>
          <c:val>
            <c:numRef>
              <c:f>(Новосибирск!$Q$260;Новосибирск!$S$260)</c:f>
              <c:numCache>
                <c:formatCode>General</c:formatCode>
                <c:ptCount val="2"/>
                <c:pt idx="0">
                  <c:v>59.3</c:v>
                </c:pt>
                <c:pt idx="1">
                  <c:v>55.7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3.333333333333334E-2"/>
                  <c:y val="-3.2407407407407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34E-2"/>
                  <c:y val="-3.2407407407407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(Новосибирск!$U$267,Новосибирск!$AC$267)</c:f>
              <c:strCache>
                <c:ptCount val="2"/>
                <c:pt idx="0">
                  <c:v>Физически активная семья; НЕ активная семья</c:v>
                </c:pt>
                <c:pt idx="1">
                  <c:v>Полная семья; Неполная семья</c:v>
                </c:pt>
              </c:strCache>
            </c:strRef>
          </c:cat>
          <c:val>
            <c:numRef>
              <c:f>(Новосибирск!$R$260;Новосибирск!$T$260)</c:f>
              <c:numCache>
                <c:formatCode>General</c:formatCode>
                <c:ptCount val="2"/>
                <c:pt idx="0">
                  <c:v>42.7</c:v>
                </c:pt>
                <c:pt idx="1">
                  <c:v>49.8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2064"/>
        <c:axId val="422477944"/>
        <c:axId val="0"/>
      </c:bar3DChart>
      <c:catAx>
        <c:axId val="42247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7944"/>
        <c:crosses val="autoZero"/>
        <c:auto val="1"/>
        <c:lblAlgn val="ctr"/>
        <c:lblOffset val="100"/>
        <c:noMultiLvlLbl val="0"/>
      </c:catAx>
      <c:valAx>
        <c:axId val="422477944"/>
        <c:scaling>
          <c:orientation val="minMax"/>
          <c:max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22472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B050"/>
                </a:solidFill>
              </a:defRPr>
            </a:pPr>
            <a:r>
              <a:rPr lang="ru-RU">
                <a:solidFill>
                  <a:srgbClr val="00B050"/>
                </a:solidFill>
              </a:rPr>
              <a:t>Псков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5.5555555555555558E-3"/>
                  <c:y val="-3.2407407407407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09'!$U$237;'[015_08_03 (02) Обработка.xlsx]Псков 09'!$AC$237</c:f>
              <c:strCache>
                <c:ptCount val="2"/>
                <c:pt idx="0">
                  <c:v>Физически активная семья; НЕ активная семья</c:v>
                </c:pt>
                <c:pt idx="1">
                  <c:v>Полная семья; Неполная семья</c:v>
                </c:pt>
              </c:strCache>
            </c:strRef>
          </c:cat>
          <c:val>
            <c:numRef>
              <c:f>'[015_08_03 (02) Обработка.xlsx]Псков 09'!$W$230;'[015_08_03 (02) Обработка.xlsx]Псков 09'!$AE$230</c:f>
              <c:numCache>
                <c:formatCode>0.0</c:formatCode>
                <c:ptCount val="2"/>
                <c:pt idx="0">
                  <c:v>9.2592592592592737</c:v>
                </c:pt>
                <c:pt idx="1">
                  <c:v>7.2289156626505946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3.333333333333334E-2"/>
                  <c:y val="-3.2407407407407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34E-2"/>
                  <c:y val="-3.2407407407407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09'!$U$237;'[015_08_03 (02) Обработка.xlsx]Псков 09'!$AC$237</c:f>
              <c:strCache>
                <c:ptCount val="2"/>
                <c:pt idx="0">
                  <c:v>Физически активная семья; НЕ активная семья</c:v>
                </c:pt>
                <c:pt idx="1">
                  <c:v>Полная семья; Неполная семья</c:v>
                </c:pt>
              </c:strCache>
            </c:strRef>
          </c:cat>
          <c:val>
            <c:numRef>
              <c:f>'[015_08_03 (02) Обработка.xlsx]Псков 09'!$AA$230;'[015_08_03 (02) Обработка.xlsx]Псков 09'!$AI$230</c:f>
              <c:numCache>
                <c:formatCode>0.0</c:formatCode>
                <c:ptCount val="2"/>
                <c:pt idx="0">
                  <c:v>6.6037735849056647</c:v>
                </c:pt>
                <c:pt idx="1">
                  <c:v>5.2631578947368416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5592"/>
        <c:axId val="422470104"/>
        <c:axId val="0"/>
      </c:bar3DChart>
      <c:catAx>
        <c:axId val="422475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0104"/>
        <c:crosses val="autoZero"/>
        <c:auto val="1"/>
        <c:lblAlgn val="ctr"/>
        <c:lblOffset val="100"/>
        <c:noMultiLvlLbl val="0"/>
      </c:catAx>
      <c:valAx>
        <c:axId val="422470104"/>
        <c:scaling>
          <c:orientation val="minMax"/>
          <c:max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422475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'[015_08_03 (02) Обработка.xlsx]Псков 09'!$D$246</c:f>
              <c:strCache>
                <c:ptCount val="1"/>
                <c:pt idx="0">
                  <c:v>5 кл.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09'!$B$248:$B$252</c:f>
              <c:strCache>
                <c:ptCount val="5"/>
                <c:pt idx="0">
                  <c:v>Каждый день</c:v>
                </c:pt>
                <c:pt idx="1">
                  <c:v>Почти каждый день</c:v>
                </c:pt>
                <c:pt idx="2">
                  <c:v>Раз в неделю</c:v>
                </c:pt>
                <c:pt idx="3">
                  <c:v>Реже раза в неделю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09'!$E$248:$E$252</c:f>
              <c:numCache>
                <c:formatCode>0.0</c:formatCode>
                <c:ptCount val="5"/>
                <c:pt idx="0">
                  <c:v>18.487394957983174</c:v>
                </c:pt>
                <c:pt idx="1">
                  <c:v>46.218487394957982</c:v>
                </c:pt>
                <c:pt idx="2">
                  <c:v>31.092436974789873</c:v>
                </c:pt>
                <c:pt idx="3">
                  <c:v>1.6806722689075642</c:v>
                </c:pt>
                <c:pt idx="4">
                  <c:v>2.5210084033613427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09'!$G$246</c:f>
              <c:strCache>
                <c:ptCount val="1"/>
                <c:pt idx="0">
                  <c:v>7 кл.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'[015_08_03 (02) Обработка.xlsx]Псков 09'!$H$248:$H$252</c:f>
              <c:numCache>
                <c:formatCode>0.0</c:formatCode>
                <c:ptCount val="5"/>
                <c:pt idx="0">
                  <c:v>37.037037037037024</c:v>
                </c:pt>
                <c:pt idx="1">
                  <c:v>29.629629629629626</c:v>
                </c:pt>
                <c:pt idx="2">
                  <c:v>20.370370370370352</c:v>
                </c:pt>
                <c:pt idx="3">
                  <c:v>11.111111111111097</c:v>
                </c:pt>
                <c:pt idx="4">
                  <c:v>1.8518518518518521</c:v>
                </c:pt>
              </c:numCache>
            </c:numRef>
          </c:val>
        </c:ser>
        <c:ser>
          <c:idx val="2"/>
          <c:order val="2"/>
          <c:tx>
            <c:strRef>
              <c:f>'[015_08_03 (02) Обработка.xlsx]Псков 09'!$J$246</c:f>
              <c:strCache>
                <c:ptCount val="1"/>
                <c:pt idx="0">
                  <c:v>9 кл.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4321076659295008E-2"/>
                  <c:y val="-4.440897942570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'[015_08_03 (02) Обработка.xlsx]Псков 09'!$K$248:$K$252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0888"/>
        <c:axId val="422478336"/>
        <c:axId val="349655840"/>
      </c:bar3DChart>
      <c:catAx>
        <c:axId val="422470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8336"/>
        <c:crosses val="autoZero"/>
        <c:auto val="1"/>
        <c:lblAlgn val="ctr"/>
        <c:lblOffset val="100"/>
        <c:noMultiLvlLbl val="0"/>
      </c:catAx>
      <c:valAx>
        <c:axId val="42247833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22470888"/>
        <c:crosses val="autoZero"/>
        <c:crossBetween val="between"/>
      </c:valAx>
      <c:serAx>
        <c:axId val="34965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422478336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1"/>
          <c:order val="0"/>
          <c:tx>
            <c:strRef>
              <c:f>'[015_08_03 (02) Обработка.xlsx]Псков 09'!$G$259</c:f>
              <c:strCache>
                <c:ptCount val="1"/>
                <c:pt idx="0">
                  <c:v>Завтрак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09'!$B$262:$B$267</c:f>
              <c:strCache>
                <c:ptCount val="6"/>
                <c:pt idx="0">
                  <c:v>Никогда</c:v>
                </c:pt>
                <c:pt idx="1">
                  <c:v>Менее одного раза в неделю</c:v>
                </c:pt>
                <c:pt idx="2">
                  <c:v>1-2  дня в неделю</c:v>
                </c:pt>
                <c:pt idx="3">
                  <c:v>3–4 дня в неделю</c:v>
                </c:pt>
                <c:pt idx="4">
                  <c:v>5–6 дней в неделю</c:v>
                </c:pt>
                <c:pt idx="5">
                  <c:v>Каждый день</c:v>
                </c:pt>
              </c:strCache>
            </c:strRef>
          </c:cat>
          <c:val>
            <c:numRef>
              <c:f>'[015_08_03 (02) Обработка.xlsx]Псков 09'!$M$262:$M$267</c:f>
              <c:numCache>
                <c:formatCode>0.0</c:formatCode>
                <c:ptCount val="6"/>
                <c:pt idx="0">
                  <c:v>12.365591397849478</c:v>
                </c:pt>
                <c:pt idx="1">
                  <c:v>6.4516129032258105</c:v>
                </c:pt>
                <c:pt idx="2">
                  <c:v>17.741935483870968</c:v>
                </c:pt>
                <c:pt idx="3">
                  <c:v>30.107526881720414</c:v>
                </c:pt>
                <c:pt idx="4">
                  <c:v>18.817204301075268</c:v>
                </c:pt>
                <c:pt idx="5">
                  <c:v>14.516129032258066</c:v>
                </c:pt>
              </c:numCache>
            </c:numRef>
          </c:val>
        </c:ser>
        <c:ser>
          <c:idx val="2"/>
          <c:order val="1"/>
          <c:tx>
            <c:strRef>
              <c:f>'[015_08_03 (02) Обработка.xlsx]Псков 09'!$G$270</c:f>
              <c:strCache>
                <c:ptCount val="1"/>
                <c:pt idx="0">
                  <c:v>Ужин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09'!$B$262:$B$267</c:f>
              <c:strCache>
                <c:ptCount val="6"/>
                <c:pt idx="0">
                  <c:v>Никогда</c:v>
                </c:pt>
                <c:pt idx="1">
                  <c:v>Менее одного раза в неделю</c:v>
                </c:pt>
                <c:pt idx="2">
                  <c:v>1-2  дня в неделю</c:v>
                </c:pt>
                <c:pt idx="3">
                  <c:v>3–4 дня в неделю</c:v>
                </c:pt>
                <c:pt idx="4">
                  <c:v>5–6 дней в неделю</c:v>
                </c:pt>
                <c:pt idx="5">
                  <c:v>Каждый день</c:v>
                </c:pt>
              </c:strCache>
            </c:strRef>
          </c:cat>
          <c:val>
            <c:numRef>
              <c:f>'[015_08_03 (02) Обработка.xlsx]Псков 09'!$M$273:$M$278</c:f>
              <c:numCache>
                <c:formatCode>0.0</c:formatCode>
                <c:ptCount val="6"/>
                <c:pt idx="0">
                  <c:v>12.903225806451612</c:v>
                </c:pt>
                <c:pt idx="1">
                  <c:v>11.290322580645151</c:v>
                </c:pt>
                <c:pt idx="2">
                  <c:v>30.107526881720414</c:v>
                </c:pt>
                <c:pt idx="3">
                  <c:v>25.806451612903224</c:v>
                </c:pt>
                <c:pt idx="4">
                  <c:v>10.752688172043019</c:v>
                </c:pt>
                <c:pt idx="5">
                  <c:v>9.1397849462365599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4024"/>
        <c:axId val="422479120"/>
        <c:axId val="349651600"/>
      </c:bar3DChart>
      <c:catAx>
        <c:axId val="422474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9120"/>
        <c:crosses val="autoZero"/>
        <c:auto val="1"/>
        <c:lblAlgn val="ctr"/>
        <c:lblOffset val="100"/>
        <c:noMultiLvlLbl val="0"/>
      </c:catAx>
      <c:valAx>
        <c:axId val="422479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422474024"/>
        <c:crosses val="autoZero"/>
        <c:crossBetween val="between"/>
      </c:valAx>
      <c:serAx>
        <c:axId val="349651600"/>
        <c:scaling>
          <c:orientation val="minMax"/>
        </c:scaling>
        <c:delete val="0"/>
        <c:axPos val="b"/>
        <c:majorTickMark val="out"/>
        <c:minorTickMark val="none"/>
        <c:tickLblPos val="nextTo"/>
        <c:crossAx val="422479120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B9CDE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09'!$O$373:$O$386</c:f>
              <c:strCache>
                <c:ptCount val="11"/>
                <c:pt idx="2">
                  <c:v>Вологда</c:v>
                </c:pt>
                <c:pt idx="3">
                  <c:v>                  Димитровград</c:v>
                </c:pt>
                <c:pt idx="8">
                  <c:v>Псков</c:v>
                </c:pt>
                <c:pt idx="10">
                  <c:v>Ступино</c:v>
                </c:pt>
              </c:strCache>
            </c:strRef>
          </c:cat>
          <c:val>
            <c:numRef>
              <c:f>'[015_08_03 (02) Обработка.xlsx]Псков 09'!$M$373:$M$386</c:f>
              <c:numCache>
                <c:formatCode>0.0</c:formatCode>
                <c:ptCount val="14"/>
                <c:pt idx="0">
                  <c:v>18.962722852512112</c:v>
                </c:pt>
                <c:pt idx="1">
                  <c:v>20.112517580872012</c:v>
                </c:pt>
                <c:pt idx="2">
                  <c:v>24.958949096880129</c:v>
                </c:pt>
                <c:pt idx="3">
                  <c:v>26.807980049875315</c:v>
                </c:pt>
                <c:pt idx="4">
                  <c:v>18.592057761732853</c:v>
                </c:pt>
                <c:pt idx="5">
                  <c:v>27.564102564102566</c:v>
                </c:pt>
                <c:pt idx="6">
                  <c:v>19.440914866581931</c:v>
                </c:pt>
                <c:pt idx="7">
                  <c:v>14.723032069970845</c:v>
                </c:pt>
                <c:pt idx="8">
                  <c:v>2.7</c:v>
                </c:pt>
                <c:pt idx="9">
                  <c:v>24.68265162200283</c:v>
                </c:pt>
                <c:pt idx="10">
                  <c:v>25.641025641025639</c:v>
                </c:pt>
                <c:pt idx="11">
                  <c:v>23.906705539358587</c:v>
                </c:pt>
                <c:pt idx="12">
                  <c:v>23.67066895368783</c:v>
                </c:pt>
                <c:pt idx="13">
                  <c:v>18.824940047961629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71672"/>
        <c:axId val="422474808"/>
      </c:barChart>
      <c:catAx>
        <c:axId val="422471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422474808"/>
        <c:crosses val="autoZero"/>
        <c:auto val="1"/>
        <c:lblAlgn val="ctr"/>
        <c:lblOffset val="100"/>
        <c:noMultiLvlLbl val="0"/>
      </c:catAx>
      <c:valAx>
        <c:axId val="42247480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224716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1.1111111111111125E-2"/>
                  <c:y val="-3.2407407407407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444444444444445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81E-3"/>
                  <c:y val="-4.6296296296296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09'!$G$555:$G$557</c:f>
              <c:strCache>
                <c:ptCount val="3"/>
                <c:pt idx="0">
                  <c:v>Псков</c:v>
                </c:pt>
                <c:pt idx="1">
                  <c:v>"Здоровые города"</c:v>
                </c:pt>
                <c:pt idx="2">
                  <c:v>Другие города РФ</c:v>
                </c:pt>
              </c:strCache>
            </c:strRef>
          </c:cat>
          <c:val>
            <c:numRef>
              <c:f>'[015_08_03 (02) Обработка.xlsx]Псков 09'!$D$565:$F$565</c:f>
              <c:numCache>
                <c:formatCode>General</c:formatCode>
                <c:ptCount val="3"/>
                <c:pt idx="0" formatCode="0.0">
                  <c:v>15.675675675675675</c:v>
                </c:pt>
                <c:pt idx="1">
                  <c:v>54.7</c:v>
                </c:pt>
                <c:pt idx="2">
                  <c:v>50.7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75200"/>
        <c:axId val="422481472"/>
        <c:axId val="0"/>
      </c:bar3DChart>
      <c:catAx>
        <c:axId val="42247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81472"/>
        <c:crosses val="autoZero"/>
        <c:auto val="1"/>
        <c:lblAlgn val="ctr"/>
        <c:lblOffset val="100"/>
        <c:noMultiLvlLbl val="0"/>
      </c:catAx>
      <c:valAx>
        <c:axId val="422481472"/>
        <c:scaling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4224752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'[015_08_03 (02) Обработка.xlsx]Псков 09'!$G$555</c:f>
              <c:strCache>
                <c:ptCount val="1"/>
                <c:pt idx="0">
                  <c:v>Псков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09'!$B$582:$B$585</c:f>
              <c:strCache>
                <c:ptCount val="4"/>
                <c:pt idx="0">
                  <c:v>Плавать</c:v>
                </c:pt>
                <c:pt idx="1">
                  <c:v>Ходить на лыжах</c:v>
                </c:pt>
                <c:pt idx="2">
                  <c:v>Бегать</c:v>
                </c:pt>
                <c:pt idx="3">
                  <c:v>Лазать</c:v>
                </c:pt>
              </c:strCache>
            </c:strRef>
          </c:cat>
          <c:val>
            <c:numRef>
              <c:f>'[015_08_03 (02) Обработка.xlsx]Псков 09'!$D$582:$D$585</c:f>
              <c:numCache>
                <c:formatCode>0.0</c:formatCode>
                <c:ptCount val="4"/>
                <c:pt idx="0">
                  <c:v>87.027027027027032</c:v>
                </c:pt>
                <c:pt idx="1">
                  <c:v>10.270270270270268</c:v>
                </c:pt>
                <c:pt idx="2">
                  <c:v>93.513513513513516</c:v>
                </c:pt>
                <c:pt idx="3">
                  <c:v>55.67567567567567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09'!$G$556</c:f>
              <c:strCache>
                <c:ptCount val="1"/>
                <c:pt idx="0">
                  <c:v>"Здоровые города"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09'!$B$582:$B$585</c:f>
              <c:strCache>
                <c:ptCount val="4"/>
                <c:pt idx="0">
                  <c:v>Плавать</c:v>
                </c:pt>
                <c:pt idx="1">
                  <c:v>Ходить на лыжах</c:v>
                </c:pt>
                <c:pt idx="2">
                  <c:v>Бегать</c:v>
                </c:pt>
                <c:pt idx="3">
                  <c:v>Лазать</c:v>
                </c:pt>
              </c:strCache>
            </c:strRef>
          </c:cat>
          <c:val>
            <c:numRef>
              <c:f>'[015_08_03 (02) Обработка.xlsx]Псков 09'!$G$582:$G$585</c:f>
              <c:numCache>
                <c:formatCode>General</c:formatCode>
                <c:ptCount val="4"/>
                <c:pt idx="0">
                  <c:v>85.1</c:v>
                </c:pt>
                <c:pt idx="1">
                  <c:v>72.599999999999994</c:v>
                </c:pt>
                <c:pt idx="2">
                  <c:v>94.2</c:v>
                </c:pt>
                <c:pt idx="3">
                  <c:v>77.2</c:v>
                </c:pt>
              </c:numCache>
            </c:numRef>
          </c:val>
        </c:ser>
        <c:ser>
          <c:idx val="2"/>
          <c:order val="2"/>
          <c:tx>
            <c:strRef>
              <c:f>'[015_08_03 (02) Обработка.xlsx]Псков 09'!$G$557</c:f>
              <c:strCache>
                <c:ptCount val="1"/>
                <c:pt idx="0">
                  <c:v>Другие города РФ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09'!$B$582:$B$585</c:f>
              <c:strCache>
                <c:ptCount val="4"/>
                <c:pt idx="0">
                  <c:v>Плавать</c:v>
                </c:pt>
                <c:pt idx="1">
                  <c:v>Ходить на лыжах</c:v>
                </c:pt>
                <c:pt idx="2">
                  <c:v>Бегать</c:v>
                </c:pt>
                <c:pt idx="3">
                  <c:v>Лазать</c:v>
                </c:pt>
              </c:strCache>
            </c:strRef>
          </c:cat>
          <c:val>
            <c:numRef>
              <c:f>'[015_08_03 (02) Обработка.xlsx]Псков 09'!$H$582:$H$585</c:f>
              <c:numCache>
                <c:formatCode>General</c:formatCode>
                <c:ptCount val="4"/>
                <c:pt idx="0" formatCode="0.0">
                  <c:v>82.1</c:v>
                </c:pt>
                <c:pt idx="1">
                  <c:v>62.4</c:v>
                </c:pt>
                <c:pt idx="2">
                  <c:v>86.7</c:v>
                </c:pt>
                <c:pt idx="3">
                  <c:v>68.3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76376"/>
        <c:axId val="422473632"/>
      </c:barChart>
      <c:catAx>
        <c:axId val="422476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3632"/>
        <c:crosses val="autoZero"/>
        <c:auto val="1"/>
        <c:lblAlgn val="ctr"/>
        <c:lblOffset val="100"/>
        <c:noMultiLvlLbl val="0"/>
      </c:catAx>
      <c:valAx>
        <c:axId val="42247363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42247637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'[015_08_03 (02) Обработка.xlsx]Псков 09'!$G$555</c:f>
              <c:strCache>
                <c:ptCount val="1"/>
                <c:pt idx="0">
                  <c:v>Псков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09'!$B$597;'[015_08_03 (02) Обработка.xlsx]Псков 09'!$B$607</c:f>
              <c:strCache>
                <c:ptCount val="2"/>
                <c:pt idx="0">
                  <c:v>Быстрота реакции</c:v>
                </c:pt>
                <c:pt idx="1">
                  <c:v>Выносливость организма</c:v>
                </c:pt>
              </c:strCache>
            </c:strRef>
          </c:cat>
          <c:val>
            <c:numRef>
              <c:f>'[015_08_03 (02) Обработка.xlsx]Псков 09'!$D$597;'[015_08_03 (02) Обработка.xlsx]Псков 09'!$D$607</c:f>
              <c:numCache>
                <c:formatCode>0.0</c:formatCode>
                <c:ptCount val="2"/>
                <c:pt idx="0">
                  <c:v>84.864864864864856</c:v>
                </c:pt>
                <c:pt idx="1">
                  <c:v>84.324324324324309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09'!$G$556</c:f>
              <c:strCache>
                <c:ptCount val="1"/>
                <c:pt idx="0">
                  <c:v>"Здоровые города"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09'!$B$597;'[015_08_03 (02) Обработка.xlsx]Псков 09'!$B$607</c:f>
              <c:strCache>
                <c:ptCount val="2"/>
                <c:pt idx="0">
                  <c:v>Быстрота реакции</c:v>
                </c:pt>
                <c:pt idx="1">
                  <c:v>Выносливость организма</c:v>
                </c:pt>
              </c:strCache>
            </c:strRef>
          </c:cat>
          <c:val>
            <c:numRef>
              <c:f>'[015_08_03 (02) Обработка.xlsx]Псков 09'!$G$592;'[015_08_03 (02) Обработка.xlsx]Псков 09'!$G$602</c:f>
              <c:numCache>
                <c:formatCode>General</c:formatCode>
                <c:ptCount val="2"/>
                <c:pt idx="0">
                  <c:v>71.7</c:v>
                </c:pt>
                <c:pt idx="1">
                  <c:v>60.5</c:v>
                </c:pt>
              </c:numCache>
            </c:numRef>
          </c:val>
        </c:ser>
        <c:ser>
          <c:idx val="2"/>
          <c:order val="2"/>
          <c:tx>
            <c:strRef>
              <c:f>'[015_08_03 (02) Обработка.xlsx]Псков 09'!$G$557</c:f>
              <c:strCache>
                <c:ptCount val="1"/>
                <c:pt idx="0">
                  <c:v>Другие города РФ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09'!$B$597;'[015_08_03 (02) Обработка.xlsx]Псков 09'!$B$607</c:f>
              <c:strCache>
                <c:ptCount val="2"/>
                <c:pt idx="0">
                  <c:v>Быстрота реакции</c:v>
                </c:pt>
                <c:pt idx="1">
                  <c:v>Выносливость организма</c:v>
                </c:pt>
              </c:strCache>
            </c:strRef>
          </c:cat>
          <c:val>
            <c:numRef>
              <c:f>'[015_08_03 (02) Обработка.xlsx]Псков 09'!$H$592;'[015_08_03 (02) Обработка.xlsx]Псков 09'!$H$602</c:f>
              <c:numCache>
                <c:formatCode>General</c:formatCode>
                <c:ptCount val="2"/>
                <c:pt idx="0">
                  <c:v>71.099999999999994</c:v>
                </c:pt>
                <c:pt idx="1">
                  <c:v>59.4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77160"/>
        <c:axId val="422472848"/>
      </c:barChart>
      <c:catAx>
        <c:axId val="422477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72848"/>
        <c:crosses val="autoZero"/>
        <c:auto val="1"/>
        <c:lblAlgn val="ctr"/>
        <c:lblOffset val="100"/>
        <c:noMultiLvlLbl val="0"/>
      </c:catAx>
      <c:valAx>
        <c:axId val="422472848"/>
        <c:scaling>
          <c:orientation val="minMax"/>
          <c:max val="90"/>
          <c:min val="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4224771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09'!$B$704:$B$707</c:f>
              <c:strCache>
                <c:ptCount val="4"/>
                <c:pt idx="0">
                  <c:v>Зарядка (бег, гимнастические упражнения, и т.д.)</c:v>
                </c:pt>
                <c:pt idx="1">
                  <c:v>Закаливание (обливание холодной водой)</c:v>
                </c:pt>
                <c:pt idx="2">
                  <c:v>Подвижные игры</c:v>
                </c:pt>
                <c:pt idx="3">
                  <c:v>Члены моей семьи упражнений не делают</c:v>
                </c:pt>
              </c:strCache>
            </c:strRef>
          </c:cat>
          <c:val>
            <c:numRef>
              <c:f>'[015_08_03 (02) Обработка.xlsx]Псков 09'!$D$704:$D$707</c:f>
              <c:numCache>
                <c:formatCode>0.0</c:formatCode>
                <c:ptCount val="4"/>
                <c:pt idx="0">
                  <c:v>26.506024096385527</c:v>
                </c:pt>
                <c:pt idx="1">
                  <c:v>6.0240963855421734</c:v>
                </c:pt>
                <c:pt idx="2">
                  <c:v>6.6265060240963845</c:v>
                </c:pt>
                <c:pt idx="3">
                  <c:v>63.855421686746908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79512"/>
        <c:axId val="422473240"/>
      </c:barChart>
      <c:catAx>
        <c:axId val="42247951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22473240"/>
        <c:crosses val="autoZero"/>
        <c:auto val="1"/>
        <c:lblAlgn val="ctr"/>
        <c:lblOffset val="100"/>
        <c:noMultiLvlLbl val="0"/>
      </c:catAx>
      <c:valAx>
        <c:axId val="422473240"/>
        <c:scaling>
          <c:orientation val="minMax"/>
        </c:scaling>
        <c:delete val="1"/>
        <c:axPos val="t"/>
        <c:majorGridlines/>
        <c:numFmt formatCode="0.0" sourceLinked="1"/>
        <c:majorTickMark val="out"/>
        <c:minorTickMark val="none"/>
        <c:tickLblPos val="none"/>
        <c:crossAx val="4224795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'Псков 09'!$D$35</c:f>
              <c:strCache>
                <c:ptCount val="1"/>
                <c:pt idx="0">
                  <c:v>%</c:v>
                </c:pt>
              </c:strCache>
            </c:strRef>
          </c:tx>
          <c:spPr>
            <a:ln w="15875"/>
          </c:spPr>
          <c:dPt>
            <c:idx val="1"/>
            <c:bubble3D val="0"/>
            <c:spPr>
              <a:solidFill>
                <a:srgbClr val="C47500"/>
              </a:solidFill>
              <a:ln w="15875"/>
            </c:spPr>
          </c:dPt>
          <c:dPt>
            <c:idx val="3"/>
            <c:bubble3D val="0"/>
            <c:spPr>
              <a:solidFill>
                <a:srgbClr val="0597CB"/>
              </a:solidFill>
              <a:ln w="15875"/>
            </c:spPr>
          </c:dPt>
          <c:dPt>
            <c:idx val="4"/>
            <c:bubble3D val="0"/>
            <c:spPr>
              <a:solidFill>
                <a:srgbClr val="7A7AEA"/>
              </a:solidFill>
              <a:ln w="15875"/>
            </c:spPr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 w="15875"/>
            </c:spPr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'Псков 09'!$B$36:$B$39</c:f>
              <c:strCache>
                <c:ptCount val="4"/>
                <c:pt idx="0">
                  <c:v>Мама и папа</c:v>
                </c:pt>
                <c:pt idx="1">
                  <c:v>Мама и отчим</c:v>
                </c:pt>
                <c:pt idx="2">
                  <c:v>Мама одна</c:v>
                </c:pt>
                <c:pt idx="3">
                  <c:v>Папа и неродная мама</c:v>
                </c:pt>
              </c:strCache>
            </c:strRef>
          </c:cat>
          <c:val>
            <c:numRef>
              <c:f>'Псков 09'!$D$36:$D$39</c:f>
              <c:numCache>
                <c:formatCode>0.0%</c:formatCode>
                <c:ptCount val="4"/>
                <c:pt idx="0">
                  <c:v>0.8156424581005588</c:v>
                </c:pt>
                <c:pt idx="1">
                  <c:v>8.3798882681564255E-2</c:v>
                </c:pt>
                <c:pt idx="2">
                  <c:v>8.3798882681564255E-2</c:v>
                </c:pt>
                <c:pt idx="3">
                  <c:v>1.6759776536312852E-2</c:v>
                </c:pt>
              </c:numCache>
            </c:numRef>
          </c:val>
        </c:ser>
        <c:ser>
          <c:idx val="1"/>
          <c:order val="1"/>
          <c:tx>
            <c:strRef>
              <c:f>'Псков 09'!$D$35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'Псков 09'!$B$36:$B$39</c:f>
              <c:strCache>
                <c:ptCount val="4"/>
                <c:pt idx="0">
                  <c:v>Мама и папа</c:v>
                </c:pt>
                <c:pt idx="1">
                  <c:v>Мама и отчим</c:v>
                </c:pt>
                <c:pt idx="2">
                  <c:v>Мама одна</c:v>
                </c:pt>
                <c:pt idx="3">
                  <c:v>Папа и неродная мама</c:v>
                </c:pt>
              </c:strCache>
            </c:strRef>
          </c:cat>
          <c:val>
            <c:numRef>
              <c:f>'Псков 09'!$D$36:$D$39</c:f>
              <c:numCache>
                <c:formatCode>0.0%</c:formatCode>
                <c:ptCount val="4"/>
                <c:pt idx="0">
                  <c:v>0.8156424581005588</c:v>
                </c:pt>
                <c:pt idx="1">
                  <c:v>8.3798882681564255E-2</c:v>
                </c:pt>
                <c:pt idx="2">
                  <c:v>8.3798882681564255E-2</c:v>
                </c:pt>
                <c:pt idx="3">
                  <c:v>1.6759776536312852E-2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75"/>
      <c:rotY val="0"/>
      <c:rAngAx val="0"/>
      <c:perspective val="1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472808211963094E-2"/>
          <c:y val="0.10025809273840768"/>
          <c:w val="0.92905438357607462"/>
          <c:h val="0.7045435987168265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explosion val="10"/>
            <c:spPr>
              <a:solidFill>
                <a:schemeClr val="accent6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'[015_08_03 (02) Обработка.xlsx]Псков 09'!$C$711;'[015_08_03 (02) Обработка.xlsx]Псков 09'!$D$711</c:f>
              <c:strCache>
                <c:ptCount val="2"/>
                <c:pt idx="0">
                  <c:v>Физически активная семья</c:v>
                </c:pt>
                <c:pt idx="1">
                  <c:v>Физически неактивная семья</c:v>
                </c:pt>
              </c:strCache>
            </c:strRef>
          </c:cat>
          <c:val>
            <c:numRef>
              <c:f>'[015_08_03 (02) Обработка.xlsx]Псков 09'!$C$712:$D$712</c:f>
              <c:numCache>
                <c:formatCode>General</c:formatCode>
                <c:ptCount val="2"/>
                <c:pt idx="0">
                  <c:v>36.1</c:v>
                </c:pt>
                <c:pt idx="1">
                  <c:v>63.9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 rtl="0">
            <a:defRPr sz="12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'[015_08_03 (02) Обработка.xlsx]Псков 09'!$C$663</c:f>
              <c:strCache>
                <c:ptCount val="1"/>
                <c:pt idx="0">
                  <c:v>Физически активная семья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8.7604029785370817E-3"/>
                  <c:y val="-4.62962962962965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76040297853708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09'!$B$664:$B$671</c:f>
              <c:strCache>
                <c:ptCount val="8"/>
                <c:pt idx="0">
                  <c:v>0 дней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 дней</c:v>
                </c:pt>
              </c:strCache>
            </c:strRef>
          </c:cat>
          <c:val>
            <c:numRef>
              <c:f>'[015_08_03 (02) Обработка.xlsx]Псков 09'!$D$664:$D$671</c:f>
              <c:numCache>
                <c:formatCode>0.0</c:formatCode>
                <c:ptCount val="8"/>
                <c:pt idx="0">
                  <c:v>53.225806451612847</c:v>
                </c:pt>
                <c:pt idx="1">
                  <c:v>0</c:v>
                </c:pt>
                <c:pt idx="2">
                  <c:v>19.354838709677445</c:v>
                </c:pt>
                <c:pt idx="3">
                  <c:v>11.290322580645151</c:v>
                </c:pt>
                <c:pt idx="4">
                  <c:v>6.4516129032258105</c:v>
                </c:pt>
                <c:pt idx="5">
                  <c:v>6.4516129032258105</c:v>
                </c:pt>
                <c:pt idx="6">
                  <c:v>1.6129032258064515</c:v>
                </c:pt>
                <c:pt idx="7">
                  <c:v>1.6129032258064515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09'!$E$663</c:f>
              <c:strCache>
                <c:ptCount val="1"/>
                <c:pt idx="0">
                  <c:v>Физически неактивная семья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1.92728865527813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2728865527814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2049934296977683E-2"/>
                  <c:y val="-4.62962962962965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09'!$B$664:$B$671</c:f>
              <c:strCache>
                <c:ptCount val="8"/>
                <c:pt idx="0">
                  <c:v>0 дней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 дней</c:v>
                </c:pt>
              </c:strCache>
            </c:strRef>
          </c:cat>
          <c:val>
            <c:numRef>
              <c:f>'[015_08_03 (02) Обработка.xlsx]Псков 09'!$F$664:$F$671</c:f>
              <c:numCache>
                <c:formatCode>0.0</c:formatCode>
                <c:ptCount val="8"/>
                <c:pt idx="0">
                  <c:v>59.433962264150978</c:v>
                </c:pt>
                <c:pt idx="1">
                  <c:v>0</c:v>
                </c:pt>
                <c:pt idx="2">
                  <c:v>17.924528301886792</c:v>
                </c:pt>
                <c:pt idx="3">
                  <c:v>6.6037735849056647</c:v>
                </c:pt>
                <c:pt idx="4">
                  <c:v>12.264150943396221</c:v>
                </c:pt>
                <c:pt idx="5">
                  <c:v>2.8301886792452802</c:v>
                </c:pt>
                <c:pt idx="6">
                  <c:v>0.94339622641509502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80688"/>
        <c:axId val="345595752"/>
        <c:axId val="349653720"/>
      </c:bar3DChart>
      <c:catAx>
        <c:axId val="42248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5595752"/>
        <c:crosses val="autoZero"/>
        <c:auto val="1"/>
        <c:lblAlgn val="ctr"/>
        <c:lblOffset val="100"/>
        <c:noMultiLvlLbl val="0"/>
      </c:catAx>
      <c:valAx>
        <c:axId val="3455957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22480688"/>
        <c:crosses val="autoZero"/>
        <c:crossBetween val="between"/>
      </c:valAx>
      <c:serAx>
        <c:axId val="349653720"/>
        <c:scaling>
          <c:orientation val="minMax"/>
        </c:scaling>
        <c:delete val="0"/>
        <c:axPos val="b"/>
        <c:majorTickMark val="none"/>
        <c:minorTickMark val="none"/>
        <c:tickLblPos val="none"/>
        <c:crossAx val="345595752"/>
        <c:crosses val="autoZero"/>
      </c:ser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438979601179963E-2"/>
          <c:y val="0.21447890639084879"/>
          <c:w val="0.57668223430128485"/>
          <c:h val="0.73368986918170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91258706279254"/>
          <c:y val="0.22912457280278137"/>
          <c:w val="0.33632025429711537"/>
          <c:h val="0.70155087606026401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0546756880949154E-2"/>
          <c:y val="0.10461616786823341"/>
          <c:w val="0.57668223430128485"/>
          <c:h val="0.733689869181701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'[015_08_03 (02) Обработка.xlsx]Псков 09'!$B$683:$B$687</c:f>
              <c:strCache>
                <c:ptCount val="5"/>
                <c:pt idx="0">
                  <c:v>2. Координационные виды спорта</c:v>
                </c:pt>
                <c:pt idx="1">
                  <c:v>3. Легкая атлетика</c:v>
                </c:pt>
                <c:pt idx="2">
                  <c:v>4. Водные виды спорта</c:v>
                </c:pt>
                <c:pt idx="3">
                  <c:v>9. Единоборства</c:v>
                </c:pt>
                <c:pt idx="4">
                  <c:v>11. Силовые виды спорта</c:v>
                </c:pt>
              </c:strCache>
            </c:strRef>
          </c:cat>
          <c:val>
            <c:numRef>
              <c:f>'[015_08_03 (02) Обработка.xlsx]Псков 09'!$D$683:$D$687</c:f>
              <c:numCache>
                <c:formatCode>0.0</c:formatCode>
                <c:ptCount val="5"/>
                <c:pt idx="0">
                  <c:v>6.1728395061728385</c:v>
                </c:pt>
                <c:pt idx="1">
                  <c:v>14.81481481481482</c:v>
                </c:pt>
                <c:pt idx="2">
                  <c:v>35.802469135802419</c:v>
                </c:pt>
                <c:pt idx="3">
                  <c:v>16.049382716049383</c:v>
                </c:pt>
                <c:pt idx="4">
                  <c:v>27.160493827160487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291258706279254"/>
          <c:y val="0.16420573756773243"/>
          <c:w val="0.33632025429711593"/>
          <c:h val="0.22464709965946136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</c:spPr>
          </c:dPt>
          <c:dPt>
            <c:idx val="15"/>
            <c:invertIfNegative val="0"/>
            <c:bubble3D val="0"/>
            <c:spPr>
              <a:solidFill>
                <a:srgbClr val="FFCCFF"/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('Отношение к школе'!$O$4:$O$17,'Отношение к школе'!$O$20:$O$21)</c:f>
              <c:strCache>
                <c:ptCount val="16"/>
                <c:pt idx="0">
                  <c:v>Санкт-Петербург</c:v>
                </c:pt>
                <c:pt idx="1">
                  <c:v>Балаково</c:v>
                </c:pt>
                <c:pt idx="2">
                  <c:v>Вологда</c:v>
                </c:pt>
                <c:pt idx="3">
                  <c:v>Димитровград</c:v>
                </c:pt>
                <c:pt idx="4">
                  <c:v>Ижевск</c:v>
                </c:pt>
                <c:pt idx="5">
                  <c:v>Невинномысск</c:v>
                </c:pt>
                <c:pt idx="6">
                  <c:v>Новосибирск</c:v>
                </c:pt>
                <c:pt idx="7">
                  <c:v>Петрозаводск</c:v>
                </c:pt>
                <c:pt idx="8">
                  <c:v>Псков</c:v>
                </c:pt>
                <c:pt idx="9">
                  <c:v>Ставрополь</c:v>
                </c:pt>
                <c:pt idx="10">
                  <c:v>Ступино</c:v>
                </c:pt>
                <c:pt idx="11">
                  <c:v>Ульяновск</c:v>
                </c:pt>
                <c:pt idx="12">
                  <c:v>Чебоксары</c:v>
                </c:pt>
                <c:pt idx="13">
                  <c:v>Череповец</c:v>
                </c:pt>
                <c:pt idx="14">
                  <c:v>Города РФ</c:v>
                </c:pt>
                <c:pt idx="15">
                  <c:v>HBSC</c:v>
                </c:pt>
              </c:strCache>
            </c:strRef>
          </c:cat>
          <c:val>
            <c:numRef>
              <c:f>('Отношение к школе'!$R$4:$R$17,'Отношение к школе'!$R$20,'Отношение к школе'!$R$21)</c:f>
              <c:numCache>
                <c:formatCode>General</c:formatCode>
                <c:ptCount val="16"/>
                <c:pt idx="0">
                  <c:v>38.550000000000004</c:v>
                </c:pt>
                <c:pt idx="1">
                  <c:v>33.5</c:v>
                </c:pt>
                <c:pt idx="2">
                  <c:v>37.200000000000003</c:v>
                </c:pt>
                <c:pt idx="3">
                  <c:v>48.2</c:v>
                </c:pt>
                <c:pt idx="4">
                  <c:v>27.950000000000003</c:v>
                </c:pt>
                <c:pt idx="5">
                  <c:v>41.100000000000009</c:v>
                </c:pt>
                <c:pt idx="6">
                  <c:v>38.5</c:v>
                </c:pt>
                <c:pt idx="7">
                  <c:v>24.1</c:v>
                </c:pt>
                <c:pt idx="8">
                  <c:v>11.25</c:v>
                </c:pt>
                <c:pt idx="9">
                  <c:v>40.6</c:v>
                </c:pt>
                <c:pt idx="10">
                  <c:v>36</c:v>
                </c:pt>
                <c:pt idx="11">
                  <c:v>38.849999999999994</c:v>
                </c:pt>
                <c:pt idx="12">
                  <c:v>37.1</c:v>
                </c:pt>
                <c:pt idx="13">
                  <c:v>34.400000000000006</c:v>
                </c:pt>
                <c:pt idx="14">
                  <c:v>27.6</c:v>
                </c:pt>
                <c:pt idx="1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188640"/>
        <c:axId val="424187464"/>
      </c:barChart>
      <c:catAx>
        <c:axId val="42418864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424187464"/>
        <c:crosses val="autoZero"/>
        <c:auto val="1"/>
        <c:lblAlgn val="ctr"/>
        <c:lblOffset val="100"/>
        <c:noMultiLvlLbl val="0"/>
      </c:catAx>
      <c:valAx>
        <c:axId val="424187464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424188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Школа очень нравится</a:t>
            </a:r>
            <a:r>
              <a:rPr lang="en-US" sz="1200"/>
              <a:t> (11 </a:t>
            </a:r>
            <a:r>
              <a:rPr lang="ru-RU" sz="1200"/>
              <a:t>лет</a:t>
            </a:r>
            <a:r>
              <a:rPr lang="en-US" sz="1200"/>
              <a:t>)</a:t>
            </a:r>
            <a:endParaRPr lang="ru-RU" sz="120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Школа очень нравится</c:v>
          </c:tx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1.388888888888901E-2"/>
                  <c:y val="-3.240740740740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333333333333367E-3"/>
                  <c:y val="-2.777777777777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666666666701E-2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'Псков 09'!$B$746:$B$749</c:f>
              <c:strCache>
                <c:ptCount val="4"/>
                <c:pt idx="0">
                  <c:v>"Здоровые города"</c:v>
                </c:pt>
                <c:pt idx="1">
                  <c:v>Псков</c:v>
                </c:pt>
                <c:pt idx="2">
                  <c:v>Другие города РФ</c:v>
                </c:pt>
                <c:pt idx="3">
                  <c:v>HBSC</c:v>
                </c:pt>
              </c:strCache>
            </c:strRef>
          </c:cat>
          <c:val>
            <c:numRef>
              <c:f>'Псков 09'!$C$746:$C$749</c:f>
              <c:numCache>
                <c:formatCode>General</c:formatCode>
                <c:ptCount val="4"/>
                <c:pt idx="0">
                  <c:v>35.1</c:v>
                </c:pt>
                <c:pt idx="1">
                  <c:v>11.3</c:v>
                </c:pt>
                <c:pt idx="2">
                  <c:v>27.6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187856"/>
        <c:axId val="424182368"/>
        <c:axId val="0"/>
      </c:bar3DChart>
      <c:catAx>
        <c:axId val="424187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4182368"/>
        <c:crosses val="autoZero"/>
        <c:auto val="1"/>
        <c:lblAlgn val="ctr"/>
        <c:lblOffset val="100"/>
        <c:noMultiLvlLbl val="0"/>
      </c:catAx>
      <c:valAx>
        <c:axId val="424182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41878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rgbClr val="FFCC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(Успеваемость!$T$4:$T$17,Успеваемость!$T$20:$T$21)</c:f>
              <c:strCache>
                <c:ptCount val="16"/>
                <c:pt idx="0">
                  <c:v>Санкт-Петербург</c:v>
                </c:pt>
                <c:pt idx="1">
                  <c:v>Балаково</c:v>
                </c:pt>
                <c:pt idx="2">
                  <c:v>Вологда</c:v>
                </c:pt>
                <c:pt idx="3">
                  <c:v>Димитровград</c:v>
                </c:pt>
                <c:pt idx="4">
                  <c:v>Ижевск</c:v>
                </c:pt>
                <c:pt idx="5">
                  <c:v>Невинномысск</c:v>
                </c:pt>
                <c:pt idx="6">
                  <c:v>Новосибирск</c:v>
                </c:pt>
                <c:pt idx="7">
                  <c:v>Петрозаводск</c:v>
                </c:pt>
                <c:pt idx="8">
                  <c:v>Псков</c:v>
                </c:pt>
                <c:pt idx="9">
                  <c:v>Ставрополь</c:v>
                </c:pt>
                <c:pt idx="10">
                  <c:v>Ступино</c:v>
                </c:pt>
                <c:pt idx="11">
                  <c:v>Ульяновск</c:v>
                </c:pt>
                <c:pt idx="12">
                  <c:v>Чебоксары</c:v>
                </c:pt>
                <c:pt idx="13">
                  <c:v>Череповец</c:v>
                </c:pt>
                <c:pt idx="14">
                  <c:v>Города РФ</c:v>
                </c:pt>
                <c:pt idx="15">
                  <c:v>HBSC</c:v>
                </c:pt>
              </c:strCache>
            </c:strRef>
          </c:cat>
          <c:val>
            <c:numRef>
              <c:f>(Успеваемость!$W$4:$W$17,Успеваемость!$W$20,Успеваемость!$W$21)</c:f>
              <c:numCache>
                <c:formatCode>General</c:formatCode>
                <c:ptCount val="16"/>
                <c:pt idx="0">
                  <c:v>66.45</c:v>
                </c:pt>
                <c:pt idx="1">
                  <c:v>61.550000000000004</c:v>
                </c:pt>
                <c:pt idx="2">
                  <c:v>69.2</c:v>
                </c:pt>
                <c:pt idx="3">
                  <c:v>65.599999999999994</c:v>
                </c:pt>
                <c:pt idx="4">
                  <c:v>55.9</c:v>
                </c:pt>
                <c:pt idx="5">
                  <c:v>70.2</c:v>
                </c:pt>
                <c:pt idx="6">
                  <c:v>64.900000000000006</c:v>
                </c:pt>
                <c:pt idx="7">
                  <c:v>60.45</c:v>
                </c:pt>
                <c:pt idx="8">
                  <c:v>31.25</c:v>
                </c:pt>
                <c:pt idx="9">
                  <c:v>67.649999999999991</c:v>
                </c:pt>
                <c:pt idx="10">
                  <c:v>63.25</c:v>
                </c:pt>
                <c:pt idx="11">
                  <c:v>69.649999999999991</c:v>
                </c:pt>
                <c:pt idx="12">
                  <c:v>57.650000000000006</c:v>
                </c:pt>
                <c:pt idx="13">
                  <c:v>60.2</c:v>
                </c:pt>
                <c:pt idx="14">
                  <c:v>62.55</c:v>
                </c:pt>
                <c:pt idx="15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189424"/>
        <c:axId val="424188248"/>
      </c:barChart>
      <c:catAx>
        <c:axId val="4241894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424188248"/>
        <c:crosses val="autoZero"/>
        <c:auto val="1"/>
        <c:lblAlgn val="ctr"/>
        <c:lblOffset val="100"/>
        <c:noMultiLvlLbl val="0"/>
      </c:catAx>
      <c:valAx>
        <c:axId val="424188248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4241894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'Псков 09'!$C$820</c:f>
              <c:strCache>
                <c:ptCount val="1"/>
                <c:pt idx="0">
                  <c:v>Физически активная семья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('Псков 09'!$O$825,'Псков 09'!$T$825,'Псков 09'!$Y$825)</c:f>
              <c:strCache>
                <c:ptCount val="3"/>
                <c:pt idx="0">
                  <c:v>Псков</c:v>
                </c:pt>
                <c:pt idx="1">
                  <c:v>"Здоровые города"</c:v>
                </c:pt>
                <c:pt idx="2">
                  <c:v>Другие города РФ</c:v>
                </c:pt>
              </c:strCache>
            </c:strRef>
          </c:cat>
          <c:val>
            <c:numRef>
              <c:f>('Псков 09'!$O$826,'Псков 09'!$T$826,'Псков 09'!$Y$826)</c:f>
              <c:numCache>
                <c:formatCode>0.0</c:formatCode>
                <c:ptCount val="3"/>
                <c:pt idx="0">
                  <c:v>8.0645161290322598</c:v>
                </c:pt>
                <c:pt idx="1">
                  <c:v>54.916229480453516</c:v>
                </c:pt>
                <c:pt idx="2">
                  <c:v>57.949070887818294</c:v>
                </c:pt>
              </c:numCache>
            </c:numRef>
          </c:val>
        </c:ser>
        <c:ser>
          <c:idx val="1"/>
          <c:order val="1"/>
          <c:tx>
            <c:strRef>
              <c:f>'Псков 09'!$C$833</c:f>
              <c:strCache>
                <c:ptCount val="1"/>
                <c:pt idx="0">
                  <c:v>Физически неактивная семья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('Псков 09'!$O$825,'Псков 09'!$T$825,'Псков 09'!$Y$825)</c:f>
              <c:strCache>
                <c:ptCount val="3"/>
                <c:pt idx="0">
                  <c:v>Псков</c:v>
                </c:pt>
                <c:pt idx="1">
                  <c:v>"Здоровые города"</c:v>
                </c:pt>
                <c:pt idx="2">
                  <c:v>Другие города РФ</c:v>
                </c:pt>
              </c:strCache>
            </c:strRef>
          </c:cat>
          <c:val>
            <c:numRef>
              <c:f>('Псков 09'!$O$837,'Псков 09'!$T$837,'Псков 09'!$Y$837)</c:f>
              <c:numCache>
                <c:formatCode>0.0</c:formatCode>
                <c:ptCount val="3"/>
                <c:pt idx="0">
                  <c:v>16.037735849056613</c:v>
                </c:pt>
                <c:pt idx="1">
                  <c:v>47.660052414825948</c:v>
                </c:pt>
                <c:pt idx="2">
                  <c:v>50.597609561752954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182760"/>
        <c:axId val="424186680"/>
        <c:axId val="0"/>
      </c:bar3DChart>
      <c:catAx>
        <c:axId val="424182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4186680"/>
        <c:crosses val="autoZero"/>
        <c:auto val="1"/>
        <c:lblAlgn val="ctr"/>
        <c:lblOffset val="100"/>
        <c:noMultiLvlLbl val="0"/>
      </c:catAx>
      <c:valAx>
        <c:axId val="424186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4241827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'[015_08_03 (02) Обработка.xlsx]Псков 09'!$J$619</c:f>
              <c:strCache>
                <c:ptCount val="1"/>
                <c:pt idx="0">
                  <c:v>Другие города РФ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'[015_08_03 (02) Обработка.xlsx]Псков 09'!$H$620:$H$623</c:f>
              <c:numCache>
                <c:formatCode>0.0</c:formatCode>
                <c:ptCount val="4"/>
                <c:pt idx="0">
                  <c:v>6.7</c:v>
                </c:pt>
                <c:pt idx="1">
                  <c:v>2.2000000000000002</c:v>
                </c:pt>
                <c:pt idx="2">
                  <c:v>2.7</c:v>
                </c:pt>
                <c:pt idx="3">
                  <c:v>88.3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09'!$J$618</c:f>
              <c:strCache>
                <c:ptCount val="1"/>
                <c:pt idx="0">
                  <c:v>"Здоровые города"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'[015_08_03 (02) Обработка.xlsx]Псков 09'!$F$620:$F$623</c:f>
              <c:numCache>
                <c:formatCode>0.0</c:formatCode>
                <c:ptCount val="4"/>
                <c:pt idx="0">
                  <c:v>5.7121582810339326</c:v>
                </c:pt>
                <c:pt idx="1">
                  <c:v>1.2658227848101258</c:v>
                </c:pt>
                <c:pt idx="2">
                  <c:v>1.3828316136581216</c:v>
                </c:pt>
                <c:pt idx="3">
                  <c:v>91.639187320497726</c:v>
                </c:pt>
              </c:numCache>
            </c:numRef>
          </c:val>
        </c:ser>
        <c:ser>
          <c:idx val="0"/>
          <c:order val="2"/>
          <c:tx>
            <c:strRef>
              <c:f>'[015_08_03 (02) Обработка.xlsx]Псков 09'!$J$617</c:f>
              <c:strCache>
                <c:ptCount val="1"/>
                <c:pt idx="0">
                  <c:v>Псков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09'!$B$620:$B$623</c:f>
              <c:strCache>
                <c:ptCount val="4"/>
                <c:pt idx="0">
                  <c:v>Каждый день</c:v>
                </c:pt>
                <c:pt idx="1">
                  <c:v>Хотя бы раз в неделю, но не каждый день</c:v>
                </c:pt>
                <c:pt idx="2">
                  <c:v>Менее одного раза в неделю</c:v>
                </c:pt>
                <c:pt idx="3">
                  <c:v>Я вообще не курю</c:v>
                </c:pt>
              </c:strCache>
            </c:strRef>
          </c:cat>
          <c:val>
            <c:numRef>
              <c:f>'[015_08_03 (02) Обработка.xlsx]Псков 09'!$D$620:$D$623</c:f>
              <c:numCache>
                <c:formatCode>0.0</c:formatCode>
                <c:ptCount val="4"/>
                <c:pt idx="0">
                  <c:v>2.1621621621621632</c:v>
                </c:pt>
                <c:pt idx="1">
                  <c:v>0</c:v>
                </c:pt>
                <c:pt idx="2">
                  <c:v>0</c:v>
                </c:pt>
                <c:pt idx="3">
                  <c:v>97.837837837837739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183544"/>
        <c:axId val="424184328"/>
      </c:barChart>
      <c:catAx>
        <c:axId val="4241835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4184328"/>
        <c:crosses val="autoZero"/>
        <c:auto val="0"/>
        <c:lblAlgn val="ctr"/>
        <c:lblOffset val="100"/>
        <c:noMultiLvlLbl val="0"/>
      </c:catAx>
      <c:valAx>
        <c:axId val="424184328"/>
        <c:scaling>
          <c:orientation val="minMax"/>
        </c:scaling>
        <c:delete val="1"/>
        <c:axPos val="b"/>
        <c:majorGridlines/>
        <c:numFmt formatCode="0" sourceLinked="0"/>
        <c:majorTickMark val="out"/>
        <c:minorTickMark val="none"/>
        <c:tickLblPos val="none"/>
        <c:crossAx val="424183544"/>
        <c:crosses val="autoZero"/>
        <c:crossBetween val="between"/>
      </c:valAx>
      <c:spPr>
        <a:noFill/>
      </c:spPr>
    </c:plotArea>
    <c:legend>
      <c:legendPos val="b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'[015_08_03 (02) Обработка.xlsx]Псков 09'!$J$619</c:f>
              <c:strCache>
                <c:ptCount val="1"/>
                <c:pt idx="0">
                  <c:v>Другие города РФ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09'!$H$643:$H$647</c:f>
              <c:numCache>
                <c:formatCode>General</c:formatCode>
                <c:ptCount val="5"/>
                <c:pt idx="0">
                  <c:v>2.4</c:v>
                </c:pt>
                <c:pt idx="1">
                  <c:v>1.1000000000000001</c:v>
                </c:pt>
                <c:pt idx="2">
                  <c:v>1.4</c:v>
                </c:pt>
                <c:pt idx="3">
                  <c:v>8.5</c:v>
                </c:pt>
                <c:pt idx="4">
                  <c:v>86.5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09'!$J$618</c:f>
              <c:strCache>
                <c:ptCount val="1"/>
                <c:pt idx="0">
                  <c:v>"Здоровые города"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09'!$G$643:$G$647</c:f>
              <c:numCache>
                <c:formatCode>General</c:formatCode>
                <c:ptCount val="5"/>
                <c:pt idx="0">
                  <c:v>1.8</c:v>
                </c:pt>
                <c:pt idx="1">
                  <c:v>0.60000000000000053</c:v>
                </c:pt>
                <c:pt idx="2">
                  <c:v>0.9</c:v>
                </c:pt>
                <c:pt idx="3">
                  <c:v>5.0999999999999996</c:v>
                </c:pt>
                <c:pt idx="4">
                  <c:v>91.5</c:v>
                </c:pt>
              </c:numCache>
            </c:numRef>
          </c:val>
        </c:ser>
        <c:ser>
          <c:idx val="0"/>
          <c:order val="2"/>
          <c:tx>
            <c:strRef>
              <c:f>'[015_08_03 (02) Обработка.xlsx]Псков 09'!$J$617</c:f>
              <c:strCache>
                <c:ptCount val="1"/>
                <c:pt idx="0">
                  <c:v>Псков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09'!$D$643:$D$647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0.54054054054054068</c:v>
                </c:pt>
                <c:pt idx="4">
                  <c:v>99.459459459459453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185112"/>
        <c:axId val="424169432"/>
      </c:barChart>
      <c:catAx>
        <c:axId val="4241851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4169432"/>
        <c:crosses val="autoZero"/>
        <c:auto val="0"/>
        <c:lblAlgn val="ctr"/>
        <c:lblOffset val="100"/>
        <c:noMultiLvlLbl val="0"/>
      </c:catAx>
      <c:valAx>
        <c:axId val="424169432"/>
        <c:scaling>
          <c:orientation val="minMax"/>
        </c:scaling>
        <c:delete val="1"/>
        <c:axPos val="b"/>
        <c:majorGridlines/>
        <c:numFmt formatCode="0" sourceLinked="0"/>
        <c:majorTickMark val="out"/>
        <c:minorTickMark val="none"/>
        <c:tickLblPos val="none"/>
        <c:crossAx val="42418511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'Псков 09'!$C$55</c:f>
              <c:strCache>
                <c:ptCount val="1"/>
                <c:pt idx="0">
                  <c:v>Полная семья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555555555555558E-3"/>
                  <c:y val="-5.555555555555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'Псков 09'!$B$56:$B$57</c:f>
              <c:strCache>
                <c:ptCount val="2"/>
                <c:pt idx="0">
                  <c:v>Один ребенок</c:v>
                </c:pt>
                <c:pt idx="1">
                  <c:v>Несколько детей</c:v>
                </c:pt>
              </c:strCache>
            </c:strRef>
          </c:cat>
          <c:val>
            <c:numRef>
              <c:f>'Псков 09'!$C$56:$C$57</c:f>
              <c:numCache>
                <c:formatCode>0.0</c:formatCode>
                <c:ptCount val="2"/>
                <c:pt idx="0">
                  <c:v>67.5</c:v>
                </c:pt>
                <c:pt idx="1">
                  <c:v>32.5</c:v>
                </c:pt>
              </c:numCache>
            </c:numRef>
          </c:val>
        </c:ser>
        <c:ser>
          <c:idx val="1"/>
          <c:order val="1"/>
          <c:tx>
            <c:strRef>
              <c:f>'Псков 09'!$D$55</c:f>
              <c:strCache>
                <c:ptCount val="1"/>
                <c:pt idx="0">
                  <c:v>Неполная семья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8178E-3"/>
                  <c:y val="-5.555555555555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666666666666664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'Псков 09'!$B$56:$B$57</c:f>
              <c:strCache>
                <c:ptCount val="2"/>
                <c:pt idx="0">
                  <c:v>Один ребенок</c:v>
                </c:pt>
                <c:pt idx="1">
                  <c:v>Несколько детей</c:v>
                </c:pt>
              </c:strCache>
            </c:strRef>
          </c:cat>
          <c:val>
            <c:numRef>
              <c:f>'Псков 09'!$D$56:$D$57</c:f>
              <c:numCache>
                <c:formatCode>0.0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396304"/>
        <c:axId val="288190712"/>
        <c:axId val="338424224"/>
      </c:bar3DChart>
      <c:catAx>
        <c:axId val="344396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88190712"/>
        <c:crosses val="autoZero"/>
        <c:auto val="1"/>
        <c:lblAlgn val="ctr"/>
        <c:lblOffset val="100"/>
        <c:noMultiLvlLbl val="0"/>
      </c:catAx>
      <c:valAx>
        <c:axId val="288190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344396304"/>
        <c:crosses val="autoZero"/>
        <c:crossBetween val="between"/>
      </c:valAx>
      <c:serAx>
        <c:axId val="338424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88190712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'[015_08_03 (02) Обработка.xlsx]Псков 09'!$J$619</c:f>
              <c:strCache>
                <c:ptCount val="1"/>
                <c:pt idx="0">
                  <c:v>Другие города РФ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09'!$H$652:$H$656</c:f>
              <c:numCache>
                <c:formatCode>General</c:formatCode>
                <c:ptCount val="5"/>
                <c:pt idx="0">
                  <c:v>1.8</c:v>
                </c:pt>
                <c:pt idx="1">
                  <c:v>0.8</c:v>
                </c:pt>
                <c:pt idx="2">
                  <c:v>1.6</c:v>
                </c:pt>
                <c:pt idx="3">
                  <c:v>6.7</c:v>
                </c:pt>
                <c:pt idx="4">
                  <c:v>89.1</c:v>
                </c:pt>
              </c:numCache>
            </c:numRef>
          </c:val>
        </c:ser>
        <c:ser>
          <c:idx val="1"/>
          <c:order val="1"/>
          <c:tx>
            <c:strRef>
              <c:f>'[015_08_03 (02) Обработка.xlsx]Псков 09'!$J$618</c:f>
              <c:strCache>
                <c:ptCount val="1"/>
                <c:pt idx="0">
                  <c:v>"Здоровые города"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09'!$G$652:$G$656</c:f>
              <c:numCache>
                <c:formatCode>General</c:formatCode>
                <c:ptCount val="5"/>
                <c:pt idx="0">
                  <c:v>1.3</c:v>
                </c:pt>
                <c:pt idx="1">
                  <c:v>0.4</c:v>
                </c:pt>
                <c:pt idx="2">
                  <c:v>0.8</c:v>
                </c:pt>
                <c:pt idx="3">
                  <c:v>3.3</c:v>
                </c:pt>
                <c:pt idx="4">
                  <c:v>94.2</c:v>
                </c:pt>
              </c:numCache>
            </c:numRef>
          </c:val>
        </c:ser>
        <c:ser>
          <c:idx val="0"/>
          <c:order val="2"/>
          <c:tx>
            <c:strRef>
              <c:f>'[015_08_03 (02) Обработка.xlsx]Псков 09'!$J$617</c:f>
              <c:strCache>
                <c:ptCount val="1"/>
                <c:pt idx="0">
                  <c:v>Псков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'[015_08_03 (02) Обработка.xlsx]Псков 09'!$B$643:$B$647</c:f>
              <c:strCache>
                <c:ptCount val="5"/>
                <c:pt idx="0">
                  <c:v>Каждый день</c:v>
                </c:pt>
                <c:pt idx="1">
                  <c:v>Каждую неделю</c:v>
                </c:pt>
                <c:pt idx="2">
                  <c:v>Каждый месяц</c:v>
                </c:pt>
                <c:pt idx="3">
                  <c:v>Редко</c:v>
                </c:pt>
                <c:pt idx="4">
                  <c:v>Никогда</c:v>
                </c:pt>
              </c:strCache>
            </c:strRef>
          </c:cat>
          <c:val>
            <c:numRef>
              <c:f>'[015_08_03 (02) Обработка.xlsx]Псков 09'!$D$652:$D$656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0.54054054054054068</c:v>
                </c:pt>
                <c:pt idx="4">
                  <c:v>99.459459459459453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167472"/>
        <c:axId val="424160024"/>
      </c:barChart>
      <c:catAx>
        <c:axId val="4241674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4160024"/>
        <c:crosses val="autoZero"/>
        <c:auto val="0"/>
        <c:lblAlgn val="ctr"/>
        <c:lblOffset val="100"/>
        <c:noMultiLvlLbl val="0"/>
      </c:catAx>
      <c:valAx>
        <c:axId val="424160024"/>
        <c:scaling>
          <c:orientation val="minMax"/>
        </c:scaling>
        <c:delete val="1"/>
        <c:axPos val="b"/>
        <c:majorGridlines/>
        <c:numFmt formatCode="0" sourceLinked="0"/>
        <c:majorTickMark val="out"/>
        <c:minorTickMark val="none"/>
        <c:tickLblPos val="none"/>
        <c:crossAx val="4241674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09'!$B$91:$B$94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  <c:pt idx="3">
                  <c:v>Я не вижусь с отцом или у меня нет отца</c:v>
                </c:pt>
              </c:strCache>
            </c:strRef>
          </c:cat>
          <c:val>
            <c:numRef>
              <c:f>'[015_08_03 (02) Обработка.xlsx]Псков 09'!$J$91:$J$94</c:f>
              <c:numCache>
                <c:formatCode>0.0</c:formatCode>
                <c:ptCount val="4"/>
                <c:pt idx="0">
                  <c:v>83.24324324324337</c:v>
                </c:pt>
                <c:pt idx="1">
                  <c:v>0</c:v>
                </c:pt>
                <c:pt idx="2">
                  <c:v>9.1891891891891895</c:v>
                </c:pt>
                <c:pt idx="3">
                  <c:v>7.5675675675675631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192280"/>
        <c:axId val="287010008"/>
        <c:axId val="0"/>
      </c:bar3DChart>
      <c:catAx>
        <c:axId val="288192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0">
                <a:latin typeface="+mn-lt"/>
              </a:defRPr>
            </a:pPr>
            <a:endParaRPr lang="ru-RU"/>
          </a:p>
        </c:txPr>
        <c:crossAx val="287010008"/>
        <c:crosses val="autoZero"/>
        <c:auto val="1"/>
        <c:lblAlgn val="ctr"/>
        <c:lblOffset val="100"/>
        <c:noMultiLvlLbl val="0"/>
      </c:catAx>
      <c:valAx>
        <c:axId val="28701000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288192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09'!$B$100:$B$103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  <c:pt idx="3">
                  <c:v>Я не вижусь с матерью или у меня нет матери</c:v>
                </c:pt>
              </c:strCache>
            </c:strRef>
          </c:cat>
          <c:val>
            <c:numRef>
              <c:f>'[015_08_03 (02) Обработка.xlsx]Псков 09'!$J$100:$J$103</c:f>
              <c:numCache>
                <c:formatCode>0.0</c:formatCode>
                <c:ptCount val="4"/>
                <c:pt idx="0">
                  <c:v>99.459459459459453</c:v>
                </c:pt>
                <c:pt idx="1">
                  <c:v>0</c:v>
                </c:pt>
                <c:pt idx="2">
                  <c:v>0.54054054054054068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570336"/>
        <c:axId val="341568768"/>
        <c:axId val="0"/>
      </c:bar3DChart>
      <c:catAx>
        <c:axId val="341570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341568768"/>
        <c:crosses val="autoZero"/>
        <c:auto val="1"/>
        <c:lblAlgn val="ctr"/>
        <c:lblOffset val="100"/>
        <c:noMultiLvlLbl val="0"/>
      </c:catAx>
      <c:valAx>
        <c:axId val="34156876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3415703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09'!$B$112:$B$114</c:f>
              <c:strCache>
                <c:ptCount val="3"/>
                <c:pt idx="0">
                  <c:v>Нет</c:v>
                </c:pt>
                <c:pt idx="1">
                  <c:v>Да, один</c:v>
                </c:pt>
                <c:pt idx="2">
                  <c:v>Да, два или больше</c:v>
                </c:pt>
              </c:strCache>
            </c:strRef>
          </c:cat>
          <c:val>
            <c:numRef>
              <c:f>'[015_08_03 (02) Обработка.xlsx]Псков 09'!$J$112:$J$114</c:f>
              <c:numCache>
                <c:formatCode>0.0</c:formatCode>
                <c:ptCount val="3"/>
                <c:pt idx="0">
                  <c:v>7.5675675675675631</c:v>
                </c:pt>
                <c:pt idx="1">
                  <c:v>64.86486486486487</c:v>
                </c:pt>
                <c:pt idx="2">
                  <c:v>27.567567567567551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9141032"/>
        <c:axId val="218007408"/>
        <c:axId val="0"/>
      </c:bar3DChart>
      <c:catAx>
        <c:axId val="289141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007408"/>
        <c:crosses val="autoZero"/>
        <c:auto val="1"/>
        <c:lblAlgn val="ctr"/>
        <c:lblOffset val="100"/>
        <c:noMultiLvlLbl val="0"/>
      </c:catAx>
      <c:valAx>
        <c:axId val="21800740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2891410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09'!$B$119:$B$120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'[015_08_03 (02) Обработка.xlsx]Псков 09'!$J$119:$J$120</c:f>
              <c:numCache>
                <c:formatCode>0.0</c:formatCode>
                <c:ptCount val="2"/>
                <c:pt idx="0">
                  <c:v>43.243243243243207</c:v>
                </c:pt>
                <c:pt idx="1">
                  <c:v>56.756756756756758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85392"/>
        <c:axId val="422482256"/>
        <c:axId val="0"/>
      </c:bar3DChart>
      <c:catAx>
        <c:axId val="422485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82256"/>
        <c:crosses val="autoZero"/>
        <c:auto val="1"/>
        <c:lblAlgn val="ctr"/>
        <c:lblOffset val="100"/>
        <c:noMultiLvlLbl val="0"/>
      </c:catAx>
      <c:valAx>
        <c:axId val="42248225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4224853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'[015_08_03 (02) Обработка.xlsx]Псков 09'!$B$125:$B$128</c:f>
              <c:strCache>
                <c:ptCount val="4"/>
                <c:pt idx="0">
                  <c:v>1. Ни одного  </c:v>
                </c:pt>
                <c:pt idx="1">
                  <c:v>2. Один       </c:v>
                </c:pt>
                <c:pt idx="2">
                  <c:v>3. Два        </c:v>
                </c:pt>
                <c:pt idx="3">
                  <c:v>4. Больше двух</c:v>
                </c:pt>
              </c:strCache>
            </c:strRef>
          </c:cat>
          <c:val>
            <c:numRef>
              <c:f>'[015_08_03 (02) Обработка.xlsx]Псков 09'!$J$125:$J$128</c:f>
              <c:numCache>
                <c:formatCode>0.0</c:formatCode>
                <c:ptCount val="4"/>
                <c:pt idx="0">
                  <c:v>1.0810810810810811</c:v>
                </c:pt>
                <c:pt idx="1">
                  <c:v>16.756756756756758</c:v>
                </c:pt>
                <c:pt idx="2">
                  <c:v>73.513513513513516</c:v>
                </c:pt>
                <c:pt idx="3">
                  <c:v>8.6486486486486491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482648"/>
        <c:axId val="422483040"/>
        <c:axId val="0"/>
      </c:bar3DChart>
      <c:catAx>
        <c:axId val="422482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483040"/>
        <c:crosses val="autoZero"/>
        <c:auto val="1"/>
        <c:lblAlgn val="ctr"/>
        <c:lblOffset val="100"/>
        <c:noMultiLvlLbl val="0"/>
      </c:catAx>
      <c:valAx>
        <c:axId val="422483040"/>
        <c:scaling>
          <c:orientation val="minMax"/>
          <c:max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4224826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rgbClr val="FFCC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(Лестница!$O$5:$O$18,Лестница!$O$21,Лестница!$O$22)</c:f>
              <c:strCache>
                <c:ptCount val="16"/>
                <c:pt idx="0">
                  <c:v>Санкт-Петербург</c:v>
                </c:pt>
                <c:pt idx="1">
                  <c:v>Балаково</c:v>
                </c:pt>
                <c:pt idx="2">
                  <c:v>Вологда</c:v>
                </c:pt>
                <c:pt idx="3">
                  <c:v>Димитровград</c:v>
                </c:pt>
                <c:pt idx="4">
                  <c:v>Ижевск</c:v>
                </c:pt>
                <c:pt idx="5">
                  <c:v>Невинномысск</c:v>
                </c:pt>
                <c:pt idx="6">
                  <c:v>Новосибирск</c:v>
                </c:pt>
                <c:pt idx="7">
                  <c:v>Петрозаводск</c:v>
                </c:pt>
                <c:pt idx="8">
                  <c:v>Псков</c:v>
                </c:pt>
                <c:pt idx="9">
                  <c:v>Ставрополь</c:v>
                </c:pt>
                <c:pt idx="10">
                  <c:v>Ступино</c:v>
                </c:pt>
                <c:pt idx="11">
                  <c:v>Ульяновск</c:v>
                </c:pt>
                <c:pt idx="12">
                  <c:v>Чебоксары</c:v>
                </c:pt>
                <c:pt idx="13">
                  <c:v>Череповец</c:v>
                </c:pt>
                <c:pt idx="14">
                  <c:v>Города РФ</c:v>
                </c:pt>
                <c:pt idx="15">
                  <c:v>HBSC</c:v>
                </c:pt>
              </c:strCache>
            </c:strRef>
          </c:cat>
          <c:val>
            <c:numRef>
              <c:f>(Лестница!$R$5:$R$18,Лестница!$R$21,Лестница!$R$22)</c:f>
              <c:numCache>
                <c:formatCode>General</c:formatCode>
                <c:ptCount val="16"/>
                <c:pt idx="0">
                  <c:v>85.9</c:v>
                </c:pt>
                <c:pt idx="1">
                  <c:v>86.3</c:v>
                </c:pt>
                <c:pt idx="2" formatCode="0.0">
                  <c:v>80.950000000000017</c:v>
                </c:pt>
                <c:pt idx="3">
                  <c:v>80.75</c:v>
                </c:pt>
                <c:pt idx="4">
                  <c:v>77.5</c:v>
                </c:pt>
                <c:pt idx="5">
                  <c:v>87.550000000000011</c:v>
                </c:pt>
                <c:pt idx="6">
                  <c:v>85.950000000000017</c:v>
                </c:pt>
                <c:pt idx="7">
                  <c:v>56.100000000000009</c:v>
                </c:pt>
                <c:pt idx="8">
                  <c:v>40.4</c:v>
                </c:pt>
                <c:pt idx="9">
                  <c:v>88.149999999999991</c:v>
                </c:pt>
                <c:pt idx="10">
                  <c:v>86.75</c:v>
                </c:pt>
                <c:pt idx="11">
                  <c:v>80.25</c:v>
                </c:pt>
                <c:pt idx="12">
                  <c:v>84.149999999999991</c:v>
                </c:pt>
                <c:pt idx="13">
                  <c:v>86.55</c:v>
                </c:pt>
                <c:pt idx="14">
                  <c:v>84.850000000000009</c:v>
                </c:pt>
                <c:pt idx="15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484216"/>
        <c:axId val="422484608"/>
      </c:barChart>
      <c:catAx>
        <c:axId val="42248421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22484608"/>
        <c:crosses val="autoZero"/>
        <c:auto val="1"/>
        <c:lblAlgn val="ctr"/>
        <c:lblOffset val="100"/>
        <c:noMultiLvlLbl val="0"/>
      </c:catAx>
      <c:valAx>
        <c:axId val="422484608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422484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21600"/>
              <a:gd name="T1" fmla="*/ 0 h 21600"/>
              <a:gd name="T2" fmla="*/ 120000 w 21600"/>
              <a:gd name="T3" fmla="*/ 120000 h 216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  <a:cxn ang="0">
                <a:pos x="0" y="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</p:sp>
      <p:sp>
        <p:nvSpPr>
          <p:cNvPr id="10243" name="Shap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869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2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3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5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9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2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7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9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7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9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[01] </a:t>
            </a:r>
            <a:r>
              <a:rPr lang="ru-RU" dirty="0" smtClean="0"/>
              <a:t>ГОТОВ</a:t>
            </a:r>
            <a:r>
              <a:rPr lang="en-US" dirty="0" smtClean="0"/>
              <a:t> 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381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ГОТОВ </a:t>
            </a:r>
            <a:r>
              <a:rPr lang="en-US" altLang="en-US" dirty="0" smtClean="0"/>
              <a:t>[+]</a:t>
            </a:r>
            <a:endParaRPr lang="ru-RU" alt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48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ГОТОВ </a:t>
            </a:r>
            <a:r>
              <a:rPr lang="en-US" altLang="en-US" dirty="0" smtClean="0"/>
              <a:t>[+]</a:t>
            </a:r>
            <a:endParaRPr lang="ru-RU" alt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ГОТОВ </a:t>
            </a:r>
            <a:r>
              <a:rPr lang="en-US" altLang="en-US" dirty="0" smtClean="0"/>
              <a:t>[+]</a:t>
            </a:r>
            <a:endParaRPr lang="ru-RU" alt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85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ГОТОВ </a:t>
            </a:r>
            <a:r>
              <a:rPr lang="en-US" altLang="en-US" dirty="0" smtClean="0"/>
              <a:t>[+]</a:t>
            </a:r>
            <a:endParaRPr lang="ru-RU" alt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077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  <a:cxn ang="0">
                <a:pos x="0" y="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36867" name="Заметки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100" dirty="0" smtClean="0"/>
              <a:t>[20] </a:t>
            </a:r>
            <a:r>
              <a:rPr lang="ru-RU" altLang="en-US" sz="1100" dirty="0" smtClean="0"/>
              <a:t>ГОТОВ </a:t>
            </a:r>
            <a:r>
              <a:rPr lang="en-US" altLang="en-US" sz="1100" dirty="0" smtClean="0"/>
              <a:t>[</a:t>
            </a:r>
            <a:r>
              <a:rPr lang="ru-RU" altLang="en-US" sz="1100" dirty="0" smtClean="0"/>
              <a:t>?</a:t>
            </a:r>
            <a:r>
              <a:rPr lang="en-US" altLang="en-US" sz="1100" dirty="0" smtClean="0"/>
              <a:t>] </a:t>
            </a:r>
            <a:r>
              <a:rPr lang="ru-RU" altLang="en-US" sz="1100" dirty="0" smtClean="0"/>
              <a:t>Данные по Пскову 700 + слайд</a:t>
            </a:r>
            <a:endParaRPr lang="ru-RU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14258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  <a:cxn ang="0">
                <a:pos x="0" y="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38915" name="Заметки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100" dirty="0" smtClean="0"/>
              <a:t>[21] </a:t>
            </a:r>
            <a:r>
              <a:rPr lang="ru-RU" altLang="en-US" sz="1100" dirty="0" smtClean="0"/>
              <a:t>ГОТОВ (+)</a:t>
            </a:r>
            <a:endParaRPr lang="ru-RU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9582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[22]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1644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[23]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?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45331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[24] </a:t>
            </a:r>
            <a:r>
              <a:rPr lang="ru-RU" altLang="en-US" dirty="0" smtClean="0"/>
              <a:t>ГОТОВ </a:t>
            </a:r>
            <a:r>
              <a:rPr lang="en-US" altLang="en-US" dirty="0" smtClean="0"/>
              <a:t>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42928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[43] </a:t>
            </a:r>
            <a:r>
              <a:rPr lang="ru-RU" altLang="en-US" dirty="0" smtClean="0"/>
              <a:t>ГОТОВ </a:t>
            </a:r>
            <a:r>
              <a:rPr lang="en-US" altLang="en-US" dirty="0" smtClean="0"/>
              <a:t>[</a:t>
            </a:r>
            <a:r>
              <a:rPr lang="ru-RU" altLang="en-US" dirty="0" smtClean="0"/>
              <a:t>?</a:t>
            </a:r>
            <a:r>
              <a:rPr lang="en-US" altLang="en-US" dirty="0" smtClean="0"/>
              <a:t>] </a:t>
            </a:r>
            <a:r>
              <a:rPr lang="ru-RU" altLang="en-US" dirty="0" smtClean="0"/>
              <a:t>От </a:t>
            </a:r>
            <a:r>
              <a:rPr lang="ru-RU" altLang="en-US" dirty="0"/>
              <a:t>6 баллов до 10 баллов</a:t>
            </a:r>
          </a:p>
        </p:txBody>
      </p:sp>
    </p:spTree>
    <p:extLst>
      <p:ext uri="{BB962C8B-B14F-4D97-AF65-F5344CB8AC3E}">
        <p14:creationId xmlns:p14="http://schemas.microsoft.com/office/powerpoint/2010/main" val="89001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[0</a:t>
            </a:r>
            <a:r>
              <a:rPr lang="ru-RU" dirty="0" smtClean="0"/>
              <a:t>2</a:t>
            </a:r>
            <a:r>
              <a:rPr lang="en-US" dirty="0" smtClean="0"/>
              <a:t>] </a:t>
            </a:r>
            <a:r>
              <a:rPr lang="ru-RU" dirty="0" smtClean="0"/>
              <a:t>ГОТОВ</a:t>
            </a:r>
            <a:r>
              <a:rPr lang="en-US" dirty="0" smtClean="0"/>
              <a:t> [</a:t>
            </a:r>
            <a:r>
              <a:rPr lang="ru-RU" dirty="0" smtClean="0"/>
              <a:t>+</a:t>
            </a:r>
            <a:r>
              <a:rPr lang="en-US" dirty="0" smtClean="0"/>
              <a:t>]</a:t>
            </a:r>
            <a:r>
              <a:rPr lang="ru-RU" dirty="0" smtClean="0"/>
              <a:t> Псков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3147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[26]</a:t>
            </a:r>
            <a:r>
              <a:rPr lang="ru-RU" dirty="0" smtClean="0"/>
              <a:t> ГОТОВ</a:t>
            </a:r>
            <a:r>
              <a:rPr lang="en-US" dirty="0" smtClean="0"/>
              <a:t> 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65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[39] </a:t>
            </a:r>
            <a:r>
              <a:rPr lang="ru-RU" altLang="en-US" dirty="0" smtClean="0"/>
              <a:t>ГОТОВ </a:t>
            </a:r>
            <a:r>
              <a:rPr lang="en-US" altLang="en-US" dirty="0" smtClean="0"/>
              <a:t>[</a:t>
            </a:r>
            <a:r>
              <a:rPr lang="ru-RU" altLang="en-US" dirty="0" smtClean="0"/>
              <a:t>??????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53114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[29] </a:t>
            </a:r>
            <a:r>
              <a:rPr lang="ru-RU" altLang="en-US" dirty="0" smtClean="0"/>
              <a:t>ГОТОВ </a:t>
            </a:r>
            <a:r>
              <a:rPr lang="en-US" altLang="en-US" dirty="0" smtClean="0"/>
              <a:t>[</a:t>
            </a:r>
            <a:r>
              <a:rPr lang="ru-RU" altLang="en-US" dirty="0" smtClean="0"/>
              <a:t>?</a:t>
            </a:r>
            <a:r>
              <a:rPr lang="en-US" altLang="en-US" dirty="0" smtClean="0"/>
              <a:t>]</a:t>
            </a:r>
            <a:r>
              <a:rPr lang="ru-RU" altLang="en-US" dirty="0" smtClean="0"/>
              <a:t> 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43646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  <a:cxn ang="0">
                <a:pos x="0" y="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</p:sp>
      <p:sp>
        <p:nvSpPr>
          <p:cNvPr id="55299" name="Заметки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100" dirty="0" smtClean="0"/>
              <a:t>[30] </a:t>
            </a:r>
            <a:r>
              <a:rPr lang="ru-RU" altLang="en-US" sz="1100" dirty="0" smtClean="0"/>
              <a:t>ГОТОВ</a:t>
            </a:r>
            <a:r>
              <a:rPr lang="en-US" altLang="en-US" sz="1100" dirty="0" smtClean="0"/>
              <a:t> [</a:t>
            </a:r>
            <a:r>
              <a:rPr lang="ru-RU" altLang="en-US" sz="1100" dirty="0" smtClean="0"/>
              <a:t>?</a:t>
            </a:r>
            <a:r>
              <a:rPr lang="en-US" altLang="en-US" sz="1100" dirty="0" smtClean="0"/>
              <a:t>]</a:t>
            </a:r>
            <a:endParaRPr lang="ru-RU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1010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[31]</a:t>
            </a:r>
            <a:r>
              <a:rPr lang="ru-RU" altLang="en-US" dirty="0" smtClean="0"/>
              <a:t> 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13744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[32] </a:t>
            </a:r>
            <a:r>
              <a:rPr lang="ru-RU" altLang="en-US" dirty="0" smtClean="0"/>
              <a:t>ГОТОВ </a:t>
            </a:r>
            <a:r>
              <a:rPr lang="en-US" altLang="en-US" dirty="0" smtClean="0"/>
              <a:t>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46066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[33]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78794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[34]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15931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[38]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?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50138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[36]</a:t>
            </a:r>
            <a:r>
              <a:rPr lang="ru-RU" altLang="en-US" dirty="0" smtClean="0"/>
              <a:t> 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?</a:t>
            </a:r>
            <a:r>
              <a:rPr lang="en-US" altLang="en-US" dirty="0" smtClean="0"/>
              <a:t>]</a:t>
            </a:r>
            <a:r>
              <a:rPr lang="ru-RU" altLang="en-US" dirty="0" smtClean="0"/>
              <a:t> ФАС – с обливанием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68578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[0</a:t>
            </a:r>
            <a:r>
              <a:rPr lang="ru-RU" dirty="0" smtClean="0"/>
              <a:t>3</a:t>
            </a:r>
            <a:r>
              <a:rPr lang="en-US" dirty="0" smtClean="0"/>
              <a:t>] </a:t>
            </a:r>
            <a:r>
              <a:rPr lang="ru-RU" dirty="0" smtClean="0"/>
              <a:t>ГОТОВ </a:t>
            </a:r>
            <a:r>
              <a:rPr lang="en-US" dirty="0" smtClean="0"/>
              <a:t>[+]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683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  <a:cxn ang="0">
                <a:pos x="0" y="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69635" name="Заметки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100" dirty="0" smtClean="0"/>
              <a:t>[37] </a:t>
            </a:r>
            <a:r>
              <a:rPr lang="ru-RU" altLang="en-US" sz="1100" dirty="0" smtClean="0"/>
              <a:t>ГОТОВ</a:t>
            </a:r>
            <a:r>
              <a:rPr lang="en-US" altLang="en-US" sz="1100" dirty="0" smtClean="0"/>
              <a:t> [</a:t>
            </a:r>
            <a:r>
              <a:rPr lang="ru-RU" altLang="en-US" sz="1100" dirty="0" smtClean="0"/>
              <a:t>+</a:t>
            </a:r>
            <a:r>
              <a:rPr lang="en-US" altLang="en-US" sz="1100" dirty="0" smtClean="0"/>
              <a:t>]</a:t>
            </a:r>
            <a:endParaRPr lang="ru-RU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4868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[40] </a:t>
            </a:r>
            <a:r>
              <a:rPr lang="ru-RU" altLang="en-US" dirty="0" smtClean="0"/>
              <a:t>ГОТОВ</a:t>
            </a:r>
            <a:r>
              <a:rPr lang="ru-RU" altLang="en-US" baseline="0" dirty="0" smtClean="0"/>
              <a:t> </a:t>
            </a:r>
            <a:r>
              <a:rPr lang="en-US" altLang="en-US" baseline="0" dirty="0" smtClean="0"/>
              <a:t>[</a:t>
            </a:r>
            <a:r>
              <a:rPr lang="ru-RU" altLang="en-US" baseline="0" dirty="0" smtClean="0"/>
              <a:t>+</a:t>
            </a:r>
            <a:r>
              <a:rPr lang="en-US" altLang="en-US" baseline="0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939596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[41]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773852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[44]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4254486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[35] </a:t>
            </a:r>
            <a:r>
              <a:rPr lang="ru-RU" altLang="en-US" dirty="0" smtClean="0"/>
              <a:t>ГОТОВ</a:t>
            </a:r>
            <a:r>
              <a:rPr lang="ru-RU" altLang="en-US" baseline="0" dirty="0" smtClean="0"/>
              <a:t> </a:t>
            </a:r>
            <a:r>
              <a:rPr lang="en-US" altLang="en-US" baseline="0" dirty="0" smtClean="0"/>
              <a:t>[</a:t>
            </a:r>
            <a:r>
              <a:rPr lang="ru-RU" altLang="en-US" baseline="0" dirty="0" smtClean="0"/>
              <a:t>?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4099795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[45]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51468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[4</a:t>
            </a:r>
            <a:r>
              <a:rPr lang="ru-RU" altLang="en-US" dirty="0" smtClean="0"/>
              <a:t>6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528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[4</a:t>
            </a:r>
            <a:r>
              <a:rPr lang="ru-RU" altLang="en-US" dirty="0" smtClean="0"/>
              <a:t>7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r>
              <a:rPr lang="en-US" altLang="en-US" dirty="0" smtClean="0"/>
              <a:t> [</a:t>
            </a:r>
            <a:r>
              <a:rPr lang="ru-RU" altLang="en-US" dirty="0" smtClean="0"/>
              <a:t>+</a:t>
            </a:r>
            <a:r>
              <a:rPr lang="en-US" altLang="en-US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909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[4</a:t>
            </a:r>
            <a:r>
              <a:rPr lang="ru-RU" altLang="en-US" dirty="0" smtClean="0"/>
              <a:t>8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692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60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AD8540A-CD62-471F-8613-591E7881E754}" type="slidenum">
              <a:rPr lang="ru-RU" altLang="ru-RU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13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[0</a:t>
            </a:r>
            <a:r>
              <a:rPr lang="ru-RU" dirty="0" smtClean="0"/>
              <a:t>4</a:t>
            </a:r>
            <a:r>
              <a:rPr lang="en-US" dirty="0" smtClean="0"/>
              <a:t>] </a:t>
            </a:r>
            <a:r>
              <a:rPr lang="ru-RU" dirty="0" smtClean="0"/>
              <a:t>ГОТОВ </a:t>
            </a:r>
            <a:r>
              <a:rPr lang="en-US" dirty="0" smtClean="0"/>
              <a:t>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23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[4</a:t>
            </a:r>
            <a:r>
              <a:rPr lang="ru-RU" altLang="en-US" dirty="0" smtClean="0"/>
              <a:t>9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 Пример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985089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[5</a:t>
            </a:r>
            <a:r>
              <a:rPr lang="ru-RU" altLang="en-US" dirty="0" smtClean="0"/>
              <a:t>0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870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[5</a:t>
            </a:r>
            <a:r>
              <a:rPr lang="ru-RU" altLang="en-US" dirty="0" smtClean="0"/>
              <a:t>1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476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[5</a:t>
            </a:r>
            <a:r>
              <a:rPr lang="ru-RU" altLang="en-US" dirty="0" smtClean="0"/>
              <a:t>2</a:t>
            </a:r>
            <a:r>
              <a:rPr lang="en-US" altLang="en-US" dirty="0" smtClean="0"/>
              <a:t>] </a:t>
            </a:r>
            <a:r>
              <a:rPr lang="ru-RU" altLang="en-US" dirty="0" smtClean="0"/>
              <a:t>ГОТОВ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80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[0</a:t>
            </a:r>
            <a:r>
              <a:rPr lang="ru-RU" dirty="0" smtClean="0"/>
              <a:t>5</a:t>
            </a:r>
            <a:r>
              <a:rPr lang="en-US" dirty="0" smtClean="0"/>
              <a:t>] </a:t>
            </a:r>
            <a:r>
              <a:rPr lang="ru-RU" dirty="0" smtClean="0"/>
              <a:t>ГОТОВ </a:t>
            </a:r>
            <a:r>
              <a:rPr lang="en-US" dirty="0" smtClean="0"/>
              <a:t>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59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[0</a:t>
            </a:r>
            <a:r>
              <a:rPr lang="ru-RU" dirty="0" smtClean="0"/>
              <a:t>6</a:t>
            </a:r>
            <a:r>
              <a:rPr lang="en-US" dirty="0" smtClean="0"/>
              <a:t>] </a:t>
            </a:r>
            <a:r>
              <a:rPr lang="ru-RU" dirty="0" smtClean="0"/>
              <a:t>ГОТОВ </a:t>
            </a:r>
            <a:r>
              <a:rPr lang="en-US" dirty="0" smtClean="0"/>
              <a:t>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00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</a:t>
            </a:r>
            <a:r>
              <a:rPr lang="ru-RU" dirty="0" smtClean="0"/>
              <a:t>1</a:t>
            </a:r>
            <a:r>
              <a:rPr lang="en-US" dirty="0" smtClean="0"/>
              <a:t>0] </a:t>
            </a:r>
            <a:r>
              <a:rPr lang="ru-RU" dirty="0" smtClean="0"/>
              <a:t>ГОТОВ </a:t>
            </a:r>
            <a:r>
              <a:rPr lang="en-US" dirty="0" smtClean="0"/>
              <a:t>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715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prstGeom prst="rect">
            <a:avLst/>
          </a:prstGeo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ru-RU" altLang="en-US" dirty="0" smtClean="0"/>
              <a:t>ГОТОВ </a:t>
            </a:r>
            <a:r>
              <a:rPr lang="en-US" altLang="en-US" dirty="0" smtClean="0"/>
              <a:t>[+]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733511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</a:t>
            </a:r>
            <a:r>
              <a:rPr lang="ru-RU" baseline="0" dirty="0" smtClean="0"/>
              <a:t> </a:t>
            </a:r>
            <a:r>
              <a:rPr lang="en-US" baseline="0" dirty="0" smtClean="0"/>
              <a:t>[+]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27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299D5A-07DC-4D99-A4A6-885EFA0CE53D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F446A-513C-4A0E-B752-E2705B6E038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0E4A2-E636-440F-9972-3F3646866C9A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FE94C-AF98-4FC0-B3F2-FF68072CE1B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B04B24-4C3C-4FAA-ACC6-584E00AE626C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41425-B0F0-449D-B1C5-17D7FD5CAD3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7D85F1-9252-4761-BC92-FD539726305D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F0A9C-2982-44F1-A59F-B08E47CF37A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2379DD-5174-41A0-9F45-48CFC87EAE10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D65CB-466E-4C5C-954C-22B6404FB62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7C1C94-A935-4EBC-824B-7409A6666450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EAB38-BF5A-4F6F-8A72-4265EED90CA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2EE73-585C-4283-B3AD-C09F97DC178D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2B0BE-D9DE-494A-9123-402E9E04710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BB3B1A-9BB2-45A4-8B96-608D088A45A9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081F-D2B0-437B-AA79-718CF17C2BC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6F00D2-ADC3-4906-A465-AC0FE803D639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3FF84-0203-48B2-9418-F9F46AF8228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5B301-3C8A-4D4A-97F1-2FBC786256AD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D5DEA-E8C3-4208-B469-99929B48353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250BA-55DB-4E39-BCA0-2893558492D5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B7339-BA89-4088-AE5B-94FFDBF2C78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2A484-411A-4C26-BD00-9E7D802D017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ABC66-8010-4EA1-81A1-A125B2B6812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BEE8C-2E0C-4BA8-B964-65A670A5014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52DA2-BECE-4884-9CE7-1578AC85C97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CAB62-5D0A-48E9-A138-6AF7907729E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2A772-BDF2-4AE0-8601-08D481913A7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062A9-3BCB-4A83-A12B-BF38C29CAC9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0C584-D8F4-44FE-B6CE-FC2ACB7B604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D818F-1266-4325-BEDD-6B0B1A4D994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569DA-F4F0-4AB4-B0A0-6C7D8E3D739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F2B2-0924-4FE3-ABEE-6A1837C3E98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CDA436-02C5-4571-821A-E8EA0758CF64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B88E2-F1B3-448B-B0B5-49DA8100A0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1C829-1210-4B40-AE78-D9015368068D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D54ED-1693-4498-8F20-EFFE28A413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E2D665-3DED-440C-AC7D-7AD6AB92EB53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626DF-9648-4337-8BB0-B8BBE8A073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2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DF19FD-CA50-4EC1-B726-2D65CF8AEB34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54B68-870D-40FF-B2FB-3C5F24D083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425801-52E3-4104-85C4-00757FA9D92C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CEF98-E17E-4380-BA06-3E390D5480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F2C481-F653-4652-BAB2-C7542C173FC9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DE69-D760-4924-BDA7-731E2FEEFC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073A8-0F50-44B9-B827-13C16BD0567B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8E770-5EF9-4DEF-ABB3-BE26640F52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A3687F-643E-403C-A700-25312B16BA12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32465-3737-4520-9876-DCBBCD2605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6A029D-DF6E-4CF8-894C-0021924CE479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35512-B920-41B6-892E-17FEE9BD7C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8F303-80D7-4645-AF79-79B78693C62B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2D390-2E3A-46C2-981F-EADC4FAE21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719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719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A32455-1D0D-4217-8FF1-98A092DFDF8F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CF7D-3D29-4A25-994B-7C2548D05F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3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vmlDrawing" Target="../drawings/vmlDrawing4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vmlDrawing" Target="../drawings/vmlDrawing5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1027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2051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2052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D11FE40-F29B-481F-B5A8-F507E8EDBAB7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2053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54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F6923B-CFAB-45CF-B44C-36713809334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6" descr="light-0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330450"/>
            <a:ext cx="9144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Foliennummernplatzhalter 5"/>
          <p:cNvSpPr txBox="1">
            <a:spLocks noChangeArrowheads="1"/>
          </p:cNvSpPr>
          <p:nvPr/>
        </p:nvSpPr>
        <p:spPr bwMode="auto">
          <a:xfrm>
            <a:off x="7445375" y="4657725"/>
            <a:ext cx="549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8DCBB9CE-02E9-4B66-83FF-E292D5493F60}" type="slidenum">
              <a:rPr lang="de-DE" altLang="en-US" b="1">
                <a:solidFill>
                  <a:srgbClr val="BED28C"/>
                </a:solidFill>
                <a:latin typeface="Calibri" pitchFamily="34" charset="0"/>
              </a:rPr>
              <a:pPr/>
              <a:t>‹#›</a:t>
            </a:fld>
            <a:endParaRPr lang="de-DE" altLang="en-US" b="1">
              <a:solidFill>
                <a:srgbClr val="BED28C"/>
              </a:solidFill>
              <a:latin typeface="Calibri" pitchFamily="34" charset="0"/>
            </a:endParaRPr>
          </a:p>
        </p:txBody>
      </p:sp>
      <p:sp>
        <p:nvSpPr>
          <p:cNvPr id="3076" name="Foliennummernplatzhalter 5"/>
          <p:cNvSpPr txBox="1">
            <a:spLocks noChangeArrowheads="1"/>
          </p:cNvSpPr>
          <p:nvPr/>
        </p:nvSpPr>
        <p:spPr bwMode="auto">
          <a:xfrm>
            <a:off x="7653338" y="4624388"/>
            <a:ext cx="720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altLang="en-US" sz="1600" i="1">
                <a:solidFill>
                  <a:schemeClr val="tx2"/>
                </a:solidFill>
              </a:rPr>
              <a:t>из</a:t>
            </a:r>
            <a:r>
              <a:rPr lang="de-DE" altLang="en-US" i="1">
                <a:solidFill>
                  <a:schemeClr val="tx2"/>
                </a:solidFill>
              </a:rPr>
              <a:t> </a:t>
            </a:r>
            <a:r>
              <a:rPr lang="de-DE" altLang="en-US" i="1">
                <a:solidFill>
                  <a:schemeClr val="bg1"/>
                </a:solidFill>
              </a:rPr>
              <a:t> </a:t>
            </a:r>
            <a:r>
              <a:rPr lang="de-DE" altLang="en-US" b="1">
                <a:solidFill>
                  <a:srgbClr val="8B81D2"/>
                </a:solidFill>
              </a:rPr>
              <a:t>22</a:t>
            </a: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-150813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3078" name="Object 4"/>
          <p:cNvGraphicFramePr>
            <a:graphicFrameLocks noChangeAspect="1"/>
          </p:cNvGraphicFramePr>
          <p:nvPr/>
        </p:nvGraphicFramePr>
        <p:xfrm>
          <a:off x="142875" y="4392613"/>
          <a:ext cx="5889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16" imgW="4099915" imgH="6003810" progId="PBrush">
                  <p:embed/>
                </p:oleObj>
              </mc:Choice>
              <mc:Fallback>
                <p:oleObj r:id="rId16" imgW="4099915" imgH="600381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92613"/>
                        <a:ext cx="58896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Grafik 11" descr="lights_ppt_footer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Grafik 13" descr="trenner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96938"/>
            <a:ext cx="91440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Grafik 16" descr="arrow_back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525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Grafik 17" descr="arrow_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21688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3084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6" descr="light-0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330450"/>
            <a:ext cx="9144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Foliennummernplatzhalter 5"/>
          <p:cNvSpPr txBox="1">
            <a:spLocks noChangeArrowheads="1"/>
          </p:cNvSpPr>
          <p:nvPr/>
        </p:nvSpPr>
        <p:spPr bwMode="auto">
          <a:xfrm>
            <a:off x="7445375" y="4657725"/>
            <a:ext cx="549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4133E1A6-2376-446A-BF46-F2C6F009A2D1}" type="slidenum">
              <a:rPr lang="de-DE" altLang="en-US" b="1">
                <a:solidFill>
                  <a:srgbClr val="BED28C"/>
                </a:solidFill>
                <a:latin typeface="Calibri" pitchFamily="34" charset="0"/>
              </a:rPr>
              <a:pPr/>
              <a:t>‹#›</a:t>
            </a:fld>
            <a:endParaRPr lang="de-DE" altLang="en-US" b="1">
              <a:solidFill>
                <a:srgbClr val="BED28C"/>
              </a:solidFill>
              <a:latin typeface="Calibri" pitchFamily="34" charset="0"/>
            </a:endParaRPr>
          </a:p>
        </p:txBody>
      </p:sp>
      <p:sp>
        <p:nvSpPr>
          <p:cNvPr id="4100" name="Foliennummernplatzhalter 5"/>
          <p:cNvSpPr txBox="1">
            <a:spLocks noChangeArrowheads="1"/>
          </p:cNvSpPr>
          <p:nvPr/>
        </p:nvSpPr>
        <p:spPr bwMode="auto">
          <a:xfrm>
            <a:off x="7653338" y="4624388"/>
            <a:ext cx="720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altLang="en-US" sz="1600" i="1">
                <a:solidFill>
                  <a:schemeClr val="tx2"/>
                </a:solidFill>
              </a:rPr>
              <a:t>из</a:t>
            </a:r>
            <a:r>
              <a:rPr lang="de-DE" altLang="en-US" i="1">
                <a:solidFill>
                  <a:schemeClr val="tx2"/>
                </a:solidFill>
              </a:rPr>
              <a:t> </a:t>
            </a:r>
            <a:r>
              <a:rPr lang="de-DE" altLang="en-US" i="1">
                <a:solidFill>
                  <a:schemeClr val="bg1"/>
                </a:solidFill>
              </a:rPr>
              <a:t> </a:t>
            </a:r>
            <a:r>
              <a:rPr lang="de-DE" altLang="en-US" b="1">
                <a:solidFill>
                  <a:srgbClr val="8B81D2"/>
                </a:solidFill>
              </a:rPr>
              <a:t>22</a:t>
            </a: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-150813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142875" y="4392613"/>
          <a:ext cx="5889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16" imgW="4099915" imgH="6003810" progId="PBrush">
                  <p:embed/>
                </p:oleObj>
              </mc:Choice>
              <mc:Fallback>
                <p:oleObj r:id="rId16" imgW="4099915" imgH="600381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92613"/>
                        <a:ext cx="58896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Grafik 11" descr="lights_ppt_footer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Grafik 13" descr="trenner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96938"/>
            <a:ext cx="91440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Grafik 16" descr="arrow_back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525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Grafik 17" descr="arrow_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21688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4108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6" descr="light-0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330450"/>
            <a:ext cx="9144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Foliennummernplatzhalter 5"/>
          <p:cNvSpPr txBox="1">
            <a:spLocks noChangeArrowheads="1"/>
          </p:cNvSpPr>
          <p:nvPr/>
        </p:nvSpPr>
        <p:spPr bwMode="auto">
          <a:xfrm>
            <a:off x="7445375" y="4657725"/>
            <a:ext cx="549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2D712A22-B326-41E8-B8DD-B2DD44889A1E}" type="slidenum">
              <a:rPr lang="de-DE" altLang="en-US" b="1">
                <a:solidFill>
                  <a:srgbClr val="BED28C"/>
                </a:solidFill>
                <a:latin typeface="Calibri" pitchFamily="34" charset="0"/>
              </a:rPr>
              <a:pPr/>
              <a:t>‹#›</a:t>
            </a:fld>
            <a:endParaRPr lang="de-DE" altLang="en-US" b="1">
              <a:solidFill>
                <a:srgbClr val="BED28C"/>
              </a:solidFill>
              <a:latin typeface="Calibri" pitchFamily="34" charset="0"/>
            </a:endParaRPr>
          </a:p>
        </p:txBody>
      </p:sp>
      <p:sp>
        <p:nvSpPr>
          <p:cNvPr id="5124" name="Foliennummernplatzhalter 5"/>
          <p:cNvSpPr txBox="1">
            <a:spLocks noChangeArrowheads="1"/>
          </p:cNvSpPr>
          <p:nvPr/>
        </p:nvSpPr>
        <p:spPr bwMode="auto">
          <a:xfrm>
            <a:off x="7653338" y="4624388"/>
            <a:ext cx="720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altLang="en-US" sz="1600" i="1">
                <a:solidFill>
                  <a:schemeClr val="tx2"/>
                </a:solidFill>
              </a:rPr>
              <a:t>из</a:t>
            </a:r>
            <a:r>
              <a:rPr lang="de-DE" altLang="en-US" i="1">
                <a:solidFill>
                  <a:schemeClr val="tx2"/>
                </a:solidFill>
              </a:rPr>
              <a:t> </a:t>
            </a:r>
            <a:r>
              <a:rPr lang="de-DE" altLang="en-US" i="1">
                <a:solidFill>
                  <a:schemeClr val="bg1"/>
                </a:solidFill>
              </a:rPr>
              <a:t> </a:t>
            </a:r>
            <a:r>
              <a:rPr lang="de-DE" altLang="en-US" b="1">
                <a:solidFill>
                  <a:srgbClr val="8B81D2"/>
                </a:solidFill>
              </a:rPr>
              <a:t>22</a:t>
            </a: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0" y="-150813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5126" name="Object 4"/>
          <p:cNvGraphicFramePr>
            <a:graphicFrameLocks noChangeAspect="1"/>
          </p:cNvGraphicFramePr>
          <p:nvPr/>
        </p:nvGraphicFramePr>
        <p:xfrm>
          <a:off x="142875" y="4392613"/>
          <a:ext cx="5889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r:id="rId16" imgW="4099915" imgH="6003810" progId="PBrush">
                  <p:embed/>
                </p:oleObj>
              </mc:Choice>
              <mc:Fallback>
                <p:oleObj r:id="rId16" imgW="4099915" imgH="600381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92613"/>
                        <a:ext cx="58896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Grafik 11" descr="lights_ppt_footer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Grafik 13" descr="trenner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96938"/>
            <a:ext cx="91440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Grafik 16" descr="arrow_back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525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Grafik 17" descr="arrow_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21688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5132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6" descr="light-0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330450"/>
            <a:ext cx="9144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Foliennummernplatzhalter 5"/>
          <p:cNvSpPr txBox="1">
            <a:spLocks noChangeArrowheads="1"/>
          </p:cNvSpPr>
          <p:nvPr/>
        </p:nvSpPr>
        <p:spPr bwMode="auto">
          <a:xfrm>
            <a:off x="7445375" y="4657725"/>
            <a:ext cx="549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E1B13A24-1F45-4BE0-B5AC-D57454C96ED8}" type="slidenum">
              <a:rPr lang="de-DE" altLang="en-US" b="1">
                <a:solidFill>
                  <a:srgbClr val="BED28C"/>
                </a:solidFill>
                <a:latin typeface="Calibri" pitchFamily="34" charset="0"/>
              </a:rPr>
              <a:pPr/>
              <a:t>‹#›</a:t>
            </a:fld>
            <a:endParaRPr lang="de-DE" altLang="en-US" b="1">
              <a:solidFill>
                <a:srgbClr val="BED28C"/>
              </a:solidFill>
              <a:latin typeface="Calibri" pitchFamily="34" charset="0"/>
            </a:endParaRPr>
          </a:p>
        </p:txBody>
      </p:sp>
      <p:sp>
        <p:nvSpPr>
          <p:cNvPr id="6148" name="Foliennummernplatzhalter 5"/>
          <p:cNvSpPr txBox="1">
            <a:spLocks noChangeArrowheads="1"/>
          </p:cNvSpPr>
          <p:nvPr/>
        </p:nvSpPr>
        <p:spPr bwMode="auto">
          <a:xfrm>
            <a:off x="7653338" y="4624388"/>
            <a:ext cx="720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altLang="en-US" sz="1600" i="1">
                <a:solidFill>
                  <a:schemeClr val="tx2"/>
                </a:solidFill>
              </a:rPr>
              <a:t>из</a:t>
            </a:r>
            <a:r>
              <a:rPr lang="de-DE" altLang="en-US" i="1">
                <a:solidFill>
                  <a:schemeClr val="tx2"/>
                </a:solidFill>
              </a:rPr>
              <a:t> </a:t>
            </a:r>
            <a:r>
              <a:rPr lang="de-DE" altLang="en-US" i="1">
                <a:solidFill>
                  <a:schemeClr val="bg1"/>
                </a:solidFill>
              </a:rPr>
              <a:t> </a:t>
            </a:r>
            <a:r>
              <a:rPr lang="de-DE" altLang="en-US" b="1">
                <a:solidFill>
                  <a:srgbClr val="8B81D2"/>
                </a:solidFill>
              </a:rPr>
              <a:t>22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-150813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6150" name="Object 4"/>
          <p:cNvGraphicFramePr>
            <a:graphicFrameLocks noChangeAspect="1"/>
          </p:cNvGraphicFramePr>
          <p:nvPr/>
        </p:nvGraphicFramePr>
        <p:xfrm>
          <a:off x="142875" y="4392613"/>
          <a:ext cx="5889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16" imgW="4099915" imgH="6003810" progId="PBrush">
                  <p:embed/>
                </p:oleObj>
              </mc:Choice>
              <mc:Fallback>
                <p:oleObj r:id="rId16" imgW="4099915" imgH="600381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92613"/>
                        <a:ext cx="58896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Grafik 11" descr="lights_ppt_footer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Grafik 13" descr="trenner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96938"/>
            <a:ext cx="91440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Grafik 16" descr="arrow_back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525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Grafik 17" descr="arrow_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21688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6156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6" descr="light-0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330450"/>
            <a:ext cx="9144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Foliennummernplatzhalter 5"/>
          <p:cNvSpPr txBox="1">
            <a:spLocks noChangeArrowheads="1"/>
          </p:cNvSpPr>
          <p:nvPr/>
        </p:nvSpPr>
        <p:spPr bwMode="auto">
          <a:xfrm>
            <a:off x="7445375" y="4657725"/>
            <a:ext cx="549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43BE82C-3AB4-4422-8396-DBFA6EB1281E}" type="slidenum">
              <a:rPr lang="de-DE" altLang="en-US" b="1">
                <a:solidFill>
                  <a:srgbClr val="BED28C"/>
                </a:solidFill>
                <a:latin typeface="Calibri" pitchFamily="34" charset="0"/>
              </a:rPr>
              <a:pPr/>
              <a:t>‹#›</a:t>
            </a:fld>
            <a:endParaRPr lang="de-DE" altLang="en-US" b="1">
              <a:solidFill>
                <a:srgbClr val="BED28C"/>
              </a:solidFill>
              <a:latin typeface="Calibri" pitchFamily="34" charset="0"/>
            </a:endParaRPr>
          </a:p>
        </p:txBody>
      </p:sp>
      <p:sp>
        <p:nvSpPr>
          <p:cNvPr id="7172" name="Foliennummernplatzhalter 5"/>
          <p:cNvSpPr txBox="1">
            <a:spLocks noChangeArrowheads="1"/>
          </p:cNvSpPr>
          <p:nvPr/>
        </p:nvSpPr>
        <p:spPr bwMode="auto">
          <a:xfrm>
            <a:off x="7653338" y="4624388"/>
            <a:ext cx="720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altLang="en-US" sz="1600" i="1">
                <a:solidFill>
                  <a:schemeClr val="tx2"/>
                </a:solidFill>
              </a:rPr>
              <a:t>из</a:t>
            </a:r>
            <a:r>
              <a:rPr lang="de-DE" altLang="en-US" i="1">
                <a:solidFill>
                  <a:schemeClr val="tx2"/>
                </a:solidFill>
              </a:rPr>
              <a:t> </a:t>
            </a:r>
            <a:r>
              <a:rPr lang="de-DE" altLang="en-US" i="1">
                <a:solidFill>
                  <a:schemeClr val="bg1"/>
                </a:solidFill>
              </a:rPr>
              <a:t> </a:t>
            </a:r>
            <a:r>
              <a:rPr lang="de-DE" altLang="en-US" b="1">
                <a:solidFill>
                  <a:srgbClr val="8B81D2"/>
                </a:solidFill>
              </a:rPr>
              <a:t>22</a:t>
            </a: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-150813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en-US"/>
          </a:p>
        </p:txBody>
      </p:sp>
      <p:graphicFrame>
        <p:nvGraphicFramePr>
          <p:cNvPr id="7174" name="Object 4"/>
          <p:cNvGraphicFramePr>
            <a:graphicFrameLocks noChangeAspect="1"/>
          </p:cNvGraphicFramePr>
          <p:nvPr/>
        </p:nvGraphicFramePr>
        <p:xfrm>
          <a:off x="142875" y="4392613"/>
          <a:ext cx="5889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r:id="rId16" imgW="4099915" imgH="6003810" progId="PBrush">
                  <p:embed/>
                </p:oleObj>
              </mc:Choice>
              <mc:Fallback>
                <p:oleObj r:id="rId16" imgW="4099915" imgH="600381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92613"/>
                        <a:ext cx="58896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Grafik 11" descr="lights_ppt_footer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Grafik 13" descr="trenner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96938"/>
            <a:ext cx="91440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Grafik 16" descr="arrow_back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525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Grafik 17" descr="arrow_next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421688" y="4643438"/>
            <a:ext cx="3524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7180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8195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ru-RU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en-US"/>
              <a:t>Гаврилова Е.А. 2014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7E61430-DC83-4FA3-98D5-7B8A4B61A61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512763" y="4005263"/>
            <a:ext cx="8637587" cy="12700"/>
            <a:chOff x="0" y="0"/>
            <a:chExt cx="5441" cy="8"/>
          </a:xfrm>
        </p:grpSpPr>
        <p:pic>
          <p:nvPicPr>
            <p:cNvPr id="9219" name="Прямая соединительная линия 3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5441" cy="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1" y="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pPr eaLnBrk="1" hangingPunct="1"/>
              <a:endParaRPr lang="en-US" sz="1000"/>
            </a:p>
          </p:txBody>
        </p:sp>
      </p:grpSp>
      <p:sp>
        <p:nvSpPr>
          <p:cNvPr id="9221" name="Shap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9222" name="Shap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9223" name="Дата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0" y="57150"/>
            <a:ext cx="2514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713D857-3693-4527-806C-592225550DAF}" type="datetimeFigureOut">
              <a:rPr lang="ru-RU"/>
              <a:pPr/>
              <a:t>21.10.2015</a:t>
            </a:fld>
            <a:endParaRPr lang="ru-RU"/>
          </a:p>
        </p:txBody>
      </p:sp>
      <p:sp>
        <p:nvSpPr>
          <p:cNvPr id="9224" name="Нижний колонтитул 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7150"/>
            <a:ext cx="33528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ru-RU"/>
          </a:p>
        </p:txBody>
      </p:sp>
      <p:sp>
        <p:nvSpPr>
          <p:cNvPr id="9225" name="Номер слайда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4856163"/>
            <a:ext cx="758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58C6E5C-DB04-4164-A45C-98FAF08D495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latin typeface="+mn-lt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latin typeface="+mn-lt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5" Type="http://schemas.openxmlformats.org/officeDocument/2006/relationships/chart" Target="../charts/char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Relationship Id="rId5" Type="http://schemas.openxmlformats.org/officeDocument/2006/relationships/chart" Target="../charts/char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5.png"/><Relationship Id="rId4" Type="http://schemas.openxmlformats.org/officeDocument/2006/relationships/hyperlink" Target="mailto:churganov@nbox.r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6"/>
          <p:cNvSpPr>
            <a:spLocks noChangeArrowheads="1"/>
          </p:cNvSpPr>
          <p:nvPr/>
        </p:nvSpPr>
        <p:spPr bwMode="auto">
          <a:xfrm>
            <a:off x="1530424" y="411510"/>
            <a:ext cx="6858000" cy="1872208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11267" name="Заголовок 1"/>
          <p:cNvSpPr txBox="1">
            <a:spLocks noGrp="1"/>
          </p:cNvSpPr>
          <p:nvPr>
            <p:ph type="ctrTitle" idx="4294967295"/>
          </p:nvPr>
        </p:nvSpPr>
        <p:spPr>
          <a:xfrm>
            <a:off x="1439863" y="2787650"/>
            <a:ext cx="6343650" cy="917575"/>
          </a:xfrm>
        </p:spPr>
        <p:txBody>
          <a:bodyPr anchor="t"/>
          <a:lstStyle/>
          <a:p>
            <a:pPr algn="ctr"/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Крепка семья – сильна Россия</a:t>
            </a:r>
          </a:p>
        </p:txBody>
      </p:sp>
      <p:pic>
        <p:nvPicPr>
          <p:cNvPr id="11268" name="Рисунок 4" descr="ксср_06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44" y="281550"/>
            <a:ext cx="32321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3" descr="hbsc_ru_logo_2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138" y="448046"/>
            <a:ext cx="1763662" cy="176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Здравграды_LOGO (malinin version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5328" y="195486"/>
            <a:ext cx="2355726" cy="2355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4300538"/>
            <a:ext cx="14462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5" descr="DataManager2015_0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7" y="662657"/>
            <a:ext cx="561816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79388" y="123825"/>
            <a:ext cx="8856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dirty="0">
                <a:solidFill>
                  <a:srgbClr val="FF0000"/>
                </a:solidFill>
              </a:rPr>
              <a:t>Бумажное анкетирование с вводом</a:t>
            </a:r>
            <a:r>
              <a:rPr lang="en-US" altLang="ru-RU" sz="2000" dirty="0">
                <a:solidFill>
                  <a:srgbClr val="FF0000"/>
                </a:solidFill>
              </a:rPr>
              <a:t> </a:t>
            </a:r>
            <a:r>
              <a:rPr lang="ru-RU" altLang="ru-RU" sz="2000" dirty="0">
                <a:solidFill>
                  <a:srgbClr val="FF0000"/>
                </a:solidFill>
              </a:rPr>
              <a:t>данных в локальную базу</a:t>
            </a:r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8028904" y="3741563"/>
            <a:ext cx="791568" cy="271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50">
              <a:sym typeface="Arial" panose="020B0604020202020204" pitchFamily="34" charset="0"/>
            </a:endParaRPr>
          </a:p>
        </p:txBody>
      </p:sp>
      <p:pic>
        <p:nvPicPr>
          <p:cNvPr id="17415" name="Рисунок 24" descr="1257115127_databas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4" y="3524919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1_01_DSC040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555526"/>
            <a:ext cx="3934539" cy="2949629"/>
          </a:xfrm>
          <a:prstGeom prst="rect">
            <a:avLst/>
          </a:prstGeom>
        </p:spPr>
      </p:pic>
      <p:pic>
        <p:nvPicPr>
          <p:cNvPr id="8" name="Рисунок 7" descr="SDC126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5" y="2355726"/>
            <a:ext cx="4472497" cy="25157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195486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en-US" sz="1600" b="1" dirty="0" smtClean="0">
                <a:solidFill>
                  <a:srgbClr val="00B050"/>
                </a:solidFill>
              </a:rPr>
              <a:t>П</a:t>
            </a:r>
            <a:r>
              <a:rPr lang="en-US" altLang="en-US" sz="1600" b="1" dirty="0" smtClean="0">
                <a:solidFill>
                  <a:srgbClr val="00B050"/>
                </a:solidFill>
              </a:rPr>
              <a:t>c</a:t>
            </a:r>
            <a:r>
              <a:rPr lang="ru-RU" altLang="en-US" sz="1600" b="1" dirty="0" smtClean="0">
                <a:solidFill>
                  <a:srgbClr val="00B050"/>
                </a:solidFill>
              </a:rPr>
              <a:t>ков. Бумажное анкетирование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04_01_DSC04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55526"/>
            <a:ext cx="3429000" cy="2571750"/>
          </a:xfrm>
          <a:prstGeom prst="rect">
            <a:avLst/>
          </a:prstGeom>
        </p:spPr>
      </p:pic>
      <p:pic>
        <p:nvPicPr>
          <p:cNvPr id="7" name="Рисунок 6" descr="04_02_DSC04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555526"/>
            <a:ext cx="3456384" cy="2592288"/>
          </a:xfrm>
          <a:prstGeom prst="rect">
            <a:avLst/>
          </a:prstGeom>
        </p:spPr>
      </p:pic>
      <p:pic>
        <p:nvPicPr>
          <p:cNvPr id="9" name="Рисунок 8" descr="gk-nLeeNKN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715766"/>
            <a:ext cx="2952328" cy="2214246"/>
          </a:xfrm>
          <a:prstGeom prst="rect">
            <a:avLst/>
          </a:prstGeom>
        </p:spPr>
      </p:pic>
      <p:pic>
        <p:nvPicPr>
          <p:cNvPr id="10" name="Рисунок 9" descr="gu0-YUkl2u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2067694"/>
            <a:ext cx="3789040" cy="284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8" y="195486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en-US" sz="1600" b="1" dirty="0" smtClean="0">
                <a:solidFill>
                  <a:srgbClr val="00B050"/>
                </a:solidFill>
              </a:rPr>
              <a:t>П</a:t>
            </a:r>
            <a:r>
              <a:rPr lang="en-US" altLang="en-US" sz="1600" b="1" dirty="0" smtClean="0">
                <a:solidFill>
                  <a:srgbClr val="00B050"/>
                </a:solidFill>
              </a:rPr>
              <a:t>c</a:t>
            </a:r>
            <a:r>
              <a:rPr lang="ru-RU" altLang="en-US" sz="1600" b="1" dirty="0" smtClean="0">
                <a:solidFill>
                  <a:srgbClr val="00B050"/>
                </a:solidFill>
              </a:rPr>
              <a:t>ков. Бумажное анкетирование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8" descr="08_01_DSC04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27534"/>
            <a:ext cx="3621021" cy="2715766"/>
          </a:xfrm>
          <a:prstGeom prst="rect">
            <a:avLst/>
          </a:prstGeom>
        </p:spPr>
      </p:pic>
      <p:pic>
        <p:nvPicPr>
          <p:cNvPr id="10" name="Рисунок 9" descr="08_02_DSC04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67494"/>
            <a:ext cx="3621021" cy="2715766"/>
          </a:xfrm>
          <a:prstGeom prst="rect">
            <a:avLst/>
          </a:prstGeom>
        </p:spPr>
      </p:pic>
      <p:pic>
        <p:nvPicPr>
          <p:cNvPr id="7" name="Рисунок 6" descr="OH2mXIF1l4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376264"/>
            <a:ext cx="3140968" cy="2355726"/>
          </a:xfrm>
          <a:prstGeom prst="rect">
            <a:avLst/>
          </a:prstGeom>
        </p:spPr>
      </p:pic>
      <p:pic>
        <p:nvPicPr>
          <p:cNvPr id="8" name="Рисунок 7" descr="pKUI0Wxq7g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355726"/>
            <a:ext cx="3212976" cy="2409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195486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en-US" sz="1600" b="1" dirty="0" smtClean="0">
                <a:solidFill>
                  <a:srgbClr val="00B050"/>
                </a:solidFill>
              </a:rPr>
              <a:t>П</a:t>
            </a:r>
            <a:r>
              <a:rPr lang="en-US" altLang="en-US" sz="1600" b="1" dirty="0" smtClean="0">
                <a:solidFill>
                  <a:srgbClr val="00B050"/>
                </a:solidFill>
              </a:rPr>
              <a:t>c</a:t>
            </a:r>
            <a:r>
              <a:rPr lang="ru-RU" altLang="en-US" sz="1600" b="1" dirty="0" smtClean="0">
                <a:solidFill>
                  <a:srgbClr val="00B050"/>
                </a:solidFill>
              </a:rPr>
              <a:t>ков. Бумажное анкетирование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13_01_DSC04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27534"/>
            <a:ext cx="3813043" cy="2859782"/>
          </a:xfrm>
          <a:prstGeom prst="rect">
            <a:avLst/>
          </a:prstGeom>
        </p:spPr>
      </p:pic>
      <p:pic>
        <p:nvPicPr>
          <p:cNvPr id="7" name="Рисунок 6" descr="13_02_DSC04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27534"/>
            <a:ext cx="3861048" cy="2895786"/>
          </a:xfrm>
          <a:prstGeom prst="rect">
            <a:avLst/>
          </a:prstGeom>
        </p:spPr>
      </p:pic>
      <p:pic>
        <p:nvPicPr>
          <p:cNvPr id="8" name="Рисунок 7" descr="qkU7I6brlY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589752"/>
            <a:ext cx="3240360" cy="2430270"/>
          </a:xfrm>
          <a:prstGeom prst="rect">
            <a:avLst/>
          </a:prstGeom>
        </p:spPr>
      </p:pic>
      <p:pic>
        <p:nvPicPr>
          <p:cNvPr id="10" name="Рисунок 9" descr="RwlmN4T6oc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2571750"/>
            <a:ext cx="3284984" cy="246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8" y="195486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en-US" sz="1600" b="1" dirty="0" smtClean="0">
                <a:solidFill>
                  <a:srgbClr val="00B050"/>
                </a:solidFill>
              </a:rPr>
              <a:t>П</a:t>
            </a:r>
            <a:r>
              <a:rPr lang="en-US" altLang="en-US" sz="1600" b="1" dirty="0" smtClean="0">
                <a:solidFill>
                  <a:srgbClr val="00B050"/>
                </a:solidFill>
              </a:rPr>
              <a:t>c</a:t>
            </a:r>
            <a:r>
              <a:rPr lang="ru-RU" altLang="en-US" sz="1600" b="1" dirty="0" smtClean="0">
                <a:solidFill>
                  <a:srgbClr val="00B050"/>
                </a:solidFill>
              </a:rPr>
              <a:t>ков. Бумажное анкетирование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 descr="24_01_DSC04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162" y="555526"/>
            <a:ext cx="3936437" cy="2952328"/>
          </a:xfrm>
          <a:prstGeom prst="rect">
            <a:avLst/>
          </a:prstGeom>
        </p:spPr>
      </p:pic>
      <p:pic>
        <p:nvPicPr>
          <p:cNvPr id="8" name="Рисунок 7" descr="24_02_DSC04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555526"/>
            <a:ext cx="3960440" cy="2970330"/>
          </a:xfrm>
          <a:prstGeom prst="rect">
            <a:avLst/>
          </a:prstGeom>
        </p:spPr>
      </p:pic>
      <p:pic>
        <p:nvPicPr>
          <p:cNvPr id="9" name="Рисунок 8" descr="vo4g2cC0yw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2499742"/>
            <a:ext cx="3168352" cy="2376264"/>
          </a:xfrm>
          <a:prstGeom prst="rect">
            <a:avLst/>
          </a:prstGeom>
        </p:spPr>
      </p:pic>
      <p:pic>
        <p:nvPicPr>
          <p:cNvPr id="10" name="Рисунок 9" descr="_iY6ANLUgw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2499742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4300538"/>
            <a:ext cx="86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179388" y="123824"/>
            <a:ext cx="4752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Распределение респондентов по регионам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179388" y="301625"/>
            <a:ext cx="6766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en-US" b="1" dirty="0"/>
              <a:t>Всего в базу ЦОД внесены 9</a:t>
            </a:r>
            <a:r>
              <a:rPr lang="en-US" b="1" dirty="0"/>
              <a:t>730</a:t>
            </a:r>
            <a:r>
              <a:rPr lang="ru-RU" altLang="en-US" b="1" dirty="0"/>
              <a:t> анкет из 1</a:t>
            </a:r>
            <a:r>
              <a:rPr lang="en-US" b="1" dirty="0"/>
              <a:t>4</a:t>
            </a:r>
            <a:r>
              <a:rPr lang="ru-RU" altLang="en-US" b="1" dirty="0"/>
              <a:t> регионов-участников проекта</a:t>
            </a:r>
          </a:p>
        </p:txBody>
      </p:sp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6804248" y="1635646"/>
            <a:ext cx="20162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B050"/>
                </a:solidFill>
              </a:rPr>
              <a:t>Псков. Распределение </a:t>
            </a:r>
            <a:r>
              <a:rPr lang="ru-RU" sz="1000" b="1" dirty="0">
                <a:solidFill>
                  <a:srgbClr val="00B050"/>
                </a:solidFill>
              </a:rPr>
              <a:t>респондентов по полу и возрасту</a:t>
            </a:r>
          </a:p>
        </p:txBody>
      </p:sp>
      <p:pic>
        <p:nvPicPr>
          <p:cNvPr id="35846" name="Рисунок 4" descr="ксср_06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123825"/>
            <a:ext cx="1058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139952" y="1131590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B050"/>
                </a:solidFill>
              </a:rPr>
              <a:t>Псков. Распределение </a:t>
            </a:r>
            <a:r>
              <a:rPr lang="ru-RU" sz="1000" b="1" dirty="0">
                <a:solidFill>
                  <a:srgbClr val="00B050"/>
                </a:solidFill>
              </a:rPr>
              <a:t>респондентов по </a:t>
            </a:r>
            <a:r>
              <a:rPr lang="ru-RU" sz="1000" b="1" dirty="0" smtClean="0">
                <a:solidFill>
                  <a:srgbClr val="00B050"/>
                </a:solidFill>
              </a:rPr>
              <a:t>ОУ</a:t>
            </a:r>
            <a:endParaRPr lang="ru-RU" sz="1000" b="1" dirty="0">
              <a:solidFill>
                <a:srgbClr val="00B050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11960" y="1563638"/>
          <a:ext cx="1308100" cy="2695575"/>
        </p:xfrm>
        <a:graphic>
          <a:graphicData uri="http://schemas.openxmlformats.org/drawingml/2006/table">
            <a:tbl>
              <a:tblPr/>
              <a:tblGrid>
                <a:gridCol w="698500"/>
                <a:gridCol w="609600"/>
              </a:tblGrid>
              <a:tr h="390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Число анкет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876256" y="2211710"/>
          <a:ext cx="1917700" cy="1857375"/>
        </p:xfrm>
        <a:graphic>
          <a:graphicData uri="http://schemas.openxmlformats.org/drawingml/2006/table">
            <a:tbl>
              <a:tblPr/>
              <a:tblGrid>
                <a:gridCol w="698500"/>
                <a:gridCol w="609600"/>
                <a:gridCol w="609600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Возраст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Число анкет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лет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79512" y="699542"/>
          <a:ext cx="35821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Заголовок 8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79512" y="267494"/>
            <a:ext cx="4392389" cy="360040"/>
          </a:xfrm>
          <a:ln/>
        </p:spPr>
        <p:txBody>
          <a:bodyPr/>
          <a:lstStyle/>
          <a:p>
            <a:r>
              <a:rPr lang="ru-RU" sz="1800" b="1" dirty="0">
                <a:solidFill>
                  <a:srgbClr val="0070C0"/>
                </a:solidFill>
              </a:rPr>
              <a:t>Состав семьи в </a:t>
            </a:r>
            <a:r>
              <a:rPr lang="ru-RU" sz="1800" b="1" dirty="0" smtClean="0">
                <a:solidFill>
                  <a:srgbClr val="0070C0"/>
                </a:solidFill>
              </a:rPr>
              <a:t>городах </a:t>
            </a:r>
            <a:r>
              <a:rPr lang="ru-RU" sz="1800" b="1" dirty="0">
                <a:solidFill>
                  <a:srgbClr val="0070C0"/>
                </a:solidFill>
              </a:rPr>
              <a:t>проекта</a:t>
            </a:r>
          </a:p>
        </p:txBody>
      </p:sp>
      <p:pic>
        <p:nvPicPr>
          <p:cNvPr id="37892" name="Диаграмма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555526"/>
            <a:ext cx="6264696" cy="36004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sp>
        <p:nvSpPr>
          <p:cNvPr id="8" name="Заголовок 8"/>
          <p:cNvSpPr txBox="1">
            <a:spLocks noChangeArrowheads="1"/>
          </p:cNvSpPr>
          <p:nvPr/>
        </p:nvSpPr>
        <p:spPr bwMode="auto">
          <a:xfrm>
            <a:off x="4644008" y="3795886"/>
            <a:ext cx="439238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itchFamily="34" charset="0"/>
              </a:rPr>
              <a:t>Состав семьи в Пскове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  <a:sym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572000" y="699542"/>
          <a:ext cx="5280670" cy="318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8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115616" y="357188"/>
            <a:ext cx="5599509" cy="349250"/>
          </a:xfrm>
          <a:ln/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B050"/>
                </a:solidFill>
              </a:rPr>
              <a:t>Псков. Количество </a:t>
            </a:r>
            <a:r>
              <a:rPr lang="ru-RU" sz="1800" b="1" dirty="0">
                <a:solidFill>
                  <a:srgbClr val="00B050"/>
                </a:solidFill>
              </a:rPr>
              <a:t>детей в семье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4" descr="ксср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1490662" y="966787"/>
          <a:ext cx="616267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9942"/>
            <a:ext cx="10715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5" descr="ксср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1131590"/>
            <a:ext cx="259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Работает ли твой отец?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131590"/>
            <a:ext cx="2602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Работает ли твоя мать</a:t>
            </a:r>
            <a:r>
              <a:rPr lang="ru-RU" b="1" dirty="0" smtClean="0">
                <a:solidFill>
                  <a:srgbClr val="00B050"/>
                </a:solidFill>
              </a:rPr>
              <a:t>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483518"/>
            <a:ext cx="87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</a:rPr>
              <a:t>Псков</a:t>
            </a:r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-108520" y="1491630"/>
          <a:ext cx="496855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124325" y="1419623"/>
          <a:ext cx="5019675" cy="295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1763688" y="4227934"/>
            <a:ext cx="328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 вашей семье есть автомобиль, микроавтобус или грузовик?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79712" y="267494"/>
            <a:ext cx="1872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Псков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580112" y="51470"/>
            <a:ext cx="3286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 тебя есть собственная комната?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27584" y="751805"/>
            <a:ext cx="4104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Сколько компьютеров имеет ваша семья?</a:t>
            </a:r>
            <a:endParaRPr lang="ru-RU" b="1" dirty="0">
              <a:solidFill>
                <a:srgbClr val="00B050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644008" y="2499742"/>
          <a:ext cx="4378052" cy="255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5364088" y="339502"/>
          <a:ext cx="3445941" cy="226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251520" y="1131590"/>
          <a:ext cx="452206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skov_01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65029" cy="2510019"/>
          </a:xfrm>
          <a:prstGeom prst="rect">
            <a:avLst/>
          </a:prstGeom>
        </p:spPr>
      </p:pic>
      <p:sp>
        <p:nvSpPr>
          <p:cNvPr id="12291" name="Заголовок 1"/>
          <p:cNvSpPr txBox="1">
            <a:spLocks noGrp="1"/>
          </p:cNvSpPr>
          <p:nvPr>
            <p:ph type="ctrTitle" idx="4294967295"/>
          </p:nvPr>
        </p:nvSpPr>
        <p:spPr>
          <a:xfrm>
            <a:off x="539552" y="2787774"/>
            <a:ext cx="8353425" cy="2232248"/>
          </a:xfrm>
        </p:spPr>
        <p:txBody>
          <a:bodyPr anchor="t"/>
          <a:lstStyle/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исследования здоровья и образа жизни подростков, проведенного по методике ВОЗ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городах Ассоциации в рамках проекта</a:t>
            </a:r>
            <a:b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ПСКОВ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292" name="Рисунок 4" descr="ксср_06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15672"/>
            <a:ext cx="25827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Здравграды_LOGO (malinin version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101962"/>
            <a:ext cx="2355726" cy="2355726"/>
          </a:xfrm>
          <a:prstGeom prst="rect">
            <a:avLst/>
          </a:prstGeom>
        </p:spPr>
      </p:pic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155926"/>
            <a:ext cx="1008112" cy="83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5"/>
          <p:cNvSpPr txBox="1">
            <a:spLocks noChangeArrowheads="1"/>
          </p:cNvSpPr>
          <p:nvPr/>
        </p:nvSpPr>
        <p:spPr bwMode="auto">
          <a:xfrm>
            <a:off x="6948264" y="3939902"/>
            <a:ext cx="21957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Высокая степень удовлетворенности </a:t>
            </a:r>
            <a:r>
              <a:rPr lang="ru-RU" dirty="0" smtClean="0"/>
              <a:t>жизнью (6-10 баллов, 11 </a:t>
            </a:r>
            <a:r>
              <a:rPr lang="ru-RU" dirty="0"/>
              <a:t>лет</a:t>
            </a:r>
            <a:r>
              <a:rPr lang="ru-RU" dirty="0" smtClean="0"/>
              <a:t>)</a:t>
            </a:r>
          </a:p>
          <a:p>
            <a:r>
              <a:rPr lang="ru-RU" altLang="ru-RU" dirty="0"/>
              <a:t>«Лестница </a:t>
            </a:r>
            <a:r>
              <a:rPr lang="ru-RU" altLang="ru-RU" dirty="0" err="1"/>
              <a:t>Кантрила</a:t>
            </a:r>
            <a:r>
              <a:rPr lang="ru-RU" altLang="ru-RU" dirty="0"/>
              <a:t>»)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0"/>
          <a:ext cx="7128792" cy="494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23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6057900" y="4686300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b"/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346E5F-B98B-4B64-91C6-893C4D99A13C}" type="slidenum">
              <a:rPr lang="ru-RU" sz="900">
                <a:solidFill>
                  <a:srgbClr val="FFFFFF"/>
                </a:solidFill>
              </a:rPr>
              <a:pPr algn="r"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900">
              <a:solidFill>
                <a:srgbClr val="FFFFFF"/>
              </a:solidFill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939800" y="296863"/>
            <a:ext cx="68611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300" b="1">
                <a:solidFill>
                  <a:srgbClr val="FFFF00"/>
                </a:solidFill>
              </a:rPr>
              <a:t>  </a:t>
            </a:r>
            <a:endParaRPr lang="ru-RU" sz="2100" b="1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258887" y="1463955"/>
            <a:ext cx="6626225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3750" rIns="67500" bIns="33750"/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100">
              <a:solidFill>
                <a:srgbClr val="FFFFFF"/>
              </a:solidFill>
            </a:endParaRPr>
          </a:p>
        </p:txBody>
      </p:sp>
      <p:pic>
        <p:nvPicPr>
          <p:cNvPr id="48133" name="Рисунок 4" descr="ксср_06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33350"/>
            <a:ext cx="11303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Прямоугольник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550" y="-17463"/>
            <a:ext cx="3028950" cy="51752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48135" name="Picture 2" descr="http://dou67.ru/wp-content/uploads/2015/06/Sem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555625"/>
            <a:ext cx="48958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Стрелка вправо 11"/>
          <p:cNvSpPr>
            <a:spLocks noChangeArrowheads="1"/>
          </p:cNvSpPr>
          <p:nvPr/>
        </p:nvSpPr>
        <p:spPr bwMode="auto">
          <a:xfrm>
            <a:off x="333375" y="949886"/>
            <a:ext cx="2305050" cy="1008062"/>
          </a:xfrm>
          <a:prstGeom prst="rightArrow">
            <a:avLst>
              <a:gd name="adj1" fmla="val 50000"/>
              <a:gd name="adj2" fmla="val 50020"/>
            </a:avLst>
          </a:prstGeom>
          <a:gradFill rotWithShape="1">
            <a:gsLst>
              <a:gs pos="0">
                <a:srgbClr val="D5F5A6"/>
              </a:gs>
              <a:gs pos="35001">
                <a:srgbClr val="E1F6C1"/>
              </a:gs>
              <a:gs pos="100000">
                <a:srgbClr val="F3FDE6"/>
              </a:gs>
            </a:gsLst>
            <a:lin ang="5400000" scaled="1"/>
          </a:gradFill>
          <a:ln w="9525" cmpd="sng">
            <a:solidFill>
              <a:srgbClr val="89AA3E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/>
            <a:r>
              <a:rPr lang="ru-RU" dirty="0"/>
              <a:t>Пропаганда семейных ценностей</a:t>
            </a:r>
          </a:p>
        </p:txBody>
      </p:sp>
      <p:sp>
        <p:nvSpPr>
          <p:cNvPr id="48137" name="Стрелка вправо 20"/>
          <p:cNvSpPr>
            <a:spLocks noChangeArrowheads="1"/>
          </p:cNvSpPr>
          <p:nvPr/>
        </p:nvSpPr>
        <p:spPr bwMode="auto">
          <a:xfrm>
            <a:off x="250825" y="2018834"/>
            <a:ext cx="2303463" cy="1008063"/>
          </a:xfrm>
          <a:prstGeom prst="rightArrow">
            <a:avLst>
              <a:gd name="adj1" fmla="val 50000"/>
              <a:gd name="adj2" fmla="val 49985"/>
            </a:avLst>
          </a:prstGeom>
          <a:gradFill rotWithShape="1">
            <a:gsLst>
              <a:gs pos="0">
                <a:srgbClr val="D5F5A6"/>
              </a:gs>
              <a:gs pos="35001">
                <a:srgbClr val="E1F6C1"/>
              </a:gs>
              <a:gs pos="100000">
                <a:srgbClr val="F3FDE6"/>
              </a:gs>
            </a:gsLst>
            <a:lin ang="5400000" scaled="1"/>
          </a:gradFill>
          <a:ln w="9525" cmpd="sng">
            <a:solidFill>
              <a:srgbClr val="89AA3E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/>
            <a:r>
              <a:rPr lang="ru-RU" dirty="0"/>
              <a:t>Совместные завтраки, обеды, ужины</a:t>
            </a:r>
          </a:p>
        </p:txBody>
      </p:sp>
      <p:pic>
        <p:nvPicPr>
          <p:cNvPr id="48139" name="Picture 4" descr="http://www.nlcafe.hu/data/cikk/12/115492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3449638"/>
            <a:ext cx="18002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6" descr="http://cs3.livemaster.ru/zhurnalfoto/7/4/f/1503071736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1088" y="3076575"/>
            <a:ext cx="27876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1" name="Стрелка вправо 23"/>
          <p:cNvSpPr>
            <a:spLocks noChangeArrowheads="1"/>
          </p:cNvSpPr>
          <p:nvPr/>
        </p:nvSpPr>
        <p:spPr bwMode="auto">
          <a:xfrm>
            <a:off x="376239" y="3044822"/>
            <a:ext cx="2303462" cy="1008063"/>
          </a:xfrm>
          <a:prstGeom prst="rightArrow">
            <a:avLst>
              <a:gd name="adj1" fmla="val 50000"/>
              <a:gd name="adj2" fmla="val 49985"/>
            </a:avLst>
          </a:prstGeom>
          <a:gradFill rotWithShape="1">
            <a:gsLst>
              <a:gs pos="0">
                <a:srgbClr val="D5F5A6"/>
              </a:gs>
              <a:gs pos="35001">
                <a:srgbClr val="E1F6C1"/>
              </a:gs>
              <a:gs pos="100000">
                <a:srgbClr val="F3FDE6"/>
              </a:gs>
            </a:gsLst>
            <a:lin ang="5400000" scaled="1"/>
          </a:gradFill>
          <a:ln w="9525" cmpd="sng">
            <a:solidFill>
              <a:srgbClr val="89AA3E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/>
            <a:r>
              <a:rPr lang="ru-RU"/>
              <a:t>Семейный спорт </a:t>
            </a:r>
          </a:p>
          <a:p>
            <a:pPr algn="ctr"/>
            <a:r>
              <a:rPr lang="ru-RU"/>
              <a:t>и туризм</a:t>
            </a:r>
          </a:p>
        </p:txBody>
      </p:sp>
      <p:sp>
        <p:nvSpPr>
          <p:cNvPr id="15" name="Стрелка вправо 11"/>
          <p:cNvSpPr>
            <a:spLocks noChangeArrowheads="1"/>
          </p:cNvSpPr>
          <p:nvPr/>
        </p:nvSpPr>
        <p:spPr bwMode="auto">
          <a:xfrm>
            <a:off x="179108" y="4102608"/>
            <a:ext cx="2736850" cy="1008062"/>
          </a:xfrm>
          <a:prstGeom prst="rightArrow">
            <a:avLst>
              <a:gd name="adj1" fmla="val 50000"/>
              <a:gd name="adj2" fmla="val 50013"/>
            </a:avLst>
          </a:prstGeom>
          <a:gradFill rotWithShape="1">
            <a:gsLst>
              <a:gs pos="0">
                <a:srgbClr val="D5F5A6"/>
              </a:gs>
              <a:gs pos="35001">
                <a:srgbClr val="E1F6C1"/>
              </a:gs>
              <a:gs pos="100000">
                <a:srgbClr val="F3FDE6"/>
              </a:gs>
            </a:gsLst>
            <a:lin ang="5400000" scaled="1"/>
          </a:gradFill>
          <a:ln w="9525" cmpd="sng">
            <a:solidFill>
              <a:srgbClr val="89AA3E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/>
            <a:r>
              <a:rPr lang="ru-RU" dirty="0"/>
              <a:t>Совместное посещение театра, кино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4"/>
          <p:cNvSpPr txBox="1">
            <a:spLocks noChangeArrowheads="1"/>
          </p:cNvSpPr>
          <p:nvPr/>
        </p:nvSpPr>
        <p:spPr bwMode="auto">
          <a:xfrm>
            <a:off x="1187624" y="195486"/>
            <a:ext cx="5832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800" b="1" dirty="0" smtClean="0">
                <a:solidFill>
                  <a:srgbClr val="00B050"/>
                </a:solidFill>
              </a:rPr>
              <a:t>Псков. Полностью </a:t>
            </a:r>
            <a:r>
              <a:rPr lang="ru-RU" sz="1800" b="1" dirty="0">
                <a:solidFill>
                  <a:srgbClr val="00B050"/>
                </a:solidFill>
              </a:rPr>
              <a:t>согласен с тем, что в семье обсуждаются </a:t>
            </a:r>
            <a:r>
              <a:rPr lang="ru-RU" sz="1800" b="1" dirty="0" smtClean="0">
                <a:solidFill>
                  <a:srgbClr val="00B050"/>
                </a:solidFill>
              </a:rPr>
              <a:t>важные </a:t>
            </a:r>
            <a:r>
              <a:rPr lang="ru-RU" sz="1800" b="1" dirty="0">
                <a:solidFill>
                  <a:srgbClr val="00B050"/>
                </a:solidFill>
              </a:rPr>
              <a:t>вопросы </a:t>
            </a:r>
            <a:r>
              <a:rPr lang="ru-RU" sz="1800" b="1" dirty="0" smtClean="0">
                <a:solidFill>
                  <a:srgbClr val="00B050"/>
                </a:solidFill>
              </a:rPr>
              <a:t>(в %)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72708" name="Рисунок 3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1563" y="123825"/>
            <a:ext cx="1573212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755576" y="987574"/>
          <a:ext cx="7038975" cy="374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25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8"/>
          <p:cNvSpPr txBox="1">
            <a:spLocks noChangeArrowheads="1"/>
          </p:cNvSpPr>
          <p:nvPr/>
        </p:nvSpPr>
        <p:spPr bwMode="auto">
          <a:xfrm>
            <a:off x="179512" y="62228"/>
            <a:ext cx="8785101" cy="26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en-US" sz="1600" b="1" dirty="0">
                <a:solidFill>
                  <a:srgbClr val="666666"/>
                </a:solidFill>
              </a:rPr>
              <a:t>Насколько перечисленные занятия в свободное время важны именно для тебя?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71800" y="699542"/>
            <a:ext cx="478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Очень важно общение с членами семьи</a:t>
            </a:r>
            <a:endParaRPr lang="ru-RU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10595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995936" y="10595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179512" y="4269165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ru-RU" altLang="en-US" sz="1600" b="1" dirty="0" smtClean="0">
                <a:solidFill>
                  <a:srgbClr val="002060"/>
                </a:solidFill>
              </a:rPr>
              <a:t>Как </a:t>
            </a:r>
            <a:r>
              <a:rPr lang="ru-RU" altLang="en-US" sz="1600" b="1" dirty="0">
                <a:solidFill>
                  <a:srgbClr val="002060"/>
                </a:solidFill>
              </a:rPr>
              <a:t>часто ты и твоя семья </a:t>
            </a:r>
            <a:r>
              <a:rPr lang="en-US" sz="1600" b="1" dirty="0">
                <a:solidFill>
                  <a:srgbClr val="002060"/>
                </a:solidFill>
              </a:rPr>
              <a:t>c</a:t>
            </a:r>
            <a:r>
              <a:rPr lang="ru-RU" altLang="en-US" sz="1600" b="1" dirty="0">
                <a:solidFill>
                  <a:srgbClr val="002060"/>
                </a:solidFill>
              </a:rPr>
              <a:t>идите</a:t>
            </a:r>
          </a:p>
          <a:p>
            <a:pPr eaLnBrk="1" hangingPunct="1"/>
            <a:r>
              <a:rPr lang="ru-RU" altLang="en-US" sz="1600" b="1" dirty="0" smtClean="0">
                <a:solidFill>
                  <a:srgbClr val="002060"/>
                </a:solidFill>
              </a:rPr>
              <a:t>и </a:t>
            </a:r>
            <a:r>
              <a:rPr lang="ru-RU" altLang="en-US" sz="1600" b="1" dirty="0">
                <a:solidFill>
                  <a:srgbClr val="002060"/>
                </a:solidFill>
              </a:rPr>
              <a:t>разговариваете о чем-либо вместе?</a:t>
            </a:r>
          </a:p>
        </p:txBody>
      </p:sp>
      <p:pic>
        <p:nvPicPr>
          <p:cNvPr id="54275" name="Диаграмма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164554"/>
            <a:ext cx="5328592" cy="352839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54276" name="Рисунок 3" descr="ксср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3291830"/>
            <a:ext cx="247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«Здоровые города»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923678"/>
            <a:ext cx="87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</a:rPr>
              <a:t>Псков</a:t>
            </a:r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59063287"/>
              </p:ext>
            </p:extLst>
          </p:nvPr>
        </p:nvGraphicFramePr>
        <p:xfrm>
          <a:off x="4067944" y="2401999"/>
          <a:ext cx="5320829" cy="285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8"/>
          <p:cNvSpPr txBox="1">
            <a:spLocks noChangeArrowheads="1"/>
          </p:cNvSpPr>
          <p:nvPr/>
        </p:nvSpPr>
        <p:spPr bwMode="auto">
          <a:xfrm>
            <a:off x="1475656" y="357188"/>
            <a:ext cx="612053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en-US" sz="1800" b="1" dirty="0" smtClean="0">
                <a:solidFill>
                  <a:srgbClr val="00B050"/>
                </a:solidFill>
              </a:rPr>
              <a:t>Псков. Прием </a:t>
            </a:r>
            <a:r>
              <a:rPr lang="ru-RU" altLang="en-US" sz="1800" b="1" dirty="0">
                <a:solidFill>
                  <a:srgbClr val="00B050"/>
                </a:solidFill>
              </a:rPr>
              <a:t>пищи вместе с родителями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827584" y="915566"/>
          <a:ext cx="6753225" cy="360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8"/>
          <p:cNvSpPr txBox="1">
            <a:spLocks noChangeArrowheads="1"/>
          </p:cNvSpPr>
          <p:nvPr/>
        </p:nvSpPr>
        <p:spPr bwMode="auto">
          <a:xfrm>
            <a:off x="-36512" y="285750"/>
            <a:ext cx="91805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en-US" sz="1800" b="1" dirty="0" smtClean="0">
                <a:solidFill>
                  <a:srgbClr val="00B050"/>
                </a:solidFill>
              </a:rPr>
              <a:t>Псков. Как </a:t>
            </a:r>
            <a:r>
              <a:rPr lang="ru-RU" altLang="en-US" sz="1800" b="1" dirty="0">
                <a:solidFill>
                  <a:srgbClr val="00B050"/>
                </a:solidFill>
              </a:rPr>
              <a:t>часто ты и твоя семья делают что-либо из перечисленного вместе?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436749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92883"/>
              </p:ext>
            </p:extLst>
          </p:nvPr>
        </p:nvGraphicFramePr>
        <p:xfrm>
          <a:off x="107504" y="987576"/>
          <a:ext cx="7964935" cy="3528389"/>
        </p:xfrm>
        <a:graphic>
          <a:graphicData uri="http://schemas.openxmlformats.org/drawingml/2006/table">
            <a:tbl>
              <a:tblPr/>
              <a:tblGrid>
                <a:gridCol w="198706"/>
                <a:gridCol w="863286"/>
                <a:gridCol w="863285"/>
                <a:gridCol w="863286"/>
                <a:gridCol w="861615"/>
                <a:gridCol w="863285"/>
                <a:gridCol w="863286"/>
                <a:gridCol w="861615"/>
                <a:gridCol w="863285"/>
                <a:gridCol w="863286"/>
              </a:tblGrid>
              <a:tr h="8975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Каждый день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Почти каждый день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Раз в неделю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Реже раза в неделю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Никогда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9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%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2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 Смотрим вместе телевизор или DVD/фильмы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2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Играем вместе в компьютерные игры (например,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Wii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Xbox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</a:tr>
              <a:tr h="5722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 Занимаемся вместе спортом и выполняем физические упражнения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</a:tr>
              <a:tr h="5722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Arial" pitchFamily="34" charset="0"/>
                          <a:sym typeface="Arial" pitchFamily="34" charset="0"/>
                        </a:rPr>
                        <a:t> Сидим и разговариваем о чем-либо вместе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043608" y="267494"/>
            <a:ext cx="690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33CC33"/>
                </a:solidFill>
              </a:rPr>
              <a:t>Великолепное состояние здоровья (по самооценке детей)</a:t>
            </a:r>
            <a:endParaRPr lang="ru-RU" sz="1800" b="1" dirty="0">
              <a:solidFill>
                <a:srgbClr val="33CC33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99715416"/>
              </p:ext>
            </p:extLst>
          </p:nvPr>
        </p:nvGraphicFramePr>
        <p:xfrm>
          <a:off x="539552" y="1204194"/>
          <a:ext cx="7776865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195486"/>
            <a:ext cx="365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Занимаются физическими упражнениями</a:t>
            </a:r>
          </a:p>
          <a:p>
            <a:r>
              <a:rPr lang="ru-RU" dirty="0" smtClean="0"/>
              <a:t>4 и более раз в неделю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195486"/>
            <a:ext cx="1465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Умеешь ли ты?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2571750"/>
            <a:ext cx="325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Хорошие двигательные способности</a:t>
            </a:r>
          </a:p>
          <a:p>
            <a:r>
              <a:rPr lang="ru-RU" dirty="0" smtClean="0"/>
              <a:t>(по самооценке учащихся)</a:t>
            </a:r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07505" y="627534"/>
          <a:ext cx="4320480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3923928" y="699542"/>
          <a:ext cx="5127277" cy="2815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251520" y="3003798"/>
          <a:ext cx="4695230" cy="2023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Заголовок 8"/>
          <p:cNvSpPr txBox="1">
            <a:spLocks noChangeArrowheads="1"/>
          </p:cNvSpPr>
          <p:nvPr/>
        </p:nvSpPr>
        <p:spPr bwMode="auto">
          <a:xfrm>
            <a:off x="285750" y="214313"/>
            <a:ext cx="85725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en-US" sz="1800" b="1" dirty="0" smtClean="0">
                <a:solidFill>
                  <a:srgbClr val="00B050"/>
                </a:solidFill>
              </a:rPr>
              <a:t>Псков. Делает </a:t>
            </a:r>
            <a:r>
              <a:rPr lang="ru-RU" altLang="en-US" sz="1800" b="1" dirty="0">
                <a:solidFill>
                  <a:srgbClr val="00B050"/>
                </a:solidFill>
              </a:rPr>
              <a:t>ли кто-то из членов твоей семьи</a:t>
            </a:r>
          </a:p>
          <a:p>
            <a:r>
              <a:rPr lang="ru-RU" altLang="en-US" sz="1800" b="1" dirty="0">
                <a:solidFill>
                  <a:srgbClr val="00B050"/>
                </a:solidFill>
              </a:rPr>
              <a:t> (отец, мать, брат, сестра, и т.д.) следующие упражнения</a:t>
            </a:r>
            <a:r>
              <a:rPr lang="ru-RU" altLang="en-US" sz="1800" b="1" dirty="0" smtClean="0">
                <a:solidFill>
                  <a:srgbClr val="00B050"/>
                </a:solidFill>
              </a:rPr>
              <a:t>? (в %)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4214813"/>
            <a:ext cx="10715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107505" y="915566"/>
          <a:ext cx="612068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156176" y="1203598"/>
          <a:ext cx="28193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66667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 noGrp="1"/>
          </p:cNvSpPr>
          <p:nvPr>
            <p:ph type="ctrTitle"/>
          </p:nvPr>
        </p:nvSpPr>
        <p:spPr>
          <a:xfrm>
            <a:off x="251520" y="483518"/>
            <a:ext cx="6192838" cy="415793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Объединение усилий членов Ассоциации по:</a:t>
            </a:r>
            <a:r>
              <a:rPr lang="ru-RU" altLang="ru-RU" dirty="0" smtClean="0">
                <a:latin typeface="Arial" charset="0"/>
                <a:cs typeface="Arial" charset="0"/>
              </a:rPr>
              <a:t/>
            </a:r>
            <a:br>
              <a:rPr lang="ru-RU" altLang="ru-RU" dirty="0" smtClean="0">
                <a:latin typeface="Arial" charset="0"/>
                <a:cs typeface="Arial" charset="0"/>
              </a:rPr>
            </a:br>
            <a:r>
              <a:rPr lang="ru-RU" altLang="ru-RU" dirty="0" smtClean="0">
                <a:latin typeface="Arial" charset="0"/>
                <a:cs typeface="Arial" charset="0"/>
              </a:rPr>
              <a:t/>
            </a:r>
            <a:br>
              <a:rPr lang="ru-RU" altLang="ru-RU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- Реализации принципов и целей политики  «Здоровье 2020»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/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- Создание благоприятных условий проживания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 ( окружающая среда, доступность общественных мест, развитая инфраструктура)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/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- Улучшению состояния здоровья и качества жизни 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населения «Здоровые города, районы и посёлки» 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 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 - Достижению физического, психического и </a:t>
            </a:r>
            <a:br>
              <a:rPr lang="ru-RU" altLang="ru-RU" sz="1600" dirty="0" smtClean="0">
                <a:latin typeface="Arial" charset="0"/>
                <a:cs typeface="Arial" charset="0"/>
              </a:rPr>
            </a:br>
            <a:r>
              <a:rPr lang="ru-RU" altLang="ru-RU" sz="1600" dirty="0" smtClean="0">
                <a:latin typeface="Arial" charset="0"/>
                <a:cs typeface="Arial" charset="0"/>
              </a:rPr>
              <a:t>социального благополучия жителей городских округов, городских и сельских поселений.</a:t>
            </a:r>
            <a:r>
              <a:rPr lang="ru-RU" altLang="ru-RU" dirty="0" smtClean="0">
                <a:latin typeface="Arial" charset="0"/>
                <a:cs typeface="Arial" charset="0"/>
              </a:rPr>
              <a:t/>
            </a:r>
            <a:br>
              <a:rPr lang="ru-RU" altLang="ru-RU" dirty="0" smtClean="0">
                <a:latin typeface="Arial" charset="0"/>
                <a:cs typeface="Arial" charset="0"/>
              </a:rPr>
            </a:br>
            <a:r>
              <a:rPr lang="ru-RU" altLang="ru-RU" dirty="0" smtClean="0">
                <a:latin typeface="Arial" charset="0"/>
                <a:cs typeface="Arial" charset="0"/>
              </a:rPr>
              <a:t/>
            </a:r>
            <a:br>
              <a:rPr lang="ru-RU" altLang="ru-RU" dirty="0" smtClean="0">
                <a:latin typeface="Arial" charset="0"/>
                <a:cs typeface="Arial" charset="0"/>
              </a:rPr>
            </a:br>
            <a:endParaRPr lang="ru-RU" altLang="ru-RU" dirty="0" smtClean="0">
              <a:latin typeface="Arial" charset="0"/>
              <a:cs typeface="Arial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300538"/>
            <a:ext cx="14462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Здравграды_LOGO (malinin version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419622"/>
            <a:ext cx="2355726" cy="23557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8"/>
          <p:cNvSpPr txBox="1">
            <a:spLocks noChangeArrowheads="1"/>
          </p:cNvSpPr>
          <p:nvPr/>
        </p:nvSpPr>
        <p:spPr bwMode="auto">
          <a:xfrm>
            <a:off x="395536" y="195486"/>
            <a:ext cx="8286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en-US" sz="1800" b="1" dirty="0" smtClean="0">
                <a:solidFill>
                  <a:srgbClr val="00B050"/>
                </a:solidFill>
              </a:rPr>
              <a:t>Псков. Сколько </a:t>
            </a:r>
            <a:r>
              <a:rPr lang="ru-RU" altLang="en-US" sz="1800" b="1" dirty="0">
                <a:solidFill>
                  <a:srgbClr val="00B050"/>
                </a:solidFill>
              </a:rPr>
              <a:t>дней за последние 7 ДНЕЙ ты занимался физически активной деятельностью не менее 60 мин в день</a:t>
            </a:r>
            <a:r>
              <a:rPr lang="ru-RU" altLang="en-US" sz="1800" b="1" dirty="0" smtClean="0">
                <a:solidFill>
                  <a:srgbClr val="00B050"/>
                </a:solidFill>
              </a:rPr>
              <a:t>? (в %)</a:t>
            </a:r>
            <a:endParaRPr lang="ru-RU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467544" y="1131590"/>
          <a:ext cx="8248650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4"/>
          <p:cNvSpPr>
            <a:spLocks noChangeArrowheads="1"/>
          </p:cNvSpPr>
          <p:nvPr/>
        </p:nvSpPr>
        <p:spPr bwMode="auto">
          <a:xfrm>
            <a:off x="107950" y="50800"/>
            <a:ext cx="72003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</a:rPr>
              <a:t>Псков. Какими </a:t>
            </a:r>
            <a:r>
              <a:rPr lang="ru-RU" sz="1800" b="1" dirty="0">
                <a:solidFill>
                  <a:srgbClr val="00B050"/>
                </a:solidFill>
              </a:rPr>
              <a:t>видами спорта, физических упражнений хотел бы ты заниматься в свое свободное время</a:t>
            </a:r>
            <a:r>
              <a:rPr lang="ru-RU" sz="1800" b="1" dirty="0" smtClean="0">
                <a:solidFill>
                  <a:srgbClr val="00B050"/>
                </a:solidFill>
              </a:rPr>
              <a:t>? (в %) 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68612" name="Рисунок 3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1563" y="123825"/>
            <a:ext cx="1573212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1033462" y="28574"/>
          <a:ext cx="7077076" cy="508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533399" y="771550"/>
          <a:ext cx="7206953" cy="43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Диаграмма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950" y="0"/>
            <a:ext cx="4572000" cy="27432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sp>
        <p:nvSpPr>
          <p:cNvPr id="74756" name="TextBox 9"/>
          <p:cNvSpPr txBox="1">
            <a:spLocks noChangeArrowheads="1"/>
          </p:cNvSpPr>
          <p:nvPr/>
        </p:nvSpPr>
        <p:spPr bwMode="auto">
          <a:xfrm>
            <a:off x="251519" y="3219822"/>
            <a:ext cx="38884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11-</a:t>
            </a:r>
            <a:r>
              <a:rPr lang="ru-RU" altLang="en-US" sz="1800" dirty="0"/>
              <a:t>летние </a:t>
            </a:r>
            <a:r>
              <a:rPr lang="ru-RU" altLang="en-US" sz="1800" dirty="0" smtClean="0"/>
              <a:t>подростки, которым </a:t>
            </a:r>
            <a:r>
              <a:rPr lang="ru-RU" altLang="en-US" sz="1800" dirty="0"/>
              <a:t>школа </a:t>
            </a:r>
            <a:r>
              <a:rPr lang="ru-RU" altLang="en-US" sz="1800" dirty="0" smtClean="0"/>
              <a:t>очень нравится (в %)</a:t>
            </a:r>
            <a:endParaRPr lang="ru-RU" altLang="en-US" sz="1800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70412" y="699542"/>
          <a:ext cx="5173588" cy="408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79513" y="123478"/>
          <a:ext cx="39604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6"/>
          <p:cNvSpPr txBox="1">
            <a:spLocks noChangeArrowheads="1"/>
          </p:cNvSpPr>
          <p:nvPr/>
        </p:nvSpPr>
        <p:spPr bwMode="auto">
          <a:xfrm>
            <a:off x="6948488" y="4300538"/>
            <a:ext cx="2195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Хорошая успеваемость (11 лет)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195486"/>
          <a:ext cx="7045796" cy="473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Заголовок 8"/>
          <p:cNvSpPr txBox="1">
            <a:spLocks noChangeArrowheads="1"/>
          </p:cNvSpPr>
          <p:nvPr/>
        </p:nvSpPr>
        <p:spPr bwMode="auto">
          <a:xfrm>
            <a:off x="1619672" y="267494"/>
            <a:ext cx="5530850" cy="43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en-US" sz="1800" b="1" dirty="0" smtClean="0"/>
              <a:t>Чистят зубы чаще 1 раза в день (в %)</a:t>
            </a:r>
            <a:endParaRPr lang="ru-RU" altLang="en-US" sz="1800" b="1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300538"/>
            <a:ext cx="10715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1763688" y="843558"/>
          <a:ext cx="5229225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TextBox 6"/>
          <p:cNvSpPr txBox="1">
            <a:spLocks noChangeArrowheads="1"/>
          </p:cNvSpPr>
          <p:nvPr/>
        </p:nvSpPr>
        <p:spPr bwMode="auto">
          <a:xfrm>
            <a:off x="3563888" y="4424213"/>
            <a:ext cx="546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1D405D"/>
                </a:solidFill>
              </a:rPr>
              <a:t>Пиво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51470"/>
            <a:ext cx="404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часто ты куришь в настоящее время (в %)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035773" y="2696021"/>
            <a:ext cx="5416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часто ты в настоящее время употребляешь алкоголь (в %)</a:t>
            </a:r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63688" y="339502"/>
          <a:ext cx="490058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79512" y="2931790"/>
          <a:ext cx="489654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4860032" y="2931790"/>
          <a:ext cx="4176464" cy="2003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4520" name="TextBox 7"/>
          <p:cNvSpPr txBox="1">
            <a:spLocks noChangeArrowheads="1"/>
          </p:cNvSpPr>
          <p:nvPr/>
        </p:nvSpPr>
        <p:spPr bwMode="auto">
          <a:xfrm>
            <a:off x="6813169" y="4443958"/>
            <a:ext cx="23308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1D405D"/>
                </a:solidFill>
              </a:rPr>
              <a:t>Крепкие алкогольные напитки</a:t>
            </a:r>
          </a:p>
        </p:txBody>
      </p:sp>
    </p:spTree>
    <p:extLst>
      <p:ext uri="{BB962C8B-B14F-4D97-AF65-F5344CB8AC3E}">
        <p14:creationId xmlns:p14="http://schemas.microsoft.com/office/powerpoint/2010/main" val="53307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981075" y="26828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Очень важно общение </a:t>
            </a:r>
          </a:p>
          <a:p>
            <a:pPr algn="ctr"/>
            <a:r>
              <a:rPr lang="ru-RU"/>
              <a:t>с членами семьи</a:t>
            </a:r>
          </a:p>
          <a:p>
            <a:pPr algn="ctr"/>
            <a:r>
              <a:rPr lang="ru-RU"/>
              <a:t>(рейтинг по регионам, %)</a:t>
            </a:r>
          </a:p>
        </p:txBody>
      </p:sp>
      <p:sp>
        <p:nvSpPr>
          <p:cNvPr id="84995" name="TextBox 6"/>
          <p:cNvSpPr txBox="1">
            <a:spLocks noChangeArrowheads="1"/>
          </p:cNvSpPr>
          <p:nvPr/>
        </p:nvSpPr>
        <p:spPr bwMode="auto">
          <a:xfrm>
            <a:off x="395288" y="1276350"/>
            <a:ext cx="1608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sp>
        <p:nvSpPr>
          <p:cNvPr id="84996" name="TextBox 8"/>
          <p:cNvSpPr txBox="1">
            <a:spLocks noChangeArrowheads="1"/>
          </p:cNvSpPr>
          <p:nvPr/>
        </p:nvSpPr>
        <p:spPr bwMode="auto">
          <a:xfrm>
            <a:off x="2268538" y="1276350"/>
            <a:ext cx="1481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sp>
        <p:nvSpPr>
          <p:cNvPr id="84997" name="TextBox 10"/>
          <p:cNvSpPr txBox="1">
            <a:spLocks noChangeArrowheads="1"/>
          </p:cNvSpPr>
          <p:nvPr/>
        </p:nvSpPr>
        <p:spPr bwMode="auto">
          <a:xfrm>
            <a:off x="395288" y="2373313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13 лет</a:t>
            </a:r>
          </a:p>
        </p:txBody>
      </p:sp>
      <p:sp>
        <p:nvSpPr>
          <p:cNvPr id="84998" name="TextBox 12"/>
          <p:cNvSpPr txBox="1">
            <a:spLocks noChangeArrowheads="1"/>
          </p:cNvSpPr>
          <p:nvPr/>
        </p:nvSpPr>
        <p:spPr bwMode="auto">
          <a:xfrm>
            <a:off x="2339975" y="2407791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Девочки, 13 лет</a:t>
            </a:r>
          </a:p>
        </p:txBody>
      </p:sp>
      <p:sp>
        <p:nvSpPr>
          <p:cNvPr id="84999" name="TextBox 13"/>
          <p:cNvSpPr txBox="1">
            <a:spLocks noChangeArrowheads="1"/>
          </p:cNvSpPr>
          <p:nvPr/>
        </p:nvSpPr>
        <p:spPr bwMode="auto">
          <a:xfrm>
            <a:off x="395288" y="3559919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Мальчики, 15 лет</a:t>
            </a:r>
          </a:p>
        </p:txBody>
      </p:sp>
      <p:sp>
        <p:nvSpPr>
          <p:cNvPr id="85000" name="TextBox 14"/>
          <p:cNvSpPr txBox="1">
            <a:spLocks noChangeArrowheads="1"/>
          </p:cNvSpPr>
          <p:nvPr/>
        </p:nvSpPr>
        <p:spPr bwMode="auto">
          <a:xfrm>
            <a:off x="2339975" y="3559919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Девочки, 15 лет</a:t>
            </a:r>
          </a:p>
        </p:txBody>
      </p:sp>
      <p:sp>
        <p:nvSpPr>
          <p:cNvPr id="85001" name="TextBox 17"/>
          <p:cNvSpPr txBox="1">
            <a:spLocks noChangeArrowheads="1"/>
          </p:cNvSpPr>
          <p:nvPr/>
        </p:nvSpPr>
        <p:spPr bwMode="auto">
          <a:xfrm>
            <a:off x="4859338" y="195263"/>
            <a:ext cx="26654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Члены семьи делают зарядку (бег, гимнастические упражнения, и т.д.)</a:t>
            </a:r>
          </a:p>
          <a:p>
            <a:pPr algn="ctr"/>
            <a:r>
              <a:rPr lang="ru-RU"/>
              <a:t>(рейтинг по регионам, %)</a:t>
            </a:r>
          </a:p>
        </p:txBody>
      </p:sp>
      <p:sp>
        <p:nvSpPr>
          <p:cNvPr id="85002" name="TextBox 18"/>
          <p:cNvSpPr txBox="1">
            <a:spLocks noChangeArrowheads="1"/>
          </p:cNvSpPr>
          <p:nvPr/>
        </p:nvSpPr>
        <p:spPr bwMode="auto">
          <a:xfrm>
            <a:off x="4494213" y="1328738"/>
            <a:ext cx="1608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sp>
        <p:nvSpPr>
          <p:cNvPr id="85003" name="TextBox 19"/>
          <p:cNvSpPr txBox="1">
            <a:spLocks noChangeArrowheads="1"/>
          </p:cNvSpPr>
          <p:nvPr/>
        </p:nvSpPr>
        <p:spPr bwMode="auto">
          <a:xfrm>
            <a:off x="6583363" y="1328738"/>
            <a:ext cx="1481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sp>
        <p:nvSpPr>
          <p:cNvPr id="85004" name="TextBox 20"/>
          <p:cNvSpPr txBox="1">
            <a:spLocks noChangeArrowheads="1"/>
          </p:cNvSpPr>
          <p:nvPr/>
        </p:nvSpPr>
        <p:spPr bwMode="auto">
          <a:xfrm>
            <a:off x="4494213" y="2407791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Мальчики, 13 лет</a:t>
            </a:r>
          </a:p>
        </p:txBody>
      </p:sp>
      <p:sp>
        <p:nvSpPr>
          <p:cNvPr id="85005" name="TextBox 21"/>
          <p:cNvSpPr txBox="1">
            <a:spLocks noChangeArrowheads="1"/>
          </p:cNvSpPr>
          <p:nvPr/>
        </p:nvSpPr>
        <p:spPr bwMode="auto">
          <a:xfrm>
            <a:off x="6604967" y="2407791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Девочки, 13 лет</a:t>
            </a:r>
          </a:p>
        </p:txBody>
      </p:sp>
      <p:sp>
        <p:nvSpPr>
          <p:cNvPr id="85006" name="TextBox 22"/>
          <p:cNvSpPr txBox="1">
            <a:spLocks noChangeArrowheads="1"/>
          </p:cNvSpPr>
          <p:nvPr/>
        </p:nvSpPr>
        <p:spPr bwMode="auto">
          <a:xfrm>
            <a:off x="4494213" y="3559919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Мальчики, 15 лет</a:t>
            </a:r>
          </a:p>
        </p:txBody>
      </p:sp>
      <p:sp>
        <p:nvSpPr>
          <p:cNvPr id="85007" name="TextBox 23"/>
          <p:cNvSpPr txBox="1">
            <a:spLocks noChangeArrowheads="1"/>
          </p:cNvSpPr>
          <p:nvPr/>
        </p:nvSpPr>
        <p:spPr bwMode="auto">
          <a:xfrm>
            <a:off x="6676975" y="3559919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Девочки, 15 лет</a:t>
            </a:r>
          </a:p>
        </p:txBody>
      </p:sp>
      <p:graphicFrame>
        <p:nvGraphicFramePr>
          <p:cNvPr id="85008" name="Group 16"/>
          <p:cNvGraphicFramePr>
            <a:graphicFrameLocks noGrp="1"/>
          </p:cNvGraphicFramePr>
          <p:nvPr/>
        </p:nvGraphicFramePr>
        <p:xfrm>
          <a:off x="323850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68,6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68,1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67,9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22" name="Group 30"/>
          <p:cNvGraphicFramePr>
            <a:graphicFrameLocks noGrp="1"/>
          </p:cNvGraphicFramePr>
          <p:nvPr/>
        </p:nvGraphicFramePr>
        <p:xfrm>
          <a:off x="2339975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76,6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76,5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12,1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36" name="Group 44"/>
          <p:cNvGraphicFramePr>
            <a:graphicFrameLocks noGrp="1"/>
          </p:cNvGraphicFramePr>
          <p:nvPr/>
        </p:nvGraphicFramePr>
        <p:xfrm>
          <a:off x="323850" y="2859088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63,6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55,9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52,6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50" name="Group 58"/>
          <p:cNvGraphicFramePr>
            <a:graphicFrameLocks noGrp="1"/>
          </p:cNvGraphicFramePr>
          <p:nvPr/>
        </p:nvGraphicFramePr>
        <p:xfrm>
          <a:off x="2339752" y="2859088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65,6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62,9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62,4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64" name="Group 72"/>
          <p:cNvGraphicFramePr>
            <a:graphicFrameLocks noGrp="1"/>
          </p:cNvGraphicFramePr>
          <p:nvPr/>
        </p:nvGraphicFramePr>
        <p:xfrm>
          <a:off x="323850" y="3940175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54,4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44,5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41,8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78" name="Group 86"/>
          <p:cNvGraphicFramePr>
            <a:graphicFrameLocks noGrp="1"/>
          </p:cNvGraphicFramePr>
          <p:nvPr/>
        </p:nvGraphicFramePr>
        <p:xfrm>
          <a:off x="2339975" y="3946525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59,7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59,3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58,9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092" name="Group 100"/>
          <p:cNvGraphicFramePr>
            <a:graphicFrameLocks noGrp="1"/>
          </p:cNvGraphicFramePr>
          <p:nvPr/>
        </p:nvGraphicFramePr>
        <p:xfrm>
          <a:off x="4500563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76,7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71,1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70,6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22,1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06" name="Group 114"/>
          <p:cNvGraphicFramePr>
            <a:graphicFrameLocks noGrp="1"/>
          </p:cNvGraphicFramePr>
          <p:nvPr/>
        </p:nvGraphicFramePr>
        <p:xfrm>
          <a:off x="6588223" y="1708150"/>
          <a:ext cx="1777901" cy="647700"/>
        </p:xfrm>
        <a:graphic>
          <a:graphicData uri="http://schemas.openxmlformats.org/drawingml/2006/table">
            <a:tbl>
              <a:tblPr/>
              <a:tblGrid>
                <a:gridCol w="1168301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74,8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66,7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66,2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20" name="Group 128"/>
          <p:cNvGraphicFramePr>
            <a:graphicFrameLocks noGrp="1"/>
          </p:cNvGraphicFramePr>
          <p:nvPr/>
        </p:nvGraphicFramePr>
        <p:xfrm>
          <a:off x="4572000" y="2859088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67,7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66,2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34" name="Group 142"/>
          <p:cNvGraphicFramePr>
            <a:graphicFrameLocks noGrp="1"/>
          </p:cNvGraphicFramePr>
          <p:nvPr/>
        </p:nvGraphicFramePr>
        <p:xfrm>
          <a:off x="6588125" y="2859088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64,5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61,3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Чебоксары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58,1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48" name="Group 156"/>
          <p:cNvGraphicFramePr>
            <a:graphicFrameLocks noGrp="1"/>
          </p:cNvGraphicFramePr>
          <p:nvPr/>
        </p:nvGraphicFramePr>
        <p:xfrm>
          <a:off x="4500563" y="3940175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65,7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54,2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Череповец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52,8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62" name="Group 170"/>
          <p:cNvGraphicFramePr>
            <a:graphicFrameLocks noGrp="1"/>
          </p:cNvGraphicFramePr>
          <p:nvPr/>
        </p:nvGraphicFramePr>
        <p:xfrm>
          <a:off x="6516688" y="3940175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61,3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58,3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Чебоксары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53,2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33,3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pic>
        <p:nvPicPr>
          <p:cNvPr id="85176" name="Рисунок 30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47638"/>
            <a:ext cx="157162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Group 2"/>
          <p:cNvGraphicFramePr>
            <a:graphicFrameLocks noGrp="1"/>
          </p:cNvGraphicFramePr>
          <p:nvPr/>
        </p:nvGraphicFramePr>
        <p:xfrm>
          <a:off x="395288" y="1708150"/>
          <a:ext cx="1656432" cy="647700"/>
        </p:xfrm>
        <a:graphic>
          <a:graphicData uri="http://schemas.openxmlformats.org/drawingml/2006/table">
            <a:tbl>
              <a:tblPr/>
              <a:tblGrid>
                <a:gridCol w="1025410"/>
                <a:gridCol w="63102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61,2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13,2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sp>
        <p:nvSpPr>
          <p:cNvPr id="87056" name="TextBox 5"/>
          <p:cNvSpPr txBox="1">
            <a:spLocks noChangeArrowheads="1"/>
          </p:cNvSpPr>
          <p:nvPr/>
        </p:nvSpPr>
        <p:spPr bwMode="auto">
          <a:xfrm>
            <a:off x="981075" y="26828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/>
              <a:t>Ежедневно завтракают </a:t>
            </a:r>
          </a:p>
          <a:p>
            <a:pPr algn="ctr"/>
            <a:r>
              <a:rPr lang="ru-RU" dirty="0"/>
              <a:t>вместе с родителями </a:t>
            </a:r>
          </a:p>
          <a:p>
            <a:pPr algn="ctr"/>
            <a:r>
              <a:rPr lang="ru-RU" dirty="0"/>
              <a:t>(рейтинг по регионам, %)</a:t>
            </a:r>
          </a:p>
        </p:txBody>
      </p:sp>
      <p:sp>
        <p:nvSpPr>
          <p:cNvPr id="87057" name="TextBox 6"/>
          <p:cNvSpPr txBox="1">
            <a:spLocks noChangeArrowheads="1"/>
          </p:cNvSpPr>
          <p:nvPr/>
        </p:nvSpPr>
        <p:spPr bwMode="auto">
          <a:xfrm>
            <a:off x="395288" y="1276350"/>
            <a:ext cx="1608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graphicFrame>
        <p:nvGraphicFramePr>
          <p:cNvPr id="87058" name="Group 18"/>
          <p:cNvGraphicFramePr>
            <a:graphicFrameLocks noGrp="1"/>
          </p:cNvGraphicFramePr>
          <p:nvPr/>
        </p:nvGraphicFramePr>
        <p:xfrm>
          <a:off x="2268538" y="1708150"/>
          <a:ext cx="1727398" cy="647700"/>
        </p:xfrm>
        <a:graphic>
          <a:graphicData uri="http://schemas.openxmlformats.org/drawingml/2006/table">
            <a:tbl>
              <a:tblPr/>
              <a:tblGrid>
                <a:gridCol w="1069342"/>
                <a:gridCol w="658056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68,1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56,6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55,6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15,5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sp>
        <p:nvSpPr>
          <p:cNvPr id="87072" name="TextBox 8"/>
          <p:cNvSpPr txBox="1">
            <a:spLocks noChangeArrowheads="1"/>
          </p:cNvSpPr>
          <p:nvPr/>
        </p:nvSpPr>
        <p:spPr bwMode="auto">
          <a:xfrm>
            <a:off x="2268538" y="1276350"/>
            <a:ext cx="1481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graphicFrame>
        <p:nvGraphicFramePr>
          <p:cNvPr id="87073" name="Group 33"/>
          <p:cNvGraphicFramePr>
            <a:graphicFrameLocks noGrp="1"/>
          </p:cNvGraphicFramePr>
          <p:nvPr/>
        </p:nvGraphicFramePr>
        <p:xfrm>
          <a:off x="395288" y="2733675"/>
          <a:ext cx="1656432" cy="647700"/>
        </p:xfrm>
        <a:graphic>
          <a:graphicData uri="http://schemas.openxmlformats.org/drawingml/2006/table">
            <a:tbl>
              <a:tblPr/>
              <a:tblGrid>
                <a:gridCol w="1025410"/>
                <a:gridCol w="63102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49,5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49,2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sp>
        <p:nvSpPr>
          <p:cNvPr id="87087" name="TextBox 10"/>
          <p:cNvSpPr txBox="1">
            <a:spLocks noChangeArrowheads="1"/>
          </p:cNvSpPr>
          <p:nvPr/>
        </p:nvSpPr>
        <p:spPr bwMode="auto">
          <a:xfrm>
            <a:off x="395288" y="2373313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13 лет</a:t>
            </a:r>
          </a:p>
        </p:txBody>
      </p:sp>
      <p:graphicFrame>
        <p:nvGraphicFramePr>
          <p:cNvPr id="87088" name="Group 48"/>
          <p:cNvGraphicFramePr>
            <a:graphicFrameLocks noGrp="1"/>
          </p:cNvGraphicFramePr>
          <p:nvPr/>
        </p:nvGraphicFramePr>
        <p:xfrm>
          <a:off x="2339974" y="2733675"/>
          <a:ext cx="1727969" cy="647700"/>
        </p:xfrm>
        <a:graphic>
          <a:graphicData uri="http://schemas.openxmlformats.org/drawingml/2006/table">
            <a:tbl>
              <a:tblPr/>
              <a:tblGrid>
                <a:gridCol w="1069695"/>
                <a:gridCol w="658274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44,9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42,4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10,3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sp>
        <p:nvSpPr>
          <p:cNvPr id="87102" name="TextBox 12"/>
          <p:cNvSpPr txBox="1">
            <a:spLocks noChangeArrowheads="1"/>
          </p:cNvSpPr>
          <p:nvPr/>
        </p:nvSpPr>
        <p:spPr bwMode="auto">
          <a:xfrm>
            <a:off x="2339975" y="2363788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13 лет</a:t>
            </a:r>
          </a:p>
        </p:txBody>
      </p:sp>
      <p:sp>
        <p:nvSpPr>
          <p:cNvPr id="87103" name="TextBox 13"/>
          <p:cNvSpPr txBox="1">
            <a:spLocks noChangeArrowheads="1"/>
          </p:cNvSpPr>
          <p:nvPr/>
        </p:nvSpPr>
        <p:spPr bwMode="auto">
          <a:xfrm>
            <a:off x="395288" y="3508375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15 лет</a:t>
            </a:r>
          </a:p>
        </p:txBody>
      </p:sp>
      <p:sp>
        <p:nvSpPr>
          <p:cNvPr id="87104" name="TextBox 14"/>
          <p:cNvSpPr txBox="1">
            <a:spLocks noChangeArrowheads="1"/>
          </p:cNvSpPr>
          <p:nvPr/>
        </p:nvSpPr>
        <p:spPr bwMode="auto">
          <a:xfrm>
            <a:off x="2339975" y="3508375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15 лет</a:t>
            </a:r>
          </a:p>
        </p:txBody>
      </p:sp>
      <p:graphicFrame>
        <p:nvGraphicFramePr>
          <p:cNvPr id="87105" name="Group 65"/>
          <p:cNvGraphicFramePr>
            <a:graphicFrameLocks noGrp="1"/>
          </p:cNvGraphicFramePr>
          <p:nvPr/>
        </p:nvGraphicFramePr>
        <p:xfrm>
          <a:off x="395288" y="3867150"/>
          <a:ext cx="1656432" cy="647700"/>
        </p:xfrm>
        <a:graphic>
          <a:graphicData uri="http://schemas.openxmlformats.org/drawingml/2006/table">
            <a:tbl>
              <a:tblPr/>
              <a:tblGrid>
                <a:gridCol w="1025410"/>
                <a:gridCol w="63102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39,3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39,1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34,5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19" name="Group 79"/>
          <p:cNvGraphicFramePr>
            <a:graphicFrameLocks noGrp="1"/>
          </p:cNvGraphicFramePr>
          <p:nvPr/>
        </p:nvGraphicFramePr>
        <p:xfrm>
          <a:off x="2339974" y="3867150"/>
          <a:ext cx="1655961" cy="647700"/>
        </p:xfrm>
        <a:graphic>
          <a:graphicData uri="http://schemas.openxmlformats.org/drawingml/2006/table">
            <a:tbl>
              <a:tblPr/>
              <a:tblGrid>
                <a:gridCol w="1025119"/>
                <a:gridCol w="63084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36,4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30,3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27,9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sp>
        <p:nvSpPr>
          <p:cNvPr id="87133" name="TextBox 17"/>
          <p:cNvSpPr txBox="1">
            <a:spLocks noChangeArrowheads="1"/>
          </p:cNvSpPr>
          <p:nvPr/>
        </p:nvSpPr>
        <p:spPr bwMode="auto">
          <a:xfrm>
            <a:off x="5219700" y="339725"/>
            <a:ext cx="22939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Чистят зубы </a:t>
            </a:r>
          </a:p>
          <a:p>
            <a:pPr algn="ctr"/>
            <a:r>
              <a:rPr lang="ru-RU"/>
              <a:t>более 1 раза в день </a:t>
            </a:r>
          </a:p>
          <a:p>
            <a:pPr algn="ctr"/>
            <a:r>
              <a:rPr lang="ru-RU"/>
              <a:t>(рейтинг по регионам, %)</a:t>
            </a:r>
          </a:p>
        </p:txBody>
      </p:sp>
      <p:sp>
        <p:nvSpPr>
          <p:cNvPr id="87134" name="TextBox 18"/>
          <p:cNvSpPr txBox="1">
            <a:spLocks noChangeArrowheads="1"/>
          </p:cNvSpPr>
          <p:nvPr/>
        </p:nvSpPr>
        <p:spPr bwMode="auto">
          <a:xfrm>
            <a:off x="4494213" y="1328738"/>
            <a:ext cx="1608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sp>
        <p:nvSpPr>
          <p:cNvPr id="87135" name="TextBox 19"/>
          <p:cNvSpPr txBox="1">
            <a:spLocks noChangeArrowheads="1"/>
          </p:cNvSpPr>
          <p:nvPr/>
        </p:nvSpPr>
        <p:spPr bwMode="auto">
          <a:xfrm>
            <a:off x="6583363" y="1328738"/>
            <a:ext cx="1481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sp>
        <p:nvSpPr>
          <p:cNvPr id="87136" name="TextBox 20"/>
          <p:cNvSpPr txBox="1">
            <a:spLocks noChangeArrowheads="1"/>
          </p:cNvSpPr>
          <p:nvPr/>
        </p:nvSpPr>
        <p:spPr bwMode="auto">
          <a:xfrm>
            <a:off x="4494213" y="2346325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13 лет</a:t>
            </a:r>
          </a:p>
        </p:txBody>
      </p:sp>
      <p:sp>
        <p:nvSpPr>
          <p:cNvPr id="87137" name="TextBox 21"/>
          <p:cNvSpPr txBox="1">
            <a:spLocks noChangeArrowheads="1"/>
          </p:cNvSpPr>
          <p:nvPr/>
        </p:nvSpPr>
        <p:spPr bwMode="auto">
          <a:xfrm>
            <a:off x="6438900" y="2336800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13 лет</a:t>
            </a:r>
          </a:p>
        </p:txBody>
      </p:sp>
      <p:sp>
        <p:nvSpPr>
          <p:cNvPr id="87138" name="TextBox 22"/>
          <p:cNvSpPr txBox="1">
            <a:spLocks noChangeArrowheads="1"/>
          </p:cNvSpPr>
          <p:nvPr/>
        </p:nvSpPr>
        <p:spPr bwMode="auto">
          <a:xfrm>
            <a:off x="4494213" y="3498850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15 лет</a:t>
            </a:r>
          </a:p>
        </p:txBody>
      </p:sp>
      <p:sp>
        <p:nvSpPr>
          <p:cNvPr id="87139" name="TextBox 23"/>
          <p:cNvSpPr txBox="1">
            <a:spLocks noChangeArrowheads="1"/>
          </p:cNvSpPr>
          <p:nvPr/>
        </p:nvSpPr>
        <p:spPr bwMode="auto">
          <a:xfrm>
            <a:off x="6438900" y="3498850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15 лет</a:t>
            </a:r>
          </a:p>
        </p:txBody>
      </p:sp>
      <p:graphicFrame>
        <p:nvGraphicFramePr>
          <p:cNvPr id="87140" name="Group 100"/>
          <p:cNvGraphicFramePr>
            <a:graphicFrameLocks noGrp="1"/>
          </p:cNvGraphicFramePr>
          <p:nvPr/>
        </p:nvGraphicFramePr>
        <p:xfrm>
          <a:off x="4422775" y="168910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62,9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59,3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59,2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19,1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54" name="Group 114"/>
          <p:cNvGraphicFramePr>
            <a:graphicFrameLocks noGrp="1"/>
          </p:cNvGraphicFramePr>
          <p:nvPr/>
        </p:nvGraphicFramePr>
        <p:xfrm>
          <a:off x="6438900" y="168910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71,5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70,1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Чебоксары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63,2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10,3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68" name="Group 128"/>
          <p:cNvGraphicFramePr>
            <a:graphicFrameLocks noGrp="1"/>
          </p:cNvGraphicFramePr>
          <p:nvPr/>
        </p:nvGraphicFramePr>
        <p:xfrm>
          <a:off x="4422775" y="273526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58,2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54,4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50,7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82" name="Group 142"/>
          <p:cNvGraphicFramePr>
            <a:graphicFrameLocks noGrp="1"/>
          </p:cNvGraphicFramePr>
          <p:nvPr/>
        </p:nvGraphicFramePr>
        <p:xfrm>
          <a:off x="6438900" y="273526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69,9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68,2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13,8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196" name="Group 156"/>
          <p:cNvGraphicFramePr>
            <a:graphicFrameLocks noGrp="1"/>
          </p:cNvGraphicFramePr>
          <p:nvPr/>
        </p:nvGraphicFramePr>
        <p:xfrm>
          <a:off x="4418013" y="385921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54,3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51,9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50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7210" name="Group 170"/>
          <p:cNvGraphicFramePr>
            <a:graphicFrameLocks noGrp="1"/>
          </p:cNvGraphicFramePr>
          <p:nvPr/>
        </p:nvGraphicFramePr>
        <p:xfrm>
          <a:off x="6443663" y="3867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76,2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Ульяновск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73,9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72,7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pic>
        <p:nvPicPr>
          <p:cNvPr id="87224" name="Рисунок 30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Box 5"/>
          <p:cNvSpPr txBox="1">
            <a:spLocks noChangeArrowheads="1"/>
          </p:cNvSpPr>
          <p:nvPr/>
        </p:nvSpPr>
        <p:spPr bwMode="auto">
          <a:xfrm>
            <a:off x="981075" y="26828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Едят фрукты </a:t>
            </a:r>
          </a:p>
          <a:p>
            <a:pPr algn="ctr"/>
            <a:r>
              <a:rPr lang="ru-RU"/>
              <a:t>более 1 раза в день </a:t>
            </a:r>
          </a:p>
          <a:p>
            <a:pPr algn="ctr"/>
            <a:r>
              <a:rPr lang="ru-RU"/>
              <a:t>(рейтинг по регионам, %)</a:t>
            </a:r>
          </a:p>
        </p:txBody>
      </p:sp>
      <p:sp>
        <p:nvSpPr>
          <p:cNvPr id="88067" name="TextBox 6"/>
          <p:cNvSpPr txBox="1">
            <a:spLocks noChangeArrowheads="1"/>
          </p:cNvSpPr>
          <p:nvPr/>
        </p:nvSpPr>
        <p:spPr bwMode="auto">
          <a:xfrm>
            <a:off x="395288" y="1276350"/>
            <a:ext cx="1608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sp>
        <p:nvSpPr>
          <p:cNvPr id="88068" name="TextBox 8"/>
          <p:cNvSpPr txBox="1">
            <a:spLocks noChangeArrowheads="1"/>
          </p:cNvSpPr>
          <p:nvPr/>
        </p:nvSpPr>
        <p:spPr bwMode="auto">
          <a:xfrm>
            <a:off x="2268538" y="1276350"/>
            <a:ext cx="14811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sp>
        <p:nvSpPr>
          <p:cNvPr id="88069" name="TextBox 10"/>
          <p:cNvSpPr txBox="1">
            <a:spLocks noChangeArrowheads="1"/>
          </p:cNvSpPr>
          <p:nvPr/>
        </p:nvSpPr>
        <p:spPr bwMode="auto">
          <a:xfrm>
            <a:off x="395288" y="2373313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13 лет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339975" y="2363788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13 лет</a:t>
            </a:r>
          </a:p>
        </p:txBody>
      </p:sp>
      <p:sp>
        <p:nvSpPr>
          <p:cNvPr id="88071" name="TextBox 13"/>
          <p:cNvSpPr txBox="1">
            <a:spLocks noChangeArrowheads="1"/>
          </p:cNvSpPr>
          <p:nvPr/>
        </p:nvSpPr>
        <p:spPr bwMode="auto">
          <a:xfrm>
            <a:off x="395288" y="3508375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15 лет</a:t>
            </a:r>
          </a:p>
        </p:txBody>
      </p:sp>
      <p:sp>
        <p:nvSpPr>
          <p:cNvPr id="88072" name="TextBox 14"/>
          <p:cNvSpPr txBox="1">
            <a:spLocks noChangeArrowheads="1"/>
          </p:cNvSpPr>
          <p:nvPr/>
        </p:nvSpPr>
        <p:spPr bwMode="auto">
          <a:xfrm>
            <a:off x="2339975" y="3508375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15 лет</a:t>
            </a:r>
          </a:p>
        </p:txBody>
      </p:sp>
      <p:sp>
        <p:nvSpPr>
          <p:cNvPr id="88073" name="TextBox 17"/>
          <p:cNvSpPr txBox="1">
            <a:spLocks noChangeArrowheads="1"/>
          </p:cNvSpPr>
          <p:nvPr/>
        </p:nvSpPr>
        <p:spPr bwMode="auto">
          <a:xfrm>
            <a:off x="5199063" y="339725"/>
            <a:ext cx="23352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Занимаются ФА не менее</a:t>
            </a:r>
          </a:p>
          <a:p>
            <a:pPr algn="ctr"/>
            <a:r>
              <a:rPr lang="ru-RU"/>
              <a:t>60 мин ежедневно</a:t>
            </a:r>
          </a:p>
          <a:p>
            <a:pPr algn="ctr"/>
            <a:r>
              <a:rPr lang="ru-RU"/>
              <a:t>(рейтинг по регионам, %)</a:t>
            </a:r>
          </a:p>
        </p:txBody>
      </p:sp>
      <p:sp>
        <p:nvSpPr>
          <p:cNvPr id="88074" name="TextBox 18"/>
          <p:cNvSpPr txBox="1">
            <a:spLocks noChangeArrowheads="1"/>
          </p:cNvSpPr>
          <p:nvPr/>
        </p:nvSpPr>
        <p:spPr bwMode="auto">
          <a:xfrm>
            <a:off x="4494213" y="1328738"/>
            <a:ext cx="1608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11 лет</a:t>
            </a:r>
          </a:p>
        </p:txBody>
      </p:sp>
      <p:sp>
        <p:nvSpPr>
          <p:cNvPr id="88075" name="TextBox 19"/>
          <p:cNvSpPr txBox="1">
            <a:spLocks noChangeArrowheads="1"/>
          </p:cNvSpPr>
          <p:nvPr/>
        </p:nvSpPr>
        <p:spPr bwMode="auto">
          <a:xfrm>
            <a:off x="6583363" y="1328738"/>
            <a:ext cx="1481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11 лет</a:t>
            </a:r>
          </a:p>
        </p:txBody>
      </p:sp>
      <p:sp>
        <p:nvSpPr>
          <p:cNvPr id="88076" name="TextBox 20"/>
          <p:cNvSpPr txBox="1">
            <a:spLocks noChangeArrowheads="1"/>
          </p:cNvSpPr>
          <p:nvPr/>
        </p:nvSpPr>
        <p:spPr bwMode="auto">
          <a:xfrm>
            <a:off x="4494213" y="2346325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13 лет</a:t>
            </a:r>
          </a:p>
        </p:txBody>
      </p:sp>
      <p:sp>
        <p:nvSpPr>
          <p:cNvPr id="88077" name="TextBox 21"/>
          <p:cNvSpPr txBox="1">
            <a:spLocks noChangeArrowheads="1"/>
          </p:cNvSpPr>
          <p:nvPr/>
        </p:nvSpPr>
        <p:spPr bwMode="auto">
          <a:xfrm>
            <a:off x="6438900" y="2336800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13 лет</a:t>
            </a:r>
          </a:p>
        </p:txBody>
      </p:sp>
      <p:sp>
        <p:nvSpPr>
          <p:cNvPr id="88078" name="TextBox 22"/>
          <p:cNvSpPr txBox="1">
            <a:spLocks noChangeArrowheads="1"/>
          </p:cNvSpPr>
          <p:nvPr/>
        </p:nvSpPr>
        <p:spPr bwMode="auto">
          <a:xfrm>
            <a:off x="4494213" y="3498850"/>
            <a:ext cx="162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Мальчики, 15 лет</a:t>
            </a:r>
          </a:p>
        </p:txBody>
      </p:sp>
      <p:sp>
        <p:nvSpPr>
          <p:cNvPr id="88079" name="TextBox 23"/>
          <p:cNvSpPr txBox="1">
            <a:spLocks noChangeArrowheads="1"/>
          </p:cNvSpPr>
          <p:nvPr/>
        </p:nvSpPr>
        <p:spPr bwMode="auto">
          <a:xfrm>
            <a:off x="6438900" y="3498850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Девочки, 15 лет</a:t>
            </a:r>
          </a:p>
        </p:txBody>
      </p:sp>
      <p:graphicFrame>
        <p:nvGraphicFramePr>
          <p:cNvPr id="88080" name="Group 16"/>
          <p:cNvGraphicFramePr>
            <a:graphicFrameLocks noGrp="1"/>
          </p:cNvGraphicFramePr>
          <p:nvPr/>
        </p:nvGraphicFramePr>
        <p:xfrm>
          <a:off x="323850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Череповец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33,3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31,1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30,4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094" name="Group 30"/>
          <p:cNvGraphicFramePr>
            <a:graphicFrameLocks noGrp="1"/>
          </p:cNvGraphicFramePr>
          <p:nvPr/>
        </p:nvGraphicFramePr>
        <p:xfrm>
          <a:off x="2268538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35,6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35,4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08" name="Group 44"/>
          <p:cNvGraphicFramePr>
            <a:graphicFrameLocks noGrp="1"/>
          </p:cNvGraphicFramePr>
          <p:nvPr/>
        </p:nvGraphicFramePr>
        <p:xfrm>
          <a:off x="323850" y="27876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34,1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30,1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27,1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22" name="Group 58"/>
          <p:cNvGraphicFramePr>
            <a:graphicFrameLocks noGrp="1"/>
          </p:cNvGraphicFramePr>
          <p:nvPr/>
        </p:nvGraphicFramePr>
        <p:xfrm>
          <a:off x="2268538" y="27876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27,5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26,9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25,8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36" name="Group 72"/>
          <p:cNvGraphicFramePr>
            <a:graphicFrameLocks noGrp="1"/>
          </p:cNvGraphicFramePr>
          <p:nvPr/>
        </p:nvGraphicFramePr>
        <p:xfrm>
          <a:off x="323850" y="401161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35,5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27,3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27,1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50" name="Group 86"/>
          <p:cNvGraphicFramePr>
            <a:graphicFrameLocks noGrp="1"/>
          </p:cNvGraphicFramePr>
          <p:nvPr/>
        </p:nvGraphicFramePr>
        <p:xfrm>
          <a:off x="2268538" y="401161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28,6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25,8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Димитровград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23,3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64" name="Group 100"/>
          <p:cNvGraphicFramePr>
            <a:graphicFrameLocks noGrp="1"/>
          </p:cNvGraphicFramePr>
          <p:nvPr/>
        </p:nvGraphicFramePr>
        <p:xfrm>
          <a:off x="4500563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30,1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28,3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78" name="Group 114"/>
          <p:cNvGraphicFramePr>
            <a:graphicFrameLocks noGrp="1"/>
          </p:cNvGraphicFramePr>
          <p:nvPr/>
        </p:nvGraphicFramePr>
        <p:xfrm>
          <a:off x="6516688" y="17081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28,2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Ставрополь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24,2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Санкт-Петербург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22,8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192" name="Group 128"/>
          <p:cNvGraphicFramePr>
            <a:graphicFrameLocks noGrp="1"/>
          </p:cNvGraphicFramePr>
          <p:nvPr/>
        </p:nvGraphicFramePr>
        <p:xfrm>
          <a:off x="4500563" y="27876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28,4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26,9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Череповец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25,5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206" name="Group 142"/>
          <p:cNvGraphicFramePr>
            <a:graphicFrameLocks noGrp="1"/>
          </p:cNvGraphicFramePr>
          <p:nvPr/>
        </p:nvGraphicFramePr>
        <p:xfrm>
          <a:off x="6516688" y="2787650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Новосибирск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18,6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18,1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Балаково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17,2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220" name="Group 156"/>
          <p:cNvGraphicFramePr>
            <a:graphicFrameLocks noGrp="1"/>
          </p:cNvGraphicFramePr>
          <p:nvPr/>
        </p:nvGraphicFramePr>
        <p:xfrm>
          <a:off x="4500563" y="401161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Петрозаводск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29,1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Вологда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Череповец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20,8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234" name="Group 170"/>
          <p:cNvGraphicFramePr>
            <a:graphicFrameLocks noGrp="1"/>
          </p:cNvGraphicFramePr>
          <p:nvPr/>
        </p:nvGraphicFramePr>
        <p:xfrm>
          <a:off x="6588125" y="4011613"/>
          <a:ext cx="1778000" cy="647700"/>
        </p:xfrm>
        <a:graphic>
          <a:graphicData uri="http://schemas.openxmlformats.org/drawingml/2006/table">
            <a:tbl>
              <a:tblPr/>
              <a:tblGrid>
                <a:gridCol w="1168400"/>
                <a:gridCol w="609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Череповец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18,2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Ступино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15,6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Невинномысск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13,1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Псков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4D519"/>
                    </a:solidFill>
                  </a:tcPr>
                </a:tc>
              </a:tr>
            </a:tbl>
          </a:graphicData>
        </a:graphic>
      </p:graphicFrame>
      <p:pic>
        <p:nvPicPr>
          <p:cNvPr id="88248" name="Рисунок 27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41275"/>
            <a:ext cx="15732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Рисунок 3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9" y="47626"/>
            <a:ext cx="1440184" cy="96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187624" y="339502"/>
            <a:ext cx="56858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itchFamily="34" charset="0"/>
              </a:rPr>
              <a:t>Выводы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  <a:sym typeface="Arial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95536" y="917674"/>
            <a:ext cx="8353425" cy="410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Font typeface="Wingdings" pitchFamily="2" charset="2"/>
              <a:buChar char="q"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  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Материальная база школ Пскова позволила </a:t>
            </a:r>
            <a:r>
              <a:rPr lang="ru-RU" sz="1600" kern="0" dirty="0" smtClean="0"/>
              <a:t>организованно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провести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вебинары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и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бумажное анкетирование школьников в полном объеме.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    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В целом, по мнению школьников, в Пскове созданы благоприятные условия для жизни,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образования, укрепления своего здоровья, самореализации.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Высокую удовлетворенность жизнью (6-10 баллов по шкале «Лестница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Кантрила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») респонденты показали в 39,5% случаев).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    Исследование показало, что институт семьи, семейные традиции, устойчивое семейное благополучие – это  потенциал формирования патриотизма, духовно-нравственного развития и человеческого капитала  подрастающего поколения.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>      Представляется важным использование мониторинга мнений всех слоев населения, как индикатора выполнения дорожных карт, программ стратегического развития, и как инструмента анализа результатов деятельности администрации города в целом.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  <a:t/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34" charset="0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254000" y="250825"/>
            <a:ext cx="8640763" cy="857250"/>
          </a:xfrm>
          <a:ln/>
        </p:spPr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«Укрепление института семьи – 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приоритетная задача в России»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                                                           В.В.Путин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14339" name="Rectangle 3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44463" y="1108075"/>
            <a:ext cx="8855075" cy="3319463"/>
          </a:xfrm>
          <a:ln/>
        </p:spPr>
        <p:txBody>
          <a:bodyPr/>
          <a:lstStyle/>
          <a:p>
            <a:pPr marL="0" indent="0">
              <a:buFontTx/>
              <a:buNone/>
            </a:pPr>
            <a:r>
              <a:rPr lang="ru-RU" sz="1600" dirty="0"/>
              <a:t>    "Семья - это основа основ. Именно в семейном кругу прививаются первые гражданские, патриотические чувства, создается та атмосфера, в которой формируется личность и мировоззрение ребенка. Чем больше семей живут в гармонии и согласии, тем гуманнее, нравственнее и сильнее наше </a:t>
            </a:r>
            <a:r>
              <a:rPr lang="ru-RU" sz="1600" dirty="0" smtClean="0"/>
              <a:t>общество. </a:t>
            </a:r>
            <a:r>
              <a:rPr lang="ru-RU" sz="1600" dirty="0"/>
              <a:t>Основная задача государства в этой области – создание условий для устойчивого семейного благополучия» </a:t>
            </a:r>
            <a:endParaRPr lang="ru-RU" sz="1300" b="1" dirty="0">
              <a:solidFill>
                <a:schemeClr val="tx1"/>
              </a:solidFill>
            </a:endParaRPr>
          </a:p>
          <a:p>
            <a:pPr marL="0" indent="0" eaLnBrk="1" hangingPunct="1"/>
            <a:endParaRPr lang="ru-RU" sz="1300" b="1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ru-RU" b="1" dirty="0"/>
              <a:t>Заседание президиума Государственного совета</a:t>
            </a:r>
          </a:p>
          <a:p>
            <a:pPr marL="0" indent="0">
              <a:buFontTx/>
              <a:buNone/>
            </a:pPr>
            <a:r>
              <a:rPr lang="ru-RU" b="1" dirty="0"/>
              <a:t> «О государственной политике в сфере семьи,</a:t>
            </a:r>
          </a:p>
          <a:p>
            <a:pPr marL="0" indent="0">
              <a:buFontTx/>
              <a:buNone/>
            </a:pPr>
            <a:r>
              <a:rPr lang="ru-RU" b="1" dirty="0"/>
              <a:t> материнства и детства».</a:t>
            </a:r>
            <a:endParaRPr lang="ru-RU" dirty="0"/>
          </a:p>
        </p:txBody>
      </p:sp>
      <p:pic>
        <p:nvPicPr>
          <p:cNvPr id="14340" name="Picture 2" descr="I:\путин\1362573433_140.jpg"/>
          <p:cNvPicPr>
            <a:picLocks noChangeAspect="1" noChangeArrowheads="1"/>
          </p:cNvPicPr>
          <p:nvPr/>
        </p:nvPicPr>
        <p:blipFill>
          <a:blip r:embed="rId3" cstate="print"/>
          <a:srcRect t="7835" b="7835"/>
          <a:stretch>
            <a:fillRect/>
          </a:stretch>
        </p:blipFill>
        <p:spPr bwMode="auto">
          <a:xfrm>
            <a:off x="4995863" y="2643188"/>
            <a:ext cx="389731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4" descr="ксср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75" y="65088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4" name="Picture 4" descr="Миф.Ру: день в истории 18 авгус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49849"/>
            <a:ext cx="6122998" cy="348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2428875" y="642938"/>
            <a:ext cx="5607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charset="0"/>
              </a:rPr>
              <a:t>СПАСИБО ЗА ВНИМАНИЕ !</a:t>
            </a:r>
          </a:p>
        </p:txBody>
      </p:sp>
      <p:sp>
        <p:nvSpPr>
          <p:cNvPr id="34820" name="Заголовок 1"/>
          <p:cNvSpPr txBox="1">
            <a:spLocks noGrp="1"/>
          </p:cNvSpPr>
          <p:nvPr>
            <p:ph type="ctrTitle"/>
          </p:nvPr>
        </p:nvSpPr>
        <p:spPr>
          <a:xfrm>
            <a:off x="6443663" y="3724275"/>
            <a:ext cx="2700337" cy="760413"/>
          </a:xfrm>
        </p:spPr>
        <p:txBody>
          <a:bodyPr/>
          <a:lstStyle/>
          <a:p>
            <a: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churganov@nbox.ru</a:t>
            </a:r>
            <a: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Чурганов Олег Анатольевич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390677"/>
            <a:ext cx="14462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107950" y="114300"/>
            <a:ext cx="9036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en-US" sz="2000">
                <a:solidFill>
                  <a:srgbClr val="FF0000"/>
                </a:solidFill>
              </a:rPr>
              <a:t>Оценка физической активности школьников 11,13, 15 лет (в%) </a:t>
            </a:r>
          </a:p>
          <a:p>
            <a:endParaRPr lang="ru-RU" altLang="en-US" sz="1600">
              <a:latin typeface="Calibri" pitchFamily="34" charset="0"/>
            </a:endParaRPr>
          </a:p>
          <a:p>
            <a:r>
              <a:rPr lang="ru-RU" altLang="en-US" sz="1600">
                <a:latin typeface="Calibri" pitchFamily="34" charset="0"/>
              </a:rPr>
              <a:t>Показатель </a:t>
            </a:r>
            <a:r>
              <a:rPr lang="en-US" sz="1600">
                <a:latin typeface="Calibri" pitchFamily="34" charset="0"/>
              </a:rPr>
              <a:t>MVPA</a:t>
            </a:r>
            <a:r>
              <a:rPr lang="ru-RU" altLang="en-US" sz="1600">
                <a:latin typeface="Calibri" pitchFamily="34" charset="0"/>
              </a:rPr>
              <a:t>  (международный показатель физической активности ни менее 60 минут  в день) </a:t>
            </a:r>
            <a:endParaRPr lang="ru-RU" altLang="en-US" sz="1100">
              <a:latin typeface="Calibri" pitchFamily="34" charset="0"/>
            </a:endParaRPr>
          </a:p>
          <a:p>
            <a:r>
              <a:rPr lang="ru-RU" altLang="en-US" sz="1600">
                <a:latin typeface="Calibri" pitchFamily="34" charset="0"/>
              </a:rPr>
              <a:t>Выявлено повышение физической активности школьников России за последние 5 лет в целом  почти в 2 раза </a:t>
            </a:r>
            <a:endParaRPr lang="ru-RU" altLang="en-US" sz="1600"/>
          </a:p>
          <a:p>
            <a:endParaRPr lang="ru-RU" altLang="en-US" sz="1100" b="1">
              <a:latin typeface="Calibri" pitchFamily="34" charset="0"/>
            </a:endParaRPr>
          </a:p>
          <a:p>
            <a:endParaRPr lang="ru-RU" altLang="en-US" sz="1100" b="1">
              <a:latin typeface="Calibri" pitchFamily="34" charset="0"/>
            </a:endParaRPr>
          </a:p>
          <a:p>
            <a:r>
              <a:rPr lang="ru-RU" altLang="en-US" sz="1800">
                <a:latin typeface="Calibri" pitchFamily="34" charset="0"/>
              </a:rPr>
              <a:t>Занятия физической активностью</a:t>
            </a:r>
            <a:r>
              <a:rPr lang="ru-RU" altLang="en-US" sz="1800"/>
              <a:t> </a:t>
            </a:r>
            <a:r>
              <a:rPr lang="ru-RU" altLang="en-US" sz="1800">
                <a:latin typeface="Calibri" pitchFamily="34" charset="0"/>
              </a:rPr>
              <a:t>не менее 1 часа ежедневно</a:t>
            </a:r>
          </a:p>
          <a:p>
            <a:endParaRPr lang="ru-RU" altLang="en-US" sz="800"/>
          </a:p>
          <a:p>
            <a:r>
              <a:rPr lang="ru-RU" altLang="en-US"/>
              <a:t> </a:t>
            </a:r>
          </a:p>
          <a:p>
            <a:endParaRPr lang="ru-RU" altLang="en-US"/>
          </a:p>
        </p:txBody>
      </p:sp>
      <p:sp>
        <p:nvSpPr>
          <p:cNvPr id="90115" name="Прямоугольник 5"/>
          <p:cNvSpPr>
            <a:spLocks noChangeArrowheads="1"/>
          </p:cNvSpPr>
          <p:nvPr/>
        </p:nvSpPr>
        <p:spPr bwMode="auto">
          <a:xfrm>
            <a:off x="3527425" y="4740275"/>
            <a:ext cx="1098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2013-14 гг. </a:t>
            </a:r>
          </a:p>
        </p:txBody>
      </p:sp>
      <p:sp>
        <p:nvSpPr>
          <p:cNvPr id="90116" name="Прямоугольник 6"/>
          <p:cNvSpPr>
            <a:spLocks noChangeArrowheads="1"/>
          </p:cNvSpPr>
          <p:nvPr/>
        </p:nvSpPr>
        <p:spPr bwMode="auto">
          <a:xfrm>
            <a:off x="1258888" y="4740275"/>
            <a:ext cx="1100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2009-10 гг. </a:t>
            </a:r>
          </a:p>
        </p:txBody>
      </p:sp>
      <p:graphicFrame>
        <p:nvGraphicFramePr>
          <p:cNvPr id="90117" name="Диаграмма 9"/>
          <p:cNvGraphicFramePr>
            <a:graphicFrameLocks/>
          </p:cNvGraphicFramePr>
          <p:nvPr/>
        </p:nvGraphicFramePr>
        <p:xfrm>
          <a:off x="323850" y="2016125"/>
          <a:ext cx="6078538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r:id="rId4" imgW="6078239" imgH="2871465" progId="">
                  <p:embed/>
                </p:oleObj>
              </mc:Choice>
              <mc:Fallback>
                <p:oleObj r:id="rId4" imgW="6078239" imgH="2871465" progId="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016125"/>
                        <a:ext cx="6078538" cy="287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8" name="Freeform 1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1488" y="2444750"/>
            <a:ext cx="1951037" cy="135255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685800" y="573088"/>
            <a:ext cx="7772400" cy="269875"/>
          </a:xfrm>
          <a:ln/>
        </p:spPr>
        <p:txBody>
          <a:bodyPr anchor="t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Курят не менее 1 раза в неделю 11,13, 15 лет (в%)</a:t>
            </a:r>
          </a:p>
        </p:txBody>
      </p:sp>
      <p:sp>
        <p:nvSpPr>
          <p:cNvPr id="92163" name="Подзаголовок 2"/>
          <p:cNvSpPr txBox="1">
            <a:spLocks noChangeArrowheads="1"/>
          </p:cNvSpPr>
          <p:nvPr/>
        </p:nvSpPr>
        <p:spPr bwMode="auto">
          <a:xfrm>
            <a:off x="1547813" y="4624388"/>
            <a:ext cx="6400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По данным отчетов </a:t>
            </a:r>
            <a:r>
              <a:rPr lang="en-US" sz="900"/>
              <a:t>HBSC, </a:t>
            </a:r>
            <a:r>
              <a:rPr lang="ru-RU" altLang="en-US" sz="900"/>
              <a:t>Российская Федерация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Сравнение</a:t>
            </a:r>
            <a:r>
              <a:rPr lang="en-US" sz="900"/>
              <a:t> </a:t>
            </a:r>
            <a:r>
              <a:rPr lang="ru-RU" altLang="en-US" sz="900"/>
              <a:t>исследования 1998-2014 годов</a:t>
            </a:r>
          </a:p>
        </p:txBody>
      </p:sp>
      <p:pic>
        <p:nvPicPr>
          <p:cNvPr id="921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63" y="841375"/>
            <a:ext cx="8474075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2"/>
          <p:cNvSpPr txBox="1">
            <a:spLocks noChangeArrowheads="1"/>
          </p:cNvSpPr>
          <p:nvPr/>
        </p:nvSpPr>
        <p:spPr bwMode="auto">
          <a:xfrm>
            <a:off x="251520" y="195486"/>
            <a:ext cx="82867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 algn="ctr"/>
            <a:r>
              <a:rPr lang="ru-RU" altLang="en-US" sz="2000" dirty="0">
                <a:solidFill>
                  <a:srgbClr val="FF0000"/>
                </a:solidFill>
              </a:rPr>
              <a:t>Динамика уровня употребления табака среди школьников</a:t>
            </a:r>
            <a:endParaRPr lang="nb-NO" altLang="en-US" sz="2000" dirty="0">
              <a:solidFill>
                <a:srgbClr val="FF0000"/>
              </a:solidFill>
            </a:endParaRPr>
          </a:p>
        </p:txBody>
      </p:sp>
      <p:pic>
        <p:nvPicPr>
          <p:cNvPr id="921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3213" y="4410075"/>
            <a:ext cx="10699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468313" y="645691"/>
            <a:ext cx="7772400" cy="269875"/>
          </a:xfrm>
          <a:ln/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Употребление алкоголя не менее 1 раза в неделю 11,13, 15 лет (</a:t>
            </a:r>
            <a:r>
              <a:rPr lang="ru-RU" dirty="0" err="1">
                <a:solidFill>
                  <a:schemeClr val="bg2"/>
                </a:solidFill>
              </a:rPr>
              <a:t>в%</a:t>
            </a:r>
            <a:r>
              <a:rPr lang="ru-RU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93187" name="Подзаголовок 2"/>
          <p:cNvSpPr txBox="1">
            <a:spLocks noChangeArrowheads="1"/>
          </p:cNvSpPr>
          <p:nvPr/>
        </p:nvSpPr>
        <p:spPr bwMode="auto">
          <a:xfrm>
            <a:off x="1547813" y="4624388"/>
            <a:ext cx="6400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По данным отчетов </a:t>
            </a:r>
            <a:r>
              <a:rPr lang="en-US" sz="900"/>
              <a:t>HBSC, </a:t>
            </a:r>
            <a:r>
              <a:rPr lang="ru-RU" altLang="en-US" sz="900"/>
              <a:t>Российская Федерация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Сравнение</a:t>
            </a:r>
            <a:r>
              <a:rPr lang="en-US" sz="900"/>
              <a:t> </a:t>
            </a:r>
            <a:r>
              <a:rPr lang="ru-RU" altLang="en-US" sz="900"/>
              <a:t>исследования 1998-2014 годов</a:t>
            </a:r>
          </a:p>
        </p:txBody>
      </p:sp>
      <p:pic>
        <p:nvPicPr>
          <p:cNvPr id="93188" name="Chart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63" y="832519"/>
            <a:ext cx="8632825" cy="38274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sp>
        <p:nvSpPr>
          <p:cNvPr id="93189" name="Rectangle 2"/>
          <p:cNvSpPr txBox="1">
            <a:spLocks noChangeArrowheads="1"/>
          </p:cNvSpPr>
          <p:nvPr/>
        </p:nvSpPr>
        <p:spPr bwMode="auto">
          <a:xfrm>
            <a:off x="755650" y="198338"/>
            <a:ext cx="727273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 algn="ctr"/>
            <a:r>
              <a:rPr lang="ru-RU" altLang="en-US" sz="2000" dirty="0">
                <a:solidFill>
                  <a:srgbClr val="FF0000"/>
                </a:solidFill>
              </a:rPr>
              <a:t>Употребление алкоголя среди школьников 11,13, 15 лет </a:t>
            </a:r>
            <a:endParaRPr lang="nb-NO" altLang="en-US" sz="2000" dirty="0">
              <a:solidFill>
                <a:srgbClr val="FF0000"/>
              </a:solidFill>
            </a:endParaRPr>
          </a:p>
        </p:txBody>
      </p:sp>
      <p:pic>
        <p:nvPicPr>
          <p:cNvPr id="931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0838" y="4300538"/>
            <a:ext cx="10715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Подзаголовок 2"/>
          <p:cNvSpPr txBox="1">
            <a:spLocks noChangeArrowheads="1"/>
          </p:cNvSpPr>
          <p:nvPr/>
        </p:nvSpPr>
        <p:spPr bwMode="auto">
          <a:xfrm>
            <a:off x="1547813" y="4624388"/>
            <a:ext cx="6400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По данным отчетов </a:t>
            </a:r>
            <a:r>
              <a:rPr lang="en-US" sz="900"/>
              <a:t>HBSC, </a:t>
            </a:r>
            <a:r>
              <a:rPr lang="ru-RU" altLang="en-US" sz="900"/>
              <a:t>Российская Федерация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altLang="en-US" sz="900"/>
              <a:t>Сравнение</a:t>
            </a:r>
            <a:r>
              <a:rPr lang="en-US" sz="900"/>
              <a:t> </a:t>
            </a:r>
            <a:r>
              <a:rPr lang="ru-RU" altLang="en-US" sz="900"/>
              <a:t>исследования 2006-2014 годов</a:t>
            </a:r>
          </a:p>
        </p:txBody>
      </p:sp>
      <p:sp>
        <p:nvSpPr>
          <p:cNvPr id="94211" name="Прямоугольник 5"/>
          <p:cNvSpPr>
            <a:spLocks noChangeArrowheads="1"/>
          </p:cNvSpPr>
          <p:nvPr/>
        </p:nvSpPr>
        <p:spPr bwMode="auto">
          <a:xfrm>
            <a:off x="899592" y="195263"/>
            <a:ext cx="736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en-US" sz="1800" dirty="0">
                <a:solidFill>
                  <a:srgbClr val="FF0000"/>
                </a:solidFill>
              </a:rPr>
              <a:t>Смотрят ТВ, видео, </a:t>
            </a:r>
            <a:r>
              <a:rPr lang="en-US" sz="1800" dirty="0">
                <a:solidFill>
                  <a:srgbClr val="FF0000"/>
                </a:solidFill>
              </a:rPr>
              <a:t>DVD</a:t>
            </a:r>
            <a:r>
              <a:rPr lang="ru-RU" altLang="en-US" sz="1800" dirty="0">
                <a:solidFill>
                  <a:srgbClr val="FF0000"/>
                </a:solidFill>
              </a:rPr>
              <a:t>  2 часа в день и более 11,13, 15 лет (</a:t>
            </a:r>
            <a:r>
              <a:rPr lang="ru-RU" altLang="en-US" sz="1800" dirty="0" err="1">
                <a:solidFill>
                  <a:srgbClr val="FF0000"/>
                </a:solidFill>
              </a:rPr>
              <a:t>в%</a:t>
            </a:r>
            <a:r>
              <a:rPr lang="ru-RU" altLang="en-US" sz="1800" dirty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94212" name="Chart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658813"/>
            <a:ext cx="8448675" cy="382111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4283075"/>
            <a:ext cx="10715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07504" y="123478"/>
            <a:ext cx="6984776" cy="874713"/>
          </a:xfrm>
          <a:ln/>
        </p:spPr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1800" dirty="0" smtClean="0"/>
              <a:t>КОНЦЕПЦИЯ </a:t>
            </a:r>
            <a:r>
              <a:rPr lang="ru-RU" sz="1800" dirty="0"/>
              <a:t>ГОСУДАРСТВЕННОЙ СЕМЕЙНОЙ </a:t>
            </a:r>
            <a:r>
              <a:rPr lang="ru-RU" sz="1800" dirty="0" smtClean="0"/>
              <a:t>ПОЛИТИКИ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РОССИЙСКОЙ </a:t>
            </a:r>
            <a:r>
              <a:rPr lang="ru-RU" sz="1800" dirty="0" smtClean="0"/>
              <a:t>ФЕДЕРАЦИИ</a:t>
            </a:r>
            <a:r>
              <a:rPr lang="en-US" sz="1800" dirty="0" smtClean="0"/>
              <a:t> </a:t>
            </a:r>
            <a:r>
              <a:rPr lang="ru-RU" sz="1800" dirty="0" smtClean="0"/>
              <a:t>НА </a:t>
            </a:r>
            <a:r>
              <a:rPr lang="ru-RU" sz="1800" dirty="0"/>
              <a:t>ПЕРИОД ДО </a:t>
            </a:r>
            <a:r>
              <a:rPr lang="ru-RU" sz="1800" dirty="0" smtClean="0"/>
              <a:t>2025</a:t>
            </a:r>
            <a:r>
              <a:rPr lang="en-US" sz="1800" dirty="0" smtClean="0"/>
              <a:t> </a:t>
            </a:r>
            <a:r>
              <a:rPr lang="ru-RU" sz="1800" dirty="0" smtClean="0"/>
              <a:t>г</a:t>
            </a:r>
            <a:r>
              <a:rPr lang="ru-RU" sz="1800" dirty="0"/>
              <a:t>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363" name="Rectangle 5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39750" y="1995488"/>
            <a:ext cx="7559675" cy="2736850"/>
          </a:xfrm>
          <a:ln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1800" dirty="0"/>
              <a:t>         Приоритетами государственной семейной политики на современном этапе являются утверждение традиционных семейных ценностей и семейного образа жизни, возрождение и сохранение духовно-нравственных традиций в семейных отношениях и семейном воспитании, создание условий для обеспечения семейного благополучия, ответственного </a:t>
            </a:r>
            <a:r>
              <a:rPr lang="ru-RU" sz="1800" dirty="0" err="1"/>
              <a:t>родительства</a:t>
            </a:r>
            <a:r>
              <a:rPr lang="ru-RU" sz="1800" dirty="0"/>
              <a:t>, повышение авторитета родителей в семье и обществе, поддержание социальной устойчивости каждой семьи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Рисунок 3" descr="ксср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547664" y="1131590"/>
            <a:ext cx="5400600" cy="58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itchFamily="34" charset="0"/>
              </a:rPr>
              <a:t>Распоряжение Правительства Российской Федерации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itchFamily="34" charset="0"/>
              </a:rPr>
              <a:t>от 25 августа 2014 г. N 1618-р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 noChangeArrowheads="1"/>
          </p:cNvSpPr>
          <p:nvPr/>
        </p:nvSpPr>
        <p:spPr bwMode="auto">
          <a:xfrm>
            <a:off x="1835150" y="123825"/>
            <a:ext cx="64389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eaLnBrk="1" hangingPunct="1"/>
            <a:r>
              <a:rPr lang="ru-RU" sz="2400">
                <a:solidFill>
                  <a:srgbClr val="FF0000"/>
                </a:solidFill>
              </a:rPr>
              <a:t>Направления системы мониторинга</a:t>
            </a: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331913" y="495300"/>
            <a:ext cx="6942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pPr algn="just"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2465388" y="1592263"/>
            <a:ext cx="4321175" cy="2136775"/>
            <a:chOff x="0" y="0"/>
            <a:chExt cx="3785" cy="1872"/>
          </a:xfrm>
        </p:grpSpPr>
        <p:sp>
          <p:nvSpPr>
            <p:cNvPr id="16389" name="AutoShape 4"/>
            <p:cNvSpPr>
              <a:spLocks/>
            </p:cNvSpPr>
            <p:nvPr/>
          </p:nvSpPr>
          <p:spPr bwMode="auto">
            <a:xfrm>
              <a:off x="0" y="115"/>
              <a:ext cx="3785" cy="1757"/>
            </a:xfrm>
            <a:custGeom>
              <a:avLst/>
              <a:gdLst>
                <a:gd name="T0" fmla="*/ 3162 w 21600"/>
                <a:gd name="T1" fmla="*/ 3159 h 21600"/>
                <a:gd name="T2" fmla="*/ 18438 w 21600"/>
                <a:gd name="T3" fmla="*/ 18441 h 21600"/>
              </a:gdLst>
              <a:ahLst/>
              <a:cxnLst>
                <a:cxn ang="0">
                  <a:pos x="0" y="10800"/>
                </a:cxn>
                <a:cxn ang="0">
                  <a:pos x="10800" y="0"/>
                </a:cxn>
                <a:cxn ang="0">
                  <a:pos x="21600" y="10800"/>
                </a:cxn>
                <a:cxn ang="0">
                  <a:pos x="10800" y="21600"/>
                </a:cxn>
                <a:cxn ang="0">
                  <a:pos x="0" y="10800"/>
                </a:cxn>
                <a:cxn ang="0">
                  <a:pos x="3013" y="10800"/>
                </a:cxn>
                <a:cxn ang="0">
                  <a:pos x="10800" y="18587"/>
                </a:cxn>
                <a:cxn ang="0">
                  <a:pos x="18587" y="10800"/>
                </a:cxn>
                <a:cxn ang="0">
                  <a:pos x="10800" y="3013"/>
                </a:cxn>
                <a:cxn ang="0">
                  <a:pos x="3013" y="10800"/>
                </a:cxn>
              </a:cxnLst>
              <a:rect l="T0" t="T1" r="T2" b="T3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13" y="10800"/>
                  </a:moveTo>
                  <a:cubicBezTo>
                    <a:pt x="3013" y="15101"/>
                    <a:pt x="6499" y="18587"/>
                    <a:pt x="10800" y="18587"/>
                  </a:cubicBezTo>
                  <a:cubicBezTo>
                    <a:pt x="15101" y="18587"/>
                    <a:pt x="18587" y="15101"/>
                    <a:pt x="18587" y="10800"/>
                  </a:cubicBezTo>
                  <a:cubicBezTo>
                    <a:pt x="18587" y="6499"/>
                    <a:pt x="15101" y="3013"/>
                    <a:pt x="10800" y="3013"/>
                  </a:cubicBezTo>
                  <a:cubicBezTo>
                    <a:pt x="6499" y="3013"/>
                    <a:pt x="3013" y="6499"/>
                    <a:pt x="301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49B1C3"/>
                </a:gs>
                <a:gs pos="100000">
                  <a:srgbClr val="A2EDFF"/>
                </a:gs>
              </a:gsLst>
              <a:lin ang="5400000"/>
            </a:gradFill>
            <a:ln w="9525" cap="flat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0" name="AutoShape 5"/>
            <p:cNvSpPr>
              <a:spLocks/>
            </p:cNvSpPr>
            <p:nvPr/>
          </p:nvSpPr>
          <p:spPr bwMode="auto">
            <a:xfrm>
              <a:off x="0" y="6"/>
              <a:ext cx="3785" cy="1758"/>
            </a:xfrm>
            <a:custGeom>
              <a:avLst/>
              <a:gdLst>
                <a:gd name="T0" fmla="*/ 3162 w 21600"/>
                <a:gd name="T1" fmla="*/ 3158 h 21600"/>
                <a:gd name="T2" fmla="*/ 18438 w 21600"/>
                <a:gd name="T3" fmla="*/ 18442 h 21600"/>
              </a:gdLst>
              <a:ahLst/>
              <a:cxnLst>
                <a:cxn ang="0">
                  <a:pos x="0" y="10800"/>
                </a:cxn>
                <a:cxn ang="0">
                  <a:pos x="10800" y="0"/>
                </a:cxn>
                <a:cxn ang="0">
                  <a:pos x="21600" y="10800"/>
                </a:cxn>
                <a:cxn ang="0">
                  <a:pos x="10800" y="21600"/>
                </a:cxn>
                <a:cxn ang="0">
                  <a:pos x="0" y="10800"/>
                </a:cxn>
                <a:cxn ang="0">
                  <a:pos x="3013" y="10800"/>
                </a:cxn>
                <a:cxn ang="0">
                  <a:pos x="10800" y="18587"/>
                </a:cxn>
                <a:cxn ang="0">
                  <a:pos x="18587" y="10800"/>
                </a:cxn>
                <a:cxn ang="0">
                  <a:pos x="10800" y="3013"/>
                </a:cxn>
                <a:cxn ang="0">
                  <a:pos x="3013" y="10800"/>
                </a:cxn>
              </a:cxnLst>
              <a:rect l="T0" t="T1" r="T2" b="T3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13" y="10800"/>
                  </a:moveTo>
                  <a:cubicBezTo>
                    <a:pt x="3013" y="15101"/>
                    <a:pt x="6499" y="18587"/>
                    <a:pt x="10800" y="18587"/>
                  </a:cubicBezTo>
                  <a:cubicBezTo>
                    <a:pt x="15101" y="18587"/>
                    <a:pt x="18587" y="15101"/>
                    <a:pt x="18587" y="10800"/>
                  </a:cubicBezTo>
                  <a:cubicBezTo>
                    <a:pt x="18587" y="6499"/>
                    <a:pt x="15101" y="3013"/>
                    <a:pt x="10800" y="3013"/>
                  </a:cubicBezTo>
                  <a:cubicBezTo>
                    <a:pt x="6499" y="3013"/>
                    <a:pt x="3013" y="6499"/>
                    <a:pt x="301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A621"/>
                </a:gs>
                <a:gs pos="100000">
                  <a:srgbClr val="FFD786"/>
                </a:gs>
              </a:gsLst>
              <a:lin ang="5400000"/>
            </a:gradFill>
            <a:ln w="9525" cap="flat" cmpd="sng">
              <a:solidFill>
                <a:srgbClr val="D79C34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1" name="Line 6"/>
            <p:cNvSpPr>
              <a:spLocks noChangeShapeType="1"/>
            </p:cNvSpPr>
            <p:nvPr/>
          </p:nvSpPr>
          <p:spPr bwMode="auto">
            <a:xfrm flipV="1">
              <a:off x="1877" y="0"/>
              <a:ext cx="0" cy="359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2" name="Line 7"/>
            <p:cNvSpPr>
              <a:spLocks noChangeShapeType="1"/>
            </p:cNvSpPr>
            <p:nvPr/>
          </p:nvSpPr>
          <p:spPr bwMode="auto">
            <a:xfrm>
              <a:off x="798" y="502"/>
              <a:ext cx="0" cy="118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3" name="Line 8"/>
            <p:cNvSpPr>
              <a:spLocks noChangeShapeType="1"/>
            </p:cNvSpPr>
            <p:nvPr/>
          </p:nvSpPr>
          <p:spPr bwMode="auto">
            <a:xfrm>
              <a:off x="2956" y="487"/>
              <a:ext cx="0" cy="124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4" name="Line 9"/>
            <p:cNvSpPr>
              <a:spLocks noChangeShapeType="1"/>
            </p:cNvSpPr>
            <p:nvPr/>
          </p:nvSpPr>
          <p:spPr bwMode="auto">
            <a:xfrm flipV="1">
              <a:off x="2956" y="323"/>
              <a:ext cx="384" cy="164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5" name="Line 10"/>
            <p:cNvSpPr>
              <a:spLocks noChangeShapeType="1"/>
            </p:cNvSpPr>
            <p:nvPr/>
          </p:nvSpPr>
          <p:spPr bwMode="auto">
            <a:xfrm flipH="1" flipV="1">
              <a:off x="419" y="330"/>
              <a:ext cx="374" cy="171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6" name="Line 11"/>
            <p:cNvSpPr>
              <a:spLocks noChangeShapeType="1"/>
            </p:cNvSpPr>
            <p:nvPr/>
          </p:nvSpPr>
          <p:spPr bwMode="auto">
            <a:xfrm flipH="1">
              <a:off x="861" y="1412"/>
              <a:ext cx="291" cy="210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7" name="Line 12"/>
            <p:cNvSpPr>
              <a:spLocks noChangeShapeType="1"/>
            </p:cNvSpPr>
            <p:nvPr/>
          </p:nvSpPr>
          <p:spPr bwMode="auto">
            <a:xfrm>
              <a:off x="2757" y="1371"/>
              <a:ext cx="363" cy="171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8" name="Line 13"/>
            <p:cNvSpPr>
              <a:spLocks noChangeShapeType="1"/>
            </p:cNvSpPr>
            <p:nvPr/>
          </p:nvSpPr>
          <p:spPr bwMode="auto">
            <a:xfrm flipH="1">
              <a:off x="855" y="1617"/>
              <a:ext cx="7" cy="121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9" name="Line 14"/>
            <p:cNvSpPr>
              <a:spLocks noChangeShapeType="1"/>
            </p:cNvSpPr>
            <p:nvPr/>
          </p:nvSpPr>
          <p:spPr bwMode="auto">
            <a:xfrm flipH="1">
              <a:off x="3118" y="1549"/>
              <a:ext cx="7" cy="117"/>
            </a:xfrm>
            <a:prstGeom prst="line">
              <a:avLst/>
            </a:prstGeom>
            <a:noFill/>
            <a:ln w="9525" cmpd="sng">
              <a:solidFill>
                <a:srgbClr val="53A5B3"/>
              </a:solidFill>
              <a:round/>
              <a:headEnd/>
              <a:tailEnd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6400" name="Рисунок 18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514725" y="1192213"/>
            <a:ext cx="2097088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Text Box 20"/>
          <p:cNvSpPr txBox="1">
            <a:spLocks noChangeArrowheads="1"/>
          </p:cNvSpPr>
          <p:nvPr/>
        </p:nvSpPr>
        <p:spPr bwMode="auto">
          <a:xfrm>
            <a:off x="179388" y="1136650"/>
            <a:ext cx="26400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600" dirty="0"/>
              <a:t>образ жизни и уровень физической активности</a:t>
            </a:r>
          </a:p>
          <a:p>
            <a:pPr algn="ctr" eaLnBrk="1" hangingPunct="1"/>
            <a:r>
              <a:rPr lang="ru-RU" sz="1600" dirty="0"/>
              <a:t>сидячий стиль поведения</a:t>
            </a:r>
          </a:p>
        </p:txBody>
      </p:sp>
      <p:sp>
        <p:nvSpPr>
          <p:cNvPr id="16402" name="Text Box 20"/>
          <p:cNvSpPr txBox="1">
            <a:spLocks noChangeArrowheads="1"/>
          </p:cNvSpPr>
          <p:nvPr/>
        </p:nvSpPr>
        <p:spPr bwMode="auto">
          <a:xfrm>
            <a:off x="784225" y="3475038"/>
            <a:ext cx="1757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600" dirty="0"/>
              <a:t>культура семьи и сверстников </a:t>
            </a:r>
          </a:p>
        </p:txBody>
      </p:sp>
      <p:sp>
        <p:nvSpPr>
          <p:cNvPr id="16403" name="Text Box 21"/>
          <p:cNvSpPr txBox="1">
            <a:spLocks noChangeArrowheads="1"/>
          </p:cNvSpPr>
          <p:nvPr/>
        </p:nvSpPr>
        <p:spPr bwMode="auto">
          <a:xfrm>
            <a:off x="3370263" y="4135438"/>
            <a:ext cx="2362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600" dirty="0"/>
              <a:t>школьные условия и социальные различия 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6516688" y="3729038"/>
            <a:ext cx="1757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600" dirty="0"/>
              <a:t>хулиганство и травмы</a:t>
            </a:r>
          </a:p>
        </p:txBody>
      </p:sp>
      <p:sp>
        <p:nvSpPr>
          <p:cNvPr id="16405" name="Text Box 22"/>
          <p:cNvSpPr txBox="1">
            <a:spLocks noChangeArrowheads="1"/>
          </p:cNvSpPr>
          <p:nvPr/>
        </p:nvSpPr>
        <p:spPr bwMode="auto">
          <a:xfrm>
            <a:off x="6475413" y="1244600"/>
            <a:ext cx="2200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600" dirty="0"/>
              <a:t>здоровье и вредные привычки</a:t>
            </a:r>
          </a:p>
        </p:txBody>
      </p:sp>
      <p:sp>
        <p:nvSpPr>
          <p:cNvPr id="16406" name="Text Box 25"/>
          <p:cNvSpPr txBox="1">
            <a:spLocks noChangeArrowheads="1"/>
          </p:cNvSpPr>
          <p:nvPr/>
        </p:nvSpPr>
        <p:spPr bwMode="auto">
          <a:xfrm>
            <a:off x="2652713" y="2378075"/>
            <a:ext cx="391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800"/>
              <a:t>социально-педагогический мониторинг школьников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1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457200" y="4283422"/>
            <a:ext cx="8229600" cy="736600"/>
          </a:xfrm>
          <a:ln/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1200" dirty="0"/>
              <a:t>Собственное мнение детей школьного возраста позволяет создать доказательную базу  данных в поддержку региональных, национальных и международных усилий по укреплению инициатив, оказывающих воздействие на здоровье и благополучие молодого поколения</a:t>
            </a:r>
          </a:p>
        </p:txBody>
      </p:sp>
      <p:sp>
        <p:nvSpPr>
          <p:cNvPr id="17411" name="Inhaltsplatzhalter 6"/>
          <p:cNvSpPr txBox="1">
            <a:spLocks noChangeArrowheads="1"/>
          </p:cNvSpPr>
          <p:nvPr/>
        </p:nvSpPr>
        <p:spPr bwMode="auto">
          <a:xfrm>
            <a:off x="467816" y="627534"/>
            <a:ext cx="7848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eaLnBrk="1" hangingPunct="1"/>
            <a:r>
              <a:rPr lang="ru-RU" altLang="en-US" sz="1800" dirty="0"/>
              <a:t>        </a:t>
            </a:r>
            <a:r>
              <a:rPr lang="ru-RU" altLang="en-US" sz="2000" dirty="0"/>
              <a:t>Основные области анкетирования:</a:t>
            </a:r>
            <a:endParaRPr lang="ru-RU" altLang="en-US" sz="1800" dirty="0"/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1.Питание; гигиена полости рта.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2.Физическая активность 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3. Досуг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4. Взаимоотношение со сверстниками, родителями и педагогами.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5. Семья 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6. Вредные привычки: </a:t>
            </a:r>
          </a:p>
          <a:p>
            <a:pPr eaLnBrk="1" hangingPunct="1">
              <a:lnSpc>
                <a:spcPts val="2200"/>
              </a:lnSpc>
            </a:pPr>
            <a:r>
              <a:rPr lang="ru-RU" altLang="en-US" sz="1800" i="1" dirty="0"/>
              <a:t>(Курение, употребление </a:t>
            </a:r>
            <a:r>
              <a:rPr lang="ru-RU" altLang="en-US" sz="1800" i="1" dirty="0" smtClean="0"/>
              <a:t>алкоголя, только </a:t>
            </a:r>
            <a:r>
              <a:rPr lang="ru-RU" altLang="en-US" sz="1800" i="1" dirty="0"/>
              <a:t>для 10-х классов. )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7. Самооценка здоровья.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8. Самооценка качества жизни.</a:t>
            </a:r>
          </a:p>
          <a:p>
            <a:pPr eaLnBrk="1" hangingPunct="1">
              <a:lnSpc>
                <a:spcPts val="2200"/>
              </a:lnSpc>
              <a:buFontTx/>
              <a:buBlip>
                <a:blip r:embed="rId3"/>
              </a:buBlip>
            </a:pPr>
            <a:r>
              <a:rPr lang="ru-RU" altLang="en-US" sz="1800" dirty="0">
                <a:solidFill>
                  <a:srgbClr val="455621"/>
                </a:solidFill>
              </a:rPr>
              <a:t>9. Самооценка школьных достижений.</a:t>
            </a:r>
          </a:p>
        </p:txBody>
      </p:sp>
      <p:sp>
        <p:nvSpPr>
          <p:cNvPr id="17412" name="Titel 5"/>
          <p:cNvSpPr txBox="1">
            <a:spLocks noChangeArrowheads="1"/>
          </p:cNvSpPr>
          <p:nvPr/>
        </p:nvSpPr>
        <p:spPr bwMode="auto">
          <a:xfrm>
            <a:off x="251520" y="195486"/>
            <a:ext cx="554461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ru-RU" altLang="en-US" sz="2000" dirty="0">
                <a:solidFill>
                  <a:srgbClr val="FF0000"/>
                </a:solidFill>
              </a:rPr>
              <a:t>Адаптированный </a:t>
            </a:r>
            <a:r>
              <a:rPr lang="ru-RU" altLang="en-US" sz="2000" dirty="0" err="1">
                <a:solidFill>
                  <a:srgbClr val="FF0000"/>
                </a:solidFill>
              </a:rPr>
              <a:t>опросник</a:t>
            </a:r>
            <a:r>
              <a:rPr lang="ru-RU" alt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HBSC</a:t>
            </a:r>
            <a:r>
              <a:rPr lang="ru-RU" altLang="en-US" sz="2000" dirty="0">
                <a:solidFill>
                  <a:srgbClr val="FF0000"/>
                </a:solidFill>
              </a:rPr>
              <a:t> (82 вопроса)</a:t>
            </a:r>
          </a:p>
        </p:txBody>
      </p:sp>
      <p:pic>
        <p:nvPicPr>
          <p:cNvPr id="17413" name="Рисунок 4" descr="ксср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625"/>
            <a:ext cx="1571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 descr="HBSC-Data-Manager-Novosibirsk-ScreenFo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563638"/>
            <a:ext cx="3888432" cy="2766191"/>
          </a:xfrm>
          <a:prstGeom prst="rect">
            <a:avLst/>
          </a:prstGeom>
        </p:spPr>
      </p:pic>
      <p:pic>
        <p:nvPicPr>
          <p:cNvPr id="21507" name="Рисунок 81" descr="DataManager2015_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363" y="3651250"/>
            <a:ext cx="1243012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80" descr="DataManager2015_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7188" y="2949575"/>
            <a:ext cx="7032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Заголовок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835696" y="195486"/>
            <a:ext cx="5472608" cy="431800"/>
          </a:xfrm>
          <a:ln/>
        </p:spPr>
        <p:txBody>
          <a:bodyPr/>
          <a:lstStyle/>
          <a:p>
            <a:pPr marL="361950" eaLnBrk="1" hangingPunct="1"/>
            <a:r>
              <a:rPr lang="ru-RU" sz="2000" dirty="0">
                <a:solidFill>
                  <a:srgbClr val="FF0000"/>
                </a:solidFill>
              </a:rPr>
              <a:t>Блок-схема технологии сбора данных </a:t>
            </a:r>
          </a:p>
        </p:txBody>
      </p:sp>
      <p:sp>
        <p:nvSpPr>
          <p:cNvPr id="21510" name="TextBox 16"/>
          <p:cNvSpPr txBox="1">
            <a:spLocks noChangeArrowheads="1"/>
          </p:cNvSpPr>
          <p:nvPr/>
        </p:nvSpPr>
        <p:spPr bwMode="auto">
          <a:xfrm>
            <a:off x="1544638" y="950913"/>
            <a:ext cx="11382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000">
                <a:latin typeface="Century Gothic" pitchFamily="34" charset="0"/>
              </a:rPr>
              <a:t>Региональный</a:t>
            </a:r>
          </a:p>
        </p:txBody>
      </p:sp>
      <p:sp>
        <p:nvSpPr>
          <p:cNvPr id="21511" name="TextBox 17"/>
          <p:cNvSpPr txBox="1">
            <a:spLocks noChangeArrowheads="1"/>
          </p:cNvSpPr>
          <p:nvPr/>
        </p:nvSpPr>
        <p:spPr bwMode="auto">
          <a:xfrm>
            <a:off x="4464050" y="950913"/>
            <a:ext cx="11350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000">
                <a:latin typeface="Century Gothic" pitchFamily="34" charset="0"/>
              </a:rPr>
              <a:t>Федеральный</a:t>
            </a:r>
          </a:p>
        </p:txBody>
      </p:sp>
      <p:sp>
        <p:nvSpPr>
          <p:cNvPr id="21512" name="Выгнутая вправо стрелка 19"/>
          <p:cNvSpPr>
            <a:spLocks noChangeArrowheads="1"/>
          </p:cNvSpPr>
          <p:nvPr/>
        </p:nvSpPr>
        <p:spPr bwMode="auto">
          <a:xfrm>
            <a:off x="5084763" y="3760788"/>
            <a:ext cx="539750" cy="809625"/>
          </a:xfrm>
          <a:prstGeom prst="curvedLeftArrow">
            <a:avLst>
              <a:gd name="adj1" fmla="val 25000"/>
              <a:gd name="adj2" fmla="val 50000"/>
              <a:gd name="adj3" fmla="val 26176"/>
            </a:avLst>
          </a:prstGeom>
          <a:solidFill>
            <a:srgbClr val="D07576"/>
          </a:solidFill>
          <a:ln w="25400" cmpd="sng">
            <a:solidFill>
              <a:srgbClr val="71262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/>
          </a:p>
        </p:txBody>
      </p:sp>
      <p:pic>
        <p:nvPicPr>
          <p:cNvPr id="21513" name="Рисунок 22" descr="1257115127_databas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3338" y="3113088"/>
            <a:ext cx="4826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23" descr="1257115127_databas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3338" y="4298950"/>
            <a:ext cx="482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24" descr="1257115127_databas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1163" y="3868738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Стрелка вправо 47"/>
          <p:cNvSpPr>
            <a:spLocks noChangeArrowheads="1"/>
          </p:cNvSpPr>
          <p:nvPr/>
        </p:nvSpPr>
        <p:spPr bwMode="auto">
          <a:xfrm>
            <a:off x="2305050" y="1482725"/>
            <a:ext cx="1565275" cy="269875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1517" name="Стрелка вправо 48"/>
          <p:cNvSpPr>
            <a:spLocks noChangeArrowheads="1"/>
          </p:cNvSpPr>
          <p:nvPr/>
        </p:nvSpPr>
        <p:spPr bwMode="auto">
          <a:xfrm>
            <a:off x="2305050" y="1968500"/>
            <a:ext cx="1565275" cy="269875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pic>
        <p:nvPicPr>
          <p:cNvPr id="21518" name="Рисунок 88" descr="1257114450_e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450" y="2951163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Стрелка вправо 45"/>
          <p:cNvSpPr>
            <a:spLocks noChangeArrowheads="1"/>
          </p:cNvSpPr>
          <p:nvPr/>
        </p:nvSpPr>
        <p:spPr bwMode="auto">
          <a:xfrm>
            <a:off x="3762375" y="2895600"/>
            <a:ext cx="188913" cy="269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pic>
        <p:nvPicPr>
          <p:cNvPr id="21520" name="Рисунок 89" descr="1257114450_e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450" y="3813175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Стрелка вправо 46"/>
          <p:cNvSpPr>
            <a:spLocks noChangeArrowheads="1"/>
          </p:cNvSpPr>
          <p:nvPr/>
        </p:nvSpPr>
        <p:spPr bwMode="auto">
          <a:xfrm>
            <a:off x="3762375" y="3651250"/>
            <a:ext cx="188913" cy="2714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pic>
        <p:nvPicPr>
          <p:cNvPr id="21522" name="Рисунок 93" descr="1257111185_BeOS_peop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5138" y="2787650"/>
            <a:ext cx="5397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Рисунок 94" descr="1257111185_BeOS_peop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8650" y="3489325"/>
            <a:ext cx="5397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Рисунок 95" descr="1257111185_BeOS_peop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0538" y="1384300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5" name="Рисунок 61" descr="DataManager2015_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913" y="3008313"/>
            <a:ext cx="4635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6" name="Рисунок 27" descr="1257115127_databas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9913" y="3209925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7" name="Стрелка вправо 64"/>
          <p:cNvSpPr>
            <a:spLocks noChangeArrowheads="1"/>
          </p:cNvSpPr>
          <p:nvPr/>
        </p:nvSpPr>
        <p:spPr bwMode="auto">
          <a:xfrm>
            <a:off x="2327275" y="2562225"/>
            <a:ext cx="1543050" cy="269875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1528" name="Стрелка вправо 65"/>
          <p:cNvSpPr>
            <a:spLocks noChangeArrowheads="1"/>
          </p:cNvSpPr>
          <p:nvPr/>
        </p:nvSpPr>
        <p:spPr bwMode="auto">
          <a:xfrm>
            <a:off x="2327275" y="3048000"/>
            <a:ext cx="187325" cy="269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mpd="sng">
            <a:solidFill>
              <a:srgbClr val="285D88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1000">
              <a:solidFill>
                <a:srgbClr val="FFFFFF"/>
              </a:solidFill>
            </a:endParaRPr>
          </a:p>
        </p:txBody>
      </p:sp>
      <p:pic>
        <p:nvPicPr>
          <p:cNvPr id="21529" name="Рисунок 44" descr="1257114489_list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3963" y="2895600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1223963" y="3651250"/>
            <a:ext cx="1290637" cy="1014413"/>
            <a:chOff x="0" y="0"/>
            <a:chExt cx="1720850" cy="1350963"/>
          </a:xfrm>
        </p:grpSpPr>
        <p:pic>
          <p:nvPicPr>
            <p:cNvPr id="21531" name="Рисунок 69" descr="DataManager2015_0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1252" y="78507"/>
              <a:ext cx="618986" cy="440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2" name="Рисунок 70" descr="DataManager2015_0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0217" y="726579"/>
              <a:ext cx="618986" cy="440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3" name="Рисунок 27" descr="1257115127_databas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1190" y="995933"/>
              <a:ext cx="35513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4" name="Рисунок 28" descr="1257115127_databas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1190" y="347996"/>
              <a:ext cx="35513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5" name="Стрелка вправо 75"/>
            <p:cNvSpPr>
              <a:spLocks noChangeArrowheads="1"/>
            </p:cNvSpPr>
            <p:nvPr/>
          </p:nvSpPr>
          <p:spPr bwMode="auto">
            <a:xfrm>
              <a:off x="1471083" y="131079"/>
              <a:ext cx="249767" cy="36152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mpd="sng">
              <a:solidFill>
                <a:srgbClr val="285D8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ru-RU" sz="1000">
                <a:solidFill>
                  <a:srgbClr val="FFFFFF"/>
                </a:solidFill>
              </a:endParaRPr>
            </a:p>
          </p:txBody>
        </p:sp>
        <p:sp>
          <p:nvSpPr>
            <p:cNvPr id="21536" name="Стрелка вправо 76"/>
            <p:cNvSpPr>
              <a:spLocks noChangeArrowheads="1"/>
            </p:cNvSpPr>
            <p:nvPr/>
          </p:nvSpPr>
          <p:spPr bwMode="auto">
            <a:xfrm>
              <a:off x="1471083" y="780134"/>
              <a:ext cx="249767" cy="359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mpd="sng">
              <a:solidFill>
                <a:srgbClr val="285D8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ru-RU" sz="1000">
                <a:solidFill>
                  <a:srgbClr val="FFFFFF"/>
                </a:solidFill>
              </a:endParaRPr>
            </a:p>
          </p:txBody>
        </p:sp>
        <p:pic>
          <p:nvPicPr>
            <p:cNvPr id="21537" name="Рисунок 77" descr="1257113392_Login Manager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013" y="0"/>
              <a:ext cx="681659" cy="68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8" name="Рисунок 44" descr="1257114489_lists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75964"/>
              <a:ext cx="715198" cy="71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39" name="Рисунок 3" descr="SITE_01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1788" y="1546225"/>
            <a:ext cx="7048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0" name="Рисунок 66" descr="1257113392_Login Manage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3963" y="1546225"/>
            <a:ext cx="511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41" name="TextBox 51"/>
          <p:cNvSpPr txBox="1">
            <a:spLocks noChangeArrowheads="1"/>
          </p:cNvSpPr>
          <p:nvPr/>
        </p:nvSpPr>
        <p:spPr bwMode="auto">
          <a:xfrm>
            <a:off x="2573338" y="1708150"/>
            <a:ext cx="5762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Online</a:t>
            </a:r>
            <a:endParaRPr lang="ru-RU" altLang="en-US" sz="1000"/>
          </a:p>
        </p:txBody>
      </p:sp>
      <p:pic>
        <p:nvPicPr>
          <p:cNvPr id="21542" name="Рисунок 3" descr="SITE_01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9738" y="2409825"/>
            <a:ext cx="5397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3" name="Рисунок 66" descr="1257113392_Login Manage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7938" y="2463800"/>
            <a:ext cx="511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44" name="TextBox 53"/>
          <p:cNvSpPr txBox="1">
            <a:spLocks noChangeArrowheads="1"/>
          </p:cNvSpPr>
          <p:nvPr/>
        </p:nvSpPr>
        <p:spPr bwMode="auto">
          <a:xfrm>
            <a:off x="2265363" y="2301875"/>
            <a:ext cx="13303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000"/>
              <a:t>Комбинированное</a:t>
            </a:r>
          </a:p>
        </p:txBody>
      </p:sp>
      <p:sp>
        <p:nvSpPr>
          <p:cNvPr id="21545" name="TextBox 54"/>
          <p:cNvSpPr txBox="1">
            <a:spLocks noChangeArrowheads="1"/>
          </p:cNvSpPr>
          <p:nvPr/>
        </p:nvSpPr>
        <p:spPr bwMode="auto">
          <a:xfrm>
            <a:off x="2411413" y="1252538"/>
            <a:ext cx="11779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000"/>
              <a:t>Анкетирование:</a:t>
            </a:r>
          </a:p>
        </p:txBody>
      </p:sp>
      <p:sp>
        <p:nvSpPr>
          <p:cNvPr id="21546" name="TextBox 55"/>
          <p:cNvSpPr txBox="1">
            <a:spLocks noChangeArrowheads="1"/>
          </p:cNvSpPr>
          <p:nvPr/>
        </p:nvSpPr>
        <p:spPr bwMode="auto">
          <a:xfrm>
            <a:off x="1566863" y="3435350"/>
            <a:ext cx="8223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000"/>
              <a:t>Бумажное</a:t>
            </a:r>
          </a:p>
        </p:txBody>
      </p:sp>
      <p:pic>
        <p:nvPicPr>
          <p:cNvPr id="21547" name="Рисунок 56" descr="Samyiy-nadezhnyiy-noutbuk-2015_5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1788" y="1816100"/>
            <a:ext cx="6477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8" name="Рисунок 57" descr="Samyiy-nadezhnyiy-noutbuk-2015_5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3713" y="2517775"/>
            <a:ext cx="6477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N:\ЦОД\ОТЧЕТ\2015_07_31 Концепция анализа\Санкт-Петербург\Картинки\IMG_0362_p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3478"/>
            <a:ext cx="2700301" cy="1800200"/>
          </a:xfrm>
          <a:prstGeom prst="rect">
            <a:avLst/>
          </a:prstGeom>
          <a:noFill/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79388" y="33338"/>
            <a:ext cx="49545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en-US" sz="2100" dirty="0">
                <a:solidFill>
                  <a:srgbClr val="FF0000"/>
                </a:solidFill>
              </a:rPr>
              <a:t>Анкетирование </a:t>
            </a:r>
            <a:r>
              <a:rPr lang="en-US" sz="2100" dirty="0">
                <a:solidFill>
                  <a:srgbClr val="FF0000"/>
                </a:solidFill>
              </a:rPr>
              <a:t>online </a:t>
            </a:r>
            <a:endParaRPr lang="ru-RU" altLang="en-US" sz="2100" dirty="0">
              <a:solidFill>
                <a:srgbClr val="FF0000"/>
              </a:solidFill>
            </a:endParaRPr>
          </a:p>
          <a:p>
            <a:pPr eaLnBrk="1" hangingPunct="1"/>
            <a:r>
              <a:rPr lang="ru-RU" altLang="en-US" sz="2100" dirty="0">
                <a:solidFill>
                  <a:srgbClr val="FF0000"/>
                </a:solidFill>
              </a:rPr>
              <a:t>на сайте проекта </a:t>
            </a:r>
            <a:r>
              <a:rPr lang="en-US" sz="2100" dirty="0">
                <a:solidFill>
                  <a:srgbClr val="FF0000"/>
                </a:solidFill>
              </a:rPr>
              <a:t>hbsc-ru.com</a:t>
            </a:r>
            <a:endParaRPr lang="ru-RU" altLang="en-US" sz="2100" dirty="0">
              <a:solidFill>
                <a:srgbClr val="FF0000"/>
              </a:solidFill>
            </a:endParaRPr>
          </a:p>
        </p:txBody>
      </p:sp>
      <p:pic>
        <p:nvPicPr>
          <p:cNvPr id="26629" name="Рисунок 6" descr="test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959" y="3526072"/>
            <a:ext cx="364504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3900363" y="987574"/>
            <a:ext cx="5064125" cy="4013200"/>
            <a:chOff x="3036888" y="842963"/>
            <a:chExt cx="5064125" cy="4013200"/>
          </a:xfrm>
        </p:grpSpPr>
        <p:pic>
          <p:nvPicPr>
            <p:cNvPr id="26627" name="Рисунок 8" descr="Samyiy-nadezhnyiy-noutbuk-2015_5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6888" y="842963"/>
              <a:ext cx="5064125" cy="401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0" name="Стрелка вправо 7"/>
            <p:cNvSpPr>
              <a:spLocks noChangeArrowheads="1"/>
            </p:cNvSpPr>
            <p:nvPr/>
          </p:nvSpPr>
          <p:spPr bwMode="auto">
            <a:xfrm>
              <a:off x="5940152" y="4155926"/>
              <a:ext cx="1835150" cy="269875"/>
            </a:xfrm>
            <a:prstGeom prst="rightArrow">
              <a:avLst>
                <a:gd name="adj1" fmla="val 50000"/>
                <a:gd name="adj2" fmla="val 49993"/>
              </a:avLst>
            </a:prstGeom>
            <a:solidFill>
              <a:schemeClr val="accent1"/>
            </a:solidFill>
            <a:ln w="25400" cmpd="sng">
              <a:solidFill>
                <a:srgbClr val="285D8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ru-RU" sz="100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2" descr="N:\ЦОД\БАЗА по РЕГИОНАМ\07_Новосибирск\0_СОПРОВОЖДЕНИЕ\ФОТО\web\06_МБОУ-Лицей-№136_w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15566"/>
            <a:ext cx="3528392" cy="2348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-gradient">
  <a:themeElements>
    <a:clrScheme name="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F3F3F3"/>
      </a:dk2>
      <a:lt2>
        <a:srgbClr val="158158"/>
      </a:lt2>
      <a:accent1>
        <a:srgbClr val="058DC7"/>
      </a:accent1>
      <a:accent2>
        <a:srgbClr val="50B432"/>
      </a:accent2>
      <a:accent3>
        <a:srgbClr val="FFFFFF"/>
      </a:accent3>
      <a:accent4>
        <a:srgbClr val="000000"/>
      </a:accent4>
      <a:accent5>
        <a:srgbClr val="AAC5E0"/>
      </a:accent5>
      <a:accent6>
        <a:srgbClr val="48A32C"/>
      </a:accent6>
      <a:hlink>
        <a:srgbClr val="2200CC"/>
      </a:hlink>
      <a:folHlink>
        <a:srgbClr val="551A8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ight-gradient">
  <a:themeElements>
    <a:clrScheme name="1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1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1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ight-gradient">
  <a:themeElements>
    <a:clrScheme name="2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2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2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ight-gradient">
  <a:themeElements>
    <a:clrScheme name="3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3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3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light-gradient">
  <a:themeElements>
    <a:clrScheme name="4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4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4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light-gradient">
  <a:themeElements>
    <a:clrScheme name="5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5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5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light-gradient">
  <a:themeElements>
    <a:clrScheme name="6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6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6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light-gradient">
  <a:themeElements>
    <a:clrScheme name="7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7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7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light-gradient">
  <a:themeElements>
    <a:clrScheme name="8_light-gradient 1">
      <a:dk1>
        <a:srgbClr val="000000"/>
      </a:dk1>
      <a:lt1>
        <a:srgbClr val="FFFFFF"/>
      </a:lt1>
      <a:dk2>
        <a:srgbClr val="CCCCCC"/>
      </a:dk2>
      <a:lt2>
        <a:srgbClr val="666666"/>
      </a:lt2>
      <a:accent1>
        <a:srgbClr val="3A81BA"/>
      </a:accent1>
      <a:accent2>
        <a:srgbClr val="D89F39"/>
      </a:accent2>
      <a:accent3>
        <a:srgbClr val="FFFFFF"/>
      </a:accent3>
      <a:accent4>
        <a:srgbClr val="000000"/>
      </a:accent4>
      <a:accent5>
        <a:srgbClr val="AEC1D9"/>
      </a:accent5>
      <a:accent6>
        <a:srgbClr val="C49033"/>
      </a:accent6>
      <a:hlink>
        <a:srgbClr val="1155CC"/>
      </a:hlink>
      <a:folHlink>
        <a:srgbClr val="6611CC"/>
      </a:folHlink>
    </a:clrScheme>
    <a:fontScheme name="8_light-gradi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8_light-gradient 1">
        <a:dk1>
          <a:srgbClr val="000000"/>
        </a:dk1>
        <a:lt1>
          <a:srgbClr val="FFFFFF"/>
        </a:lt1>
        <a:dk2>
          <a:srgbClr val="CCCCCC"/>
        </a:dk2>
        <a:lt2>
          <a:srgbClr val="666666"/>
        </a:lt2>
        <a:accent1>
          <a:srgbClr val="3A81BA"/>
        </a:accent1>
        <a:accent2>
          <a:srgbClr val="D89F39"/>
        </a:accent2>
        <a:accent3>
          <a:srgbClr val="FFFFFF"/>
        </a:accent3>
        <a:accent4>
          <a:srgbClr val="000000"/>
        </a:accent4>
        <a:accent5>
          <a:srgbClr val="AEC1D9"/>
        </a:accent5>
        <a:accent6>
          <a:srgbClr val="C49033"/>
        </a:accent6>
        <a:hlink>
          <a:srgbClr val="1155CC"/>
        </a:hlink>
        <a:folHlink>
          <a:srgbClr val="6611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4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4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4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4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3F3F3"/>
    </a:dk2>
    <a:lt2>
      <a:srgbClr val="158158"/>
    </a:lt2>
    <a:accent1>
      <a:srgbClr val="058DC7"/>
    </a:accent1>
    <a:accent2>
      <a:srgbClr val="50B432"/>
    </a:accent2>
    <a:accent3>
      <a:srgbClr val="FFFFFF"/>
    </a:accent3>
    <a:accent4>
      <a:srgbClr val="000000"/>
    </a:accent4>
    <a:accent5>
      <a:srgbClr val="AAC5E0"/>
    </a:accent5>
    <a:accent6>
      <a:srgbClr val="48A32C"/>
    </a:accent6>
    <a:hlink>
      <a:srgbClr val="2200CC"/>
    </a:hlink>
    <a:folHlink>
      <a:srgbClr val="551A8B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3415</TotalTime>
  <Pages>0</Pages>
  <Words>1852</Words>
  <Characters>0</Characters>
  <Application>Microsoft Office PowerPoint</Application>
  <DocSecurity>0</DocSecurity>
  <PresentationFormat>Экран (16:9)</PresentationFormat>
  <Lines>0</Lines>
  <Paragraphs>639</Paragraphs>
  <Slides>44</Slides>
  <Notes>43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44</vt:i4>
      </vt:variant>
    </vt:vector>
  </HeadingPairs>
  <TitlesOfParts>
    <vt:vector size="58" baseType="lpstr">
      <vt:lpstr>Arial</vt:lpstr>
      <vt:lpstr>Calibri</vt:lpstr>
      <vt:lpstr>Century Gothic</vt:lpstr>
      <vt:lpstr>Times New Roman</vt:lpstr>
      <vt:lpstr>Wingdings</vt:lpstr>
      <vt:lpstr>light-gradient</vt:lpstr>
      <vt:lpstr>1_light-gradient</vt:lpstr>
      <vt:lpstr>2_light-gradient</vt:lpstr>
      <vt:lpstr>3_light-gradient</vt:lpstr>
      <vt:lpstr>4_light-gradient</vt:lpstr>
      <vt:lpstr>5_light-gradient</vt:lpstr>
      <vt:lpstr>6_light-gradient</vt:lpstr>
      <vt:lpstr>7_light-gradient</vt:lpstr>
      <vt:lpstr>8_light-gradient</vt:lpstr>
      <vt:lpstr>Крепка семья – сильна Россия</vt:lpstr>
      <vt:lpstr>Результаты исследования здоровья и образа жизни подростков, проведенного по методике ВОЗ  в 14 городах Ассоциации в рамках проекта            ПСКОВ </vt:lpstr>
      <vt:lpstr>Объединение усилий членов Ассоциации по:  - Реализации принципов и целей политики  «Здоровье 2020»  - Создание благоприятных условий проживания  ( окружающая среда, доступность общественных мест, развитая инфраструктура)  - Улучшению состояния здоровья и качества жизни  населения «Здоровые города, районы и посёлки»     - Достижению физического, психического и  социального благополучия жителей городских округов, городских и сельских поселений.  </vt:lpstr>
      <vt:lpstr>  «Укрепление института семьи –  приоритетная задача в России»                                                            В.В.Путин</vt:lpstr>
      <vt:lpstr>   КОНЦЕПЦИЯ ГОСУДАРСТВЕННОЙ СЕМЕЙНОЙ ПОЛИТИКИ В РОССИЙСКОЙ ФЕДЕРАЦИИ НА ПЕРИОД ДО 2025 г. </vt:lpstr>
      <vt:lpstr>Презентация PowerPoint</vt:lpstr>
      <vt:lpstr>Презентация PowerPoint</vt:lpstr>
      <vt:lpstr>Блок-схема технологии сбора данных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семьи в городах проекта</vt:lpstr>
      <vt:lpstr>Псков. Количество детей в семье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churganov@nbox.ru Чурганов Олег Анатольевич</vt:lpstr>
      <vt:lpstr>Презентация PowerPoint</vt:lpstr>
      <vt:lpstr>Курят не менее 1 раза в неделю 11,13, 15 лет (в%)</vt:lpstr>
      <vt:lpstr>Употребление алкоголя не менее 1 раза в неделю 11,13, 15 лет (в%)</vt:lpstr>
      <vt:lpstr>Презентация PowerPoint</vt:lpstr>
    </vt:vector>
  </TitlesOfParts>
  <Company>VSP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HBSC International Coordinator 2015-2019</dc:title>
  <dc:creator>dbc2</dc:creator>
  <cp:lastModifiedBy>олег</cp:lastModifiedBy>
  <cp:revision>826</cp:revision>
  <cp:lastPrinted>2014-06-02T21:11:28Z</cp:lastPrinted>
  <dcterms:created xsi:type="dcterms:W3CDTF">2015-08-04T14:12:01Z</dcterms:created>
  <dcterms:modified xsi:type="dcterms:W3CDTF">2015-10-21T06:07:54Z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1033-8.1.0.2948</vt:lpwstr>
  </property>
</Properties>
</file>